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2147375853" r:id="rId5"/>
    <p:sldId id="258" r:id="rId6"/>
    <p:sldId id="2147375854" r:id="rId7"/>
    <p:sldId id="2147375855" r:id="rId8"/>
    <p:sldId id="214737585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1E73EC-8466-41BE-BAA9-3134C9072755}" v="22" dt="2026-05-20T16:06:56.486"/>
    <p1510:client id="{939D565F-8C59-4CFF-82FB-253D498577C8}" v="28" dt="2026-05-20T16:50:52.5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113" autoAdjust="0"/>
    <p:restoredTop sz="92373" autoAdjust="0"/>
  </p:normalViewPr>
  <p:slideViewPr>
    <p:cSldViewPr snapToGrid="0">
      <p:cViewPr>
        <p:scale>
          <a:sx n="75" d="100"/>
          <a:sy n="75" d="100"/>
        </p:scale>
        <p:origin x="131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ney, Jeffrey G CIV DHA STRAT INT GRP (USA)" userId="6b1ef1ef-c7a2-4f90-bb66-8c03e82be171" providerId="ADAL" clId="{EFE42708-6E9D-473C-9A8B-45B3ACBB1EA7}"/>
    <pc:docChg chg="undo custSel modSld">
      <pc:chgData name="Matney, Jeffrey G CIV DHA STRAT INT GRP (USA)" userId="6b1ef1ef-c7a2-4f90-bb66-8c03e82be171" providerId="ADAL" clId="{EFE42708-6E9D-473C-9A8B-45B3ACBB1EA7}" dt="2026-05-21T11:12:28.249" v="591" actId="6549"/>
      <pc:docMkLst>
        <pc:docMk/>
      </pc:docMkLst>
      <pc:sldChg chg="addSp delSp modSp mod">
        <pc:chgData name="Matney, Jeffrey G CIV DHA STRAT INT GRP (USA)" userId="6b1ef1ef-c7a2-4f90-bb66-8c03e82be171" providerId="ADAL" clId="{EFE42708-6E9D-473C-9A8B-45B3ACBB1EA7}" dt="2026-05-20T17:48:10.503" v="530" actId="20577"/>
        <pc:sldMkLst>
          <pc:docMk/>
          <pc:sldMk cId="0" sldId="258"/>
        </pc:sldMkLst>
        <pc:spChg chg="add mod">
          <ac:chgData name="Matney, Jeffrey G CIV DHA STRAT INT GRP (USA)" userId="6b1ef1ef-c7a2-4f90-bb66-8c03e82be171" providerId="ADAL" clId="{EFE42708-6E9D-473C-9A8B-45B3ACBB1EA7}" dt="2026-05-20T16:35:40.011" v="424" actId="1035"/>
          <ac:spMkLst>
            <pc:docMk/>
            <pc:sldMk cId="0" sldId="258"/>
            <ac:spMk id="5" creationId="{A0248CEE-48C6-1143-034D-B5D61856D3EB}"/>
          </ac:spMkLst>
        </pc:spChg>
        <pc:spChg chg="add mod">
          <ac:chgData name="Matney, Jeffrey G CIV DHA STRAT INT GRP (USA)" userId="6b1ef1ef-c7a2-4f90-bb66-8c03e82be171" providerId="ADAL" clId="{EFE42708-6E9D-473C-9A8B-45B3ACBB1EA7}" dt="2026-05-20T17:48:00.935" v="526" actId="1035"/>
          <ac:spMkLst>
            <pc:docMk/>
            <pc:sldMk cId="0" sldId="258"/>
            <ac:spMk id="6" creationId="{04255A07-0ADE-602C-F4A4-ABB41EB1534A}"/>
          </ac:spMkLst>
        </pc:spChg>
        <pc:spChg chg="add mod">
          <ac:chgData name="Matney, Jeffrey G CIV DHA STRAT INT GRP (USA)" userId="6b1ef1ef-c7a2-4f90-bb66-8c03e82be171" providerId="ADAL" clId="{EFE42708-6E9D-473C-9A8B-45B3ACBB1EA7}" dt="2026-05-20T17:48:00.935" v="526" actId="1035"/>
          <ac:spMkLst>
            <pc:docMk/>
            <pc:sldMk cId="0" sldId="258"/>
            <ac:spMk id="7" creationId="{ACAA367F-F152-E5B1-6F9E-185E333B2F42}"/>
          </ac:spMkLst>
        </pc:spChg>
        <pc:spChg chg="add mod">
          <ac:chgData name="Matney, Jeffrey G CIV DHA STRAT INT GRP (USA)" userId="6b1ef1ef-c7a2-4f90-bb66-8c03e82be171" providerId="ADAL" clId="{EFE42708-6E9D-473C-9A8B-45B3ACBB1EA7}" dt="2026-05-20T17:48:00.935" v="526" actId="1035"/>
          <ac:spMkLst>
            <pc:docMk/>
            <pc:sldMk cId="0" sldId="258"/>
            <ac:spMk id="8" creationId="{7FDBB82D-1CC8-C894-35C3-C87EA6358F08}"/>
          </ac:spMkLst>
        </pc:spChg>
        <pc:spChg chg="del mod">
          <ac:chgData name="Matney, Jeffrey G CIV DHA STRAT INT GRP (USA)" userId="6b1ef1ef-c7a2-4f90-bb66-8c03e82be171" providerId="ADAL" clId="{EFE42708-6E9D-473C-9A8B-45B3ACBB1EA7}" dt="2026-05-20T16:35:34.078" v="410" actId="478"/>
          <ac:spMkLst>
            <pc:docMk/>
            <pc:sldMk cId="0" sldId="258"/>
            <ac:spMk id="9" creationId="{2006E5C7-75BF-CFD4-8CEB-D3630802E853}"/>
          </ac:spMkLst>
        </pc:spChg>
        <pc:graphicFrameChg chg="mod modGraphic">
          <ac:chgData name="Matney, Jeffrey G CIV DHA STRAT INT GRP (USA)" userId="6b1ef1ef-c7a2-4f90-bb66-8c03e82be171" providerId="ADAL" clId="{EFE42708-6E9D-473C-9A8B-45B3ACBB1EA7}" dt="2026-05-20T17:48:10.503" v="530" actId="20577"/>
          <ac:graphicFrameMkLst>
            <pc:docMk/>
            <pc:sldMk cId="0" sldId="258"/>
            <ac:graphicFrameMk id="4" creationId="{00000000-0000-0000-0000-000000000000}"/>
          </ac:graphicFrameMkLst>
        </pc:graphicFrameChg>
      </pc:sldChg>
      <pc:sldChg chg="delSp modSp mod">
        <pc:chgData name="Matney, Jeffrey G CIV DHA STRAT INT GRP (USA)" userId="6b1ef1ef-c7a2-4f90-bb66-8c03e82be171" providerId="ADAL" clId="{EFE42708-6E9D-473C-9A8B-45B3ACBB1EA7}" dt="2026-05-20T16:35:50.915" v="444" actId="1036"/>
        <pc:sldMkLst>
          <pc:docMk/>
          <pc:sldMk cId="1734074714" sldId="2147375854"/>
        </pc:sldMkLst>
        <pc:spChg chg="del">
          <ac:chgData name="Matney, Jeffrey G CIV DHA STRAT INT GRP (USA)" userId="6b1ef1ef-c7a2-4f90-bb66-8c03e82be171" providerId="ADAL" clId="{EFE42708-6E9D-473C-9A8B-45B3ACBB1EA7}" dt="2026-05-20T16:35:43.545" v="425" actId="478"/>
          <ac:spMkLst>
            <pc:docMk/>
            <pc:sldMk cId="1734074714" sldId="2147375854"/>
            <ac:spMk id="9" creationId="{3129D67F-2128-6109-C77C-891CFC7DA6C2}"/>
          </ac:spMkLst>
        </pc:spChg>
        <pc:graphicFrameChg chg="mod modGraphic">
          <ac:chgData name="Matney, Jeffrey G CIV DHA STRAT INT GRP (USA)" userId="6b1ef1ef-c7a2-4f90-bb66-8c03e82be171" providerId="ADAL" clId="{EFE42708-6E9D-473C-9A8B-45B3ACBB1EA7}" dt="2026-05-20T16:35:50.915" v="444" actId="1036"/>
          <ac:graphicFrameMkLst>
            <pc:docMk/>
            <pc:sldMk cId="1734074714" sldId="2147375854"/>
            <ac:graphicFrameMk id="4" creationId="{AE5EA9E9-EAF8-2F38-C398-932BA2E815C0}"/>
          </ac:graphicFrameMkLst>
        </pc:graphicFrameChg>
      </pc:sldChg>
      <pc:sldChg chg="addSp delSp modSp mod">
        <pc:chgData name="Matney, Jeffrey G CIV DHA STRAT INT GRP (USA)" userId="6b1ef1ef-c7a2-4f90-bb66-8c03e82be171" providerId="ADAL" clId="{EFE42708-6E9D-473C-9A8B-45B3ACBB1EA7}" dt="2026-05-21T11:12:28.249" v="591" actId="6549"/>
        <pc:sldMkLst>
          <pc:docMk/>
          <pc:sldMk cId="1004563363" sldId="2147375855"/>
        </pc:sldMkLst>
        <pc:spChg chg="add mod">
          <ac:chgData name="Matney, Jeffrey G CIV DHA STRAT INT GRP (USA)" userId="6b1ef1ef-c7a2-4f90-bb66-8c03e82be171" providerId="ADAL" clId="{EFE42708-6E9D-473C-9A8B-45B3ACBB1EA7}" dt="2026-05-21T11:12:28.249" v="591" actId="6549"/>
          <ac:spMkLst>
            <pc:docMk/>
            <pc:sldMk cId="1004563363" sldId="2147375855"/>
            <ac:spMk id="5" creationId="{206D190C-BE61-DBA3-1176-304FA037B304}"/>
          </ac:spMkLst>
        </pc:spChg>
        <pc:spChg chg="add del mod">
          <ac:chgData name="Matney, Jeffrey G CIV DHA STRAT INT GRP (USA)" userId="6b1ef1ef-c7a2-4f90-bb66-8c03e82be171" providerId="ADAL" clId="{EFE42708-6E9D-473C-9A8B-45B3ACBB1EA7}" dt="2026-05-20T16:45:17.263" v="484" actId="478"/>
          <ac:spMkLst>
            <pc:docMk/>
            <pc:sldMk cId="1004563363" sldId="2147375855"/>
            <ac:spMk id="6" creationId="{784A141F-0456-B695-D89B-BCB853629743}"/>
          </ac:spMkLst>
        </pc:spChg>
        <pc:spChg chg="del">
          <ac:chgData name="Matney, Jeffrey G CIV DHA STRAT INT GRP (USA)" userId="6b1ef1ef-c7a2-4f90-bb66-8c03e82be171" providerId="ADAL" clId="{EFE42708-6E9D-473C-9A8B-45B3ACBB1EA7}" dt="2026-05-20T16:35:54.997" v="445" actId="478"/>
          <ac:spMkLst>
            <pc:docMk/>
            <pc:sldMk cId="1004563363" sldId="2147375855"/>
            <ac:spMk id="9" creationId="{DD9A20FC-84FE-44C6-7F67-2B1115176639}"/>
          </ac:spMkLst>
        </pc:spChg>
        <pc:graphicFrameChg chg="mod modGraphic">
          <ac:chgData name="Matney, Jeffrey G CIV DHA STRAT INT GRP (USA)" userId="6b1ef1ef-c7a2-4f90-bb66-8c03e82be171" providerId="ADAL" clId="{EFE42708-6E9D-473C-9A8B-45B3ACBB1EA7}" dt="2026-05-20T16:45:14.271" v="483" actId="13926"/>
          <ac:graphicFrameMkLst>
            <pc:docMk/>
            <pc:sldMk cId="1004563363" sldId="2147375855"/>
            <ac:graphicFrameMk id="4" creationId="{67C3219E-B396-EC53-B912-4B33A45530F7}"/>
          </ac:graphicFrameMkLst>
        </pc:graphicFrameChg>
      </pc:sldChg>
      <pc:sldChg chg="modSp mod">
        <pc:chgData name="Matney, Jeffrey G CIV DHA STRAT INT GRP (USA)" userId="6b1ef1ef-c7a2-4f90-bb66-8c03e82be171" providerId="ADAL" clId="{EFE42708-6E9D-473C-9A8B-45B3ACBB1EA7}" dt="2026-05-20T21:01:01.292" v="590" actId="20577"/>
        <pc:sldMkLst>
          <pc:docMk/>
          <pc:sldMk cId="513528016" sldId="2147375856"/>
        </pc:sldMkLst>
        <pc:graphicFrameChg chg="mod modGraphic">
          <ac:chgData name="Matney, Jeffrey G CIV DHA STRAT INT GRP (USA)" userId="6b1ef1ef-c7a2-4f90-bb66-8c03e82be171" providerId="ADAL" clId="{EFE42708-6E9D-473C-9A8B-45B3ACBB1EA7}" dt="2026-05-20T21:01:01.292" v="590" actId="20577"/>
          <ac:graphicFrameMkLst>
            <pc:docMk/>
            <pc:sldMk cId="513528016" sldId="2147375856"/>
            <ac:graphicFrameMk id="4" creationId="{50BAF0B7-D6A4-3814-2748-C051DE41895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16F8D4-45C7-4197-936E-8BC437C2CAB3}" type="datetimeFigureOut">
              <a:rPr lang="en-US" smtClean="0"/>
              <a:t>5/20/2026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7090CF-67BF-4CCB-9CB4-4D76F99BF6CE}" type="slidenum">
              <a:rPr lang="en-US" smtClean="0"/>
              <a:t>‹#›</a:t>
            </a:fld>
            <a:endParaRPr lang="en-US"/>
          </a:p>
        </p:txBody>
      </p:sp>
    </p:spTree>
    <p:extLst>
      <p:ext uri="{BB962C8B-B14F-4D97-AF65-F5344CB8AC3E}">
        <p14:creationId xmlns:p14="http://schemas.microsoft.com/office/powerpoint/2010/main" val="2008115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HOW TO USE THIS TOOLKIT:</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Welcome to the DHA Change Management Toolkit! </a:t>
            </a:r>
            <a:r>
              <a:rPr lang="en-US" sz="1200" b="0" i="0" kern="1200" dirty="0">
                <a:solidFill>
                  <a:schemeClr val="tx1"/>
                </a:solidFill>
                <a:effectLst/>
                <a:latin typeface="+mn-lt"/>
                <a:ea typeface="+mn-ea"/>
                <a:cs typeface="+mn-cs"/>
              </a:rPr>
              <a:t>As a Project Manager or Change Leader, your goal is not just to install a new system or process; your goal is to drive adoption, reduce resistance, and deliver actual mission value to the Defense Health Agency and our patients.</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Save a Master Copy: </a:t>
            </a:r>
            <a:r>
              <a:rPr lang="en-US" sz="1200" b="0" i="0" kern="1200" dirty="0">
                <a:solidFill>
                  <a:schemeClr val="tx1"/>
                </a:solidFill>
                <a:effectLst/>
                <a:latin typeface="+mn-lt"/>
                <a:ea typeface="+mn-ea"/>
                <a:cs typeface="+mn-cs"/>
              </a:rPr>
              <a:t>Keep this file clean as your "Master" template. Whenever you start a new initiative, "Save As" and name it for your specific project.</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Action-Oriented: </a:t>
            </a:r>
            <a:r>
              <a:rPr lang="en-US" sz="1200" b="0" i="0" kern="1200" dirty="0">
                <a:solidFill>
                  <a:schemeClr val="tx1"/>
                </a:solidFill>
                <a:effectLst/>
                <a:latin typeface="+mn-lt"/>
                <a:ea typeface="+mn-ea"/>
                <a:cs typeface="+mn-cs"/>
              </a:rPr>
              <a:t>These templates are designed to be diagnostic and actionable. Do not use them just to document complaints—use them to create specific mitigation strategies and leadership scripts.</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Iterate: </a:t>
            </a:r>
            <a:r>
              <a:rPr lang="en-US" sz="1200" b="0" i="0" kern="1200" dirty="0">
                <a:solidFill>
                  <a:schemeClr val="tx1"/>
                </a:solidFill>
                <a:effectLst/>
                <a:latin typeface="+mn-lt"/>
                <a:ea typeface="+mn-ea"/>
                <a:cs typeface="+mn-cs"/>
              </a:rPr>
              <a:t>The human side of change is dynamic, and resistance will shift over time. Update these assessments and matrices constantly as your stakeholders progress through the transition.</a:t>
            </a:r>
          </a:p>
        </p:txBody>
      </p:sp>
      <p:sp>
        <p:nvSpPr>
          <p:cNvPr id="4" name="Slide Number Placeholder 3"/>
          <p:cNvSpPr>
            <a:spLocks noGrp="1"/>
          </p:cNvSpPr>
          <p:nvPr>
            <p:ph type="sldNum" sz="quarter" idx="5"/>
          </p:nvPr>
        </p:nvSpPr>
        <p:spPr/>
        <p:txBody>
          <a:bodyPr/>
          <a:lstStyle/>
          <a:p>
            <a:fld id="{1A7090CF-67BF-4CCB-9CB4-4D76F99BF6CE}" type="slidenum">
              <a:rPr lang="en-US" smtClean="0"/>
              <a:t>1</a:t>
            </a:fld>
            <a:endParaRPr lang="en-US"/>
          </a:p>
        </p:txBody>
      </p:sp>
    </p:spTree>
    <p:extLst>
      <p:ext uri="{BB962C8B-B14F-4D97-AF65-F5344CB8AC3E}">
        <p14:creationId xmlns:p14="http://schemas.microsoft.com/office/powerpoint/2010/main" val="1640974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TOOL #1 GUIDANCE: READINESS ASSESSMENT</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 Purpose: </a:t>
            </a:r>
            <a:r>
              <a:rPr lang="en-US" sz="1200" b="0" i="0" kern="1200" dirty="0">
                <a:solidFill>
                  <a:schemeClr val="tx1"/>
                </a:solidFill>
                <a:effectLst/>
                <a:latin typeface="+mn-lt"/>
                <a:ea typeface="+mn-ea"/>
                <a:cs typeface="+mn-cs"/>
              </a:rPr>
              <a:t>To act as a "pre-flight check" to evaluate if your MTF, Network, or Directorate is culturally and operationally ready to absorb the change </a:t>
            </a:r>
            <a:r>
              <a:rPr lang="en-US" sz="1200" b="0" i="1" kern="1200" dirty="0">
                <a:solidFill>
                  <a:schemeClr val="tx1"/>
                </a:solidFill>
                <a:effectLst/>
                <a:latin typeface="+mn-lt"/>
                <a:ea typeface="+mn-ea"/>
                <a:cs typeface="+mn-cs"/>
              </a:rPr>
              <a:t>before</a:t>
            </a:r>
            <a:r>
              <a:rPr lang="en-US" sz="1200" b="0" i="0" kern="1200" dirty="0">
                <a:solidFill>
                  <a:schemeClr val="tx1"/>
                </a:solidFill>
                <a:effectLst/>
                <a:latin typeface="+mn-lt"/>
                <a:ea typeface="+mn-ea"/>
                <a:cs typeface="+mn-cs"/>
              </a:rPr>
              <a:t> deployment begins.</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 Be Brutally Honest: </a:t>
            </a:r>
            <a:r>
              <a:rPr lang="en-US" sz="1200" b="0" i="0" kern="1200" dirty="0">
                <a:solidFill>
                  <a:schemeClr val="tx1"/>
                </a:solidFill>
                <a:effectLst/>
                <a:latin typeface="+mn-lt"/>
                <a:ea typeface="+mn-ea"/>
                <a:cs typeface="+mn-cs"/>
              </a:rPr>
              <a:t>When scoring the 5 domains, avoid optimism bias. If you score a 3 or lower in any category, do not ignore it. This is a red flag for project failure and must be mitigated before launch.</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 Sponsorship Alignment: </a:t>
            </a:r>
            <a:r>
              <a:rPr lang="en-US" sz="1200" b="0" i="0" kern="1200" dirty="0">
                <a:solidFill>
                  <a:schemeClr val="tx1"/>
                </a:solidFill>
                <a:effectLst/>
                <a:latin typeface="+mn-lt"/>
                <a:ea typeface="+mn-ea"/>
                <a:cs typeface="+mn-cs"/>
              </a:rPr>
              <a:t>Do not fill this out in a vacuum. Use this tool </a:t>
            </a:r>
            <a:r>
              <a:rPr lang="en-US" sz="1200" b="0" i="1" kern="1200" dirty="0">
                <a:solidFill>
                  <a:schemeClr val="tx1"/>
                </a:solidFill>
                <a:effectLst/>
                <a:latin typeface="+mn-lt"/>
                <a:ea typeface="+mn-ea"/>
                <a:cs typeface="+mn-cs"/>
              </a:rPr>
              <a:t>with</a:t>
            </a:r>
            <a:r>
              <a:rPr lang="en-US" sz="1200" b="0" i="0" kern="1200" dirty="0">
                <a:solidFill>
                  <a:schemeClr val="tx1"/>
                </a:solidFill>
                <a:effectLst/>
                <a:latin typeface="+mn-lt"/>
                <a:ea typeface="+mn-ea"/>
                <a:cs typeface="+mn-cs"/>
              </a:rPr>
              <a:t> your Executive Sponsor. It helps them see the environmental risks (like change fatigue or lack of resources) beyond just the technical project schedule.</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 The "Go/No-Go" Rule: </a:t>
            </a:r>
            <a:r>
              <a:rPr lang="en-US" sz="1200" b="0" i="0" kern="1200" dirty="0">
                <a:solidFill>
                  <a:schemeClr val="tx1"/>
                </a:solidFill>
                <a:effectLst/>
                <a:latin typeface="+mn-lt"/>
                <a:ea typeface="+mn-ea"/>
                <a:cs typeface="+mn-cs"/>
              </a:rPr>
              <a:t>If the total score is below 15, escalate the results. Recommend pausing the rollout, staggering the schedule, or de-conflicting with other major initiatives until the environment is stabilized.</a:t>
            </a:r>
          </a:p>
        </p:txBody>
      </p:sp>
      <p:sp>
        <p:nvSpPr>
          <p:cNvPr id="4" name="Slide Number Placeholder 3"/>
          <p:cNvSpPr>
            <a:spLocks noGrp="1"/>
          </p:cNvSpPr>
          <p:nvPr>
            <p:ph type="sldNum" sz="quarter" idx="5"/>
          </p:nvPr>
        </p:nvSpPr>
        <p:spPr/>
        <p:txBody>
          <a:bodyPr/>
          <a:lstStyle/>
          <a:p>
            <a:fld id="{1A7090CF-67BF-4CCB-9CB4-4D76F99BF6CE}" type="slidenum">
              <a:rPr lang="en-US" smtClean="0"/>
              <a:t>2</a:t>
            </a:fld>
            <a:endParaRPr lang="en-US"/>
          </a:p>
        </p:txBody>
      </p:sp>
    </p:spTree>
    <p:extLst>
      <p:ext uri="{BB962C8B-B14F-4D97-AF65-F5344CB8AC3E}">
        <p14:creationId xmlns:p14="http://schemas.microsoft.com/office/powerpoint/2010/main" val="2703140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4320A-555C-8868-851C-BE27199E33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476AC1-60EC-89B9-B8EA-1A7EDF8664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EFC6A6-72D6-0AF5-BC78-E814B597ACBB}"/>
              </a:ext>
            </a:extLst>
          </p:cNvPr>
          <p:cNvSpPr>
            <a:spLocks noGrp="1"/>
          </p:cNvSpPr>
          <p:nvPr>
            <p:ph type="body" idx="1"/>
          </p:nvPr>
        </p:nvSpPr>
        <p:spPr/>
        <p:txBody>
          <a:bodyPr/>
          <a:lstStyle/>
          <a:p>
            <a:r>
              <a:rPr lang="en-US" sz="1200" b="1" i="0" kern="1200" dirty="0">
                <a:solidFill>
                  <a:schemeClr val="tx1"/>
                </a:solidFill>
                <a:effectLst/>
                <a:latin typeface="+mn-lt"/>
                <a:ea typeface="+mn-ea"/>
                <a:cs typeface="+mn-cs"/>
              </a:rPr>
              <a:t>TOOL #2 GUIDANCE: STAKEHOLDER RESISTANCE MATRIX</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 Purpose: </a:t>
            </a:r>
            <a:r>
              <a:rPr lang="en-US" sz="1200" b="0" i="0" kern="1200" dirty="0">
                <a:solidFill>
                  <a:schemeClr val="tx1"/>
                </a:solidFill>
                <a:effectLst/>
                <a:latin typeface="+mn-lt"/>
                <a:ea typeface="+mn-ea"/>
                <a:cs typeface="+mn-cs"/>
              </a:rPr>
              <a:t>To predict exactly where resistance will occur based on the level of disruption, and to assign targeted mitigation tactics </a:t>
            </a:r>
            <a:r>
              <a:rPr lang="en-US" sz="1200" b="0" i="1" kern="1200" dirty="0">
                <a:solidFill>
                  <a:schemeClr val="tx1"/>
                </a:solidFill>
                <a:effectLst/>
                <a:latin typeface="+mn-lt"/>
                <a:ea typeface="+mn-ea"/>
                <a:cs typeface="+mn-cs"/>
              </a:rPr>
              <a:t>before</a:t>
            </a:r>
            <a:r>
              <a:rPr lang="en-US" sz="1200" b="0" i="0" kern="1200" dirty="0">
                <a:solidFill>
                  <a:schemeClr val="tx1"/>
                </a:solidFill>
                <a:effectLst/>
                <a:latin typeface="+mn-lt"/>
                <a:ea typeface="+mn-ea"/>
                <a:cs typeface="+mn-cs"/>
              </a:rPr>
              <a:t> the friction stalls your project.</a:t>
            </a:r>
          </a:p>
          <a:p>
            <a:r>
              <a:rPr lang="en-US" sz="1200" b="1" i="0" kern="1200" dirty="0">
                <a:solidFill>
                  <a:schemeClr val="tx1"/>
                </a:solidFill>
                <a:effectLst/>
                <a:latin typeface="+mn-lt"/>
                <a:ea typeface="+mn-ea"/>
                <a:cs typeface="+mn-cs"/>
              </a:rPr>
              <a:t>• The "WIIFM" Rule: </a:t>
            </a:r>
            <a:r>
              <a:rPr lang="en-US" sz="1200" b="0" i="0" kern="1200" dirty="0">
                <a:solidFill>
                  <a:schemeClr val="tx1"/>
                </a:solidFill>
                <a:effectLst/>
                <a:latin typeface="+mn-lt"/>
                <a:ea typeface="+mn-ea"/>
                <a:cs typeface="+mn-cs"/>
              </a:rPr>
              <a:t>Look at the "Future State" entirely from the stakeholder's perspective. What's In It For Me? If the new process requires more clicks or threatens their autonomy, expect high resistance.</a:t>
            </a:r>
          </a:p>
          <a:p>
            <a:r>
              <a:rPr lang="en-US" sz="1200" b="1" i="0" kern="1200" dirty="0">
                <a:solidFill>
                  <a:schemeClr val="tx1"/>
                </a:solidFill>
                <a:effectLst/>
                <a:latin typeface="+mn-lt"/>
                <a:ea typeface="+mn-ea"/>
                <a:cs typeface="+mn-cs"/>
              </a:rPr>
              <a:t>• Tailored Mitigation: </a:t>
            </a:r>
            <a:r>
              <a:rPr lang="en-US" sz="1200" b="0" i="0" kern="1200" dirty="0">
                <a:solidFill>
                  <a:schemeClr val="tx1"/>
                </a:solidFill>
                <a:effectLst/>
                <a:latin typeface="+mn-lt"/>
                <a:ea typeface="+mn-ea"/>
                <a:cs typeface="+mn-cs"/>
              </a:rPr>
              <a:t>Avoid "one-size-fits-all" email blasts. If clinical staff fear patient safety risks, your mitigation tactic must address patient safety directly. If IT staff fear workload burnout, address system stability.</a:t>
            </a:r>
          </a:p>
          <a:p>
            <a:r>
              <a:rPr lang="en-US" sz="1200" b="1" i="0" kern="1200" dirty="0">
                <a:solidFill>
                  <a:schemeClr val="tx1"/>
                </a:solidFill>
                <a:effectLst/>
                <a:latin typeface="+mn-lt"/>
                <a:ea typeface="+mn-ea"/>
                <a:cs typeface="+mn-cs"/>
              </a:rPr>
              <a:t>• Tracking: </a:t>
            </a:r>
            <a:r>
              <a:rPr lang="en-US" sz="1200" b="0" i="0" kern="1200" dirty="0">
                <a:solidFill>
                  <a:schemeClr val="tx1"/>
                </a:solidFill>
                <a:effectLst/>
                <a:latin typeface="+mn-lt"/>
                <a:ea typeface="+mn-ea"/>
                <a:cs typeface="+mn-cs"/>
              </a:rPr>
              <a:t>Revisit this matrix at every major project milestone. Are your mitigation tactics actually reducing the disruption? If not, pivot your approach.</a:t>
            </a:r>
          </a:p>
        </p:txBody>
      </p:sp>
      <p:sp>
        <p:nvSpPr>
          <p:cNvPr id="4" name="Slide Number Placeholder 3">
            <a:extLst>
              <a:ext uri="{FF2B5EF4-FFF2-40B4-BE49-F238E27FC236}">
                <a16:creationId xmlns:a16="http://schemas.microsoft.com/office/drawing/2014/main" id="{E34B0F59-D386-F620-DD27-1ADFBB96EA25}"/>
              </a:ext>
            </a:extLst>
          </p:cNvPr>
          <p:cNvSpPr>
            <a:spLocks noGrp="1"/>
          </p:cNvSpPr>
          <p:nvPr>
            <p:ph type="sldNum" sz="quarter" idx="5"/>
          </p:nvPr>
        </p:nvSpPr>
        <p:spPr/>
        <p:txBody>
          <a:bodyPr/>
          <a:lstStyle/>
          <a:p>
            <a:fld id="{1A7090CF-67BF-4CCB-9CB4-4D76F99BF6CE}" type="slidenum">
              <a:rPr lang="en-US" smtClean="0"/>
              <a:t>3</a:t>
            </a:fld>
            <a:endParaRPr lang="en-US"/>
          </a:p>
        </p:txBody>
      </p:sp>
    </p:spTree>
    <p:extLst>
      <p:ext uri="{BB962C8B-B14F-4D97-AF65-F5344CB8AC3E}">
        <p14:creationId xmlns:p14="http://schemas.microsoft.com/office/powerpoint/2010/main" val="2408340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7C949-6134-43CC-018E-8110683D90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8FA0C5-D243-E42F-CB67-2C5C1A42C3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F4D257-065A-E941-9219-5DD892B332C4}"/>
              </a:ext>
            </a:extLst>
          </p:cNvPr>
          <p:cNvSpPr>
            <a:spLocks noGrp="1"/>
          </p:cNvSpPr>
          <p:nvPr>
            <p:ph type="body" idx="1"/>
          </p:nvPr>
        </p:nvSpPr>
        <p:spPr/>
        <p:txBody>
          <a:bodyPr/>
          <a:lstStyle/>
          <a:p>
            <a:r>
              <a:rPr lang="en-US" sz="1200" b="1" i="0" kern="1200" dirty="0">
                <a:solidFill>
                  <a:schemeClr val="tx1"/>
                </a:solidFill>
                <a:effectLst/>
                <a:latin typeface="+mn-lt"/>
                <a:ea typeface="+mn-ea"/>
                <a:cs typeface="+mn-cs"/>
              </a:rPr>
              <a:t>TOOL #3 GUIDANCE: ADKAR BARRIER DIAGNOSTIC</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 Purpose: </a:t>
            </a:r>
            <a:r>
              <a:rPr lang="en-US" sz="1200" b="0" i="0" kern="1200" dirty="0">
                <a:solidFill>
                  <a:schemeClr val="tx1"/>
                </a:solidFill>
                <a:effectLst/>
                <a:latin typeface="+mn-lt"/>
                <a:ea typeface="+mn-ea"/>
                <a:cs typeface="+mn-cs"/>
              </a:rPr>
              <a:t>To pinpoint the exact psychological barrier (Awareness, Desire, Knowledge, Ability, Reinforcement) that is stalling adoption for a specific group of users.</a:t>
            </a:r>
          </a:p>
          <a:p>
            <a:r>
              <a:rPr lang="en-US" sz="1200" b="1" i="0" kern="1200" dirty="0">
                <a:solidFill>
                  <a:schemeClr val="tx1"/>
                </a:solidFill>
                <a:effectLst/>
                <a:latin typeface="+mn-lt"/>
                <a:ea typeface="+mn-ea"/>
                <a:cs typeface="+mn-cs"/>
              </a:rPr>
              <a:t>• The Sequential Rule: </a:t>
            </a:r>
            <a:r>
              <a:rPr lang="en-US" sz="1200" b="0" i="0" kern="1200" dirty="0">
                <a:solidFill>
                  <a:schemeClr val="tx1"/>
                </a:solidFill>
                <a:effectLst/>
                <a:latin typeface="+mn-lt"/>
                <a:ea typeface="+mn-ea"/>
                <a:cs typeface="+mn-cs"/>
              </a:rPr>
              <a:t>The ADKAR model is strictly linear. You cannot train (Knowledge) someone who doesn't want the change (Desire). Stop pushing forward and address the </a:t>
            </a:r>
            <a:r>
              <a:rPr lang="en-US" sz="1200" b="0" i="1" kern="1200" dirty="0">
                <a:solidFill>
                  <a:schemeClr val="tx1"/>
                </a:solidFill>
                <a:effectLst/>
                <a:latin typeface="+mn-lt"/>
                <a:ea typeface="+mn-ea"/>
                <a:cs typeface="+mn-cs"/>
              </a:rPr>
              <a:t>very first</a:t>
            </a:r>
            <a:r>
              <a:rPr lang="en-US" sz="1200" b="0" i="0" kern="1200" dirty="0">
                <a:solidFill>
                  <a:schemeClr val="tx1"/>
                </a:solidFill>
                <a:effectLst/>
                <a:latin typeface="+mn-lt"/>
                <a:ea typeface="+mn-ea"/>
                <a:cs typeface="+mn-cs"/>
              </a:rPr>
              <a:t> element that scores a 3 or lower.</a:t>
            </a:r>
          </a:p>
          <a:p>
            <a:r>
              <a:rPr lang="en-US" sz="1200" b="1" i="0" kern="1200" dirty="0">
                <a:solidFill>
                  <a:schemeClr val="tx1"/>
                </a:solidFill>
                <a:effectLst/>
                <a:latin typeface="+mn-lt"/>
                <a:ea typeface="+mn-ea"/>
                <a:cs typeface="+mn-cs"/>
              </a:rPr>
              <a:t>• Survey Deployment: </a:t>
            </a:r>
            <a:r>
              <a:rPr lang="en-US" sz="1200" b="0" i="0" kern="1200" dirty="0">
                <a:solidFill>
                  <a:schemeClr val="tx1"/>
                </a:solidFill>
                <a:effectLst/>
                <a:latin typeface="+mn-lt"/>
                <a:ea typeface="+mn-ea"/>
                <a:cs typeface="+mn-cs"/>
              </a:rPr>
              <a:t>Send this out as a quick, 5-question pulse-check survey to impacted staff, or use it as a structured discussion guide in small focus groups.</a:t>
            </a:r>
          </a:p>
          <a:p>
            <a:r>
              <a:rPr lang="en-US" sz="1200" b="1" i="0" kern="1200" dirty="0">
                <a:solidFill>
                  <a:schemeClr val="tx1"/>
                </a:solidFill>
                <a:effectLst/>
                <a:latin typeface="+mn-lt"/>
                <a:ea typeface="+mn-ea"/>
                <a:cs typeface="+mn-cs"/>
              </a:rPr>
              <a:t>• Action: </a:t>
            </a:r>
            <a:r>
              <a:rPr lang="en-US" sz="1200" b="0" i="0" kern="1200" dirty="0">
                <a:solidFill>
                  <a:schemeClr val="tx1"/>
                </a:solidFill>
                <a:effectLst/>
                <a:latin typeface="+mn-lt"/>
                <a:ea typeface="+mn-ea"/>
                <a:cs typeface="+mn-cs"/>
              </a:rPr>
              <a:t>Tie the results directly to your project plan. If 'Ability' is scoring low two weeks after go-live, immediately deploy your Super Users for at-the-elbow support.</a:t>
            </a:r>
          </a:p>
          <a:p>
            <a:br>
              <a:rPr lang="en-US" dirty="0"/>
            </a:br>
            <a:endParaRPr lang="en-US" dirty="0"/>
          </a:p>
        </p:txBody>
      </p:sp>
      <p:sp>
        <p:nvSpPr>
          <p:cNvPr id="4" name="Slide Number Placeholder 3">
            <a:extLst>
              <a:ext uri="{FF2B5EF4-FFF2-40B4-BE49-F238E27FC236}">
                <a16:creationId xmlns:a16="http://schemas.microsoft.com/office/drawing/2014/main" id="{F81BB8F7-ABC9-4FB4-D1B5-9D18395DE95A}"/>
              </a:ext>
            </a:extLst>
          </p:cNvPr>
          <p:cNvSpPr>
            <a:spLocks noGrp="1"/>
          </p:cNvSpPr>
          <p:nvPr>
            <p:ph type="sldNum" sz="quarter" idx="5"/>
          </p:nvPr>
        </p:nvSpPr>
        <p:spPr/>
        <p:txBody>
          <a:bodyPr/>
          <a:lstStyle/>
          <a:p>
            <a:fld id="{1A7090CF-67BF-4CCB-9CB4-4D76F99BF6CE}" type="slidenum">
              <a:rPr lang="en-US" smtClean="0"/>
              <a:t>4</a:t>
            </a:fld>
            <a:endParaRPr lang="en-US"/>
          </a:p>
        </p:txBody>
      </p:sp>
    </p:spTree>
    <p:extLst>
      <p:ext uri="{BB962C8B-B14F-4D97-AF65-F5344CB8AC3E}">
        <p14:creationId xmlns:p14="http://schemas.microsoft.com/office/powerpoint/2010/main" val="3086982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99461-6AF8-06EC-DDE3-1658B69F19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1A8861-9331-96B4-B81F-4D68FF027A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12FDC8-E891-11B4-8C56-BEB75F723F0F}"/>
              </a:ext>
            </a:extLst>
          </p:cNvPr>
          <p:cNvSpPr>
            <a:spLocks noGrp="1"/>
          </p:cNvSpPr>
          <p:nvPr>
            <p:ph type="body" idx="1"/>
          </p:nvPr>
        </p:nvSpPr>
        <p:spPr/>
        <p:txBody>
          <a:bodyPr/>
          <a:lstStyle/>
          <a:p>
            <a:r>
              <a:rPr lang="en-US" sz="1200" b="1" i="0" kern="1200" dirty="0">
                <a:solidFill>
                  <a:schemeClr val="tx1"/>
                </a:solidFill>
                <a:effectLst/>
                <a:latin typeface="+mn-lt"/>
                <a:ea typeface="+mn-ea"/>
                <a:cs typeface="+mn-cs"/>
              </a:rPr>
              <a:t>TOOL #4 GUIDANCE: SPONSOR ACTION PLAN</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 Purpose: </a:t>
            </a:r>
            <a:r>
              <a:rPr lang="en-US" sz="1200" b="0" i="0" kern="1200" dirty="0">
                <a:solidFill>
                  <a:schemeClr val="tx1"/>
                </a:solidFill>
                <a:effectLst/>
                <a:latin typeface="+mn-lt"/>
                <a:ea typeface="+mn-ea"/>
                <a:cs typeface="+mn-cs"/>
              </a:rPr>
              <a:t>To equip your Executive Sponsors and Direct Supervisors with the exact script, timeline, and actions they need to drive adoption. Sponsors want to help, but they need you to tell them how.</a:t>
            </a:r>
          </a:p>
          <a:p>
            <a:r>
              <a:rPr lang="en-US" sz="1200" b="1" i="0" kern="1200" dirty="0">
                <a:solidFill>
                  <a:schemeClr val="tx1"/>
                </a:solidFill>
                <a:effectLst/>
                <a:latin typeface="+mn-lt"/>
                <a:ea typeface="+mn-ea"/>
                <a:cs typeface="+mn-cs"/>
              </a:rPr>
              <a:t>• The Sender Rule: </a:t>
            </a:r>
            <a:r>
              <a:rPr lang="en-US" sz="1200" b="0" i="0" kern="1200" dirty="0">
                <a:solidFill>
                  <a:schemeClr val="tx1"/>
                </a:solidFill>
                <a:effectLst/>
                <a:latin typeface="+mn-lt"/>
                <a:ea typeface="+mn-ea"/>
                <a:cs typeface="+mn-cs"/>
              </a:rPr>
              <a:t>Employees want to hear the business "Why" (Strategic alignment, Mission Impact) from Executives. But they want to hear the personal "How does this affect my job" from their Direct Supervisor. Do not mix these up.</a:t>
            </a:r>
          </a:p>
          <a:p>
            <a:r>
              <a:rPr lang="en-US" sz="1200" b="1" i="0" kern="1200" dirty="0">
                <a:solidFill>
                  <a:schemeClr val="tx1"/>
                </a:solidFill>
                <a:effectLst/>
                <a:latin typeface="+mn-lt"/>
                <a:ea typeface="+mn-ea"/>
                <a:cs typeface="+mn-cs"/>
              </a:rPr>
              <a:t>• Active &amp; Visible: </a:t>
            </a:r>
            <a:r>
              <a:rPr lang="en-US" sz="1200" b="0" i="0" kern="1200" dirty="0">
                <a:solidFill>
                  <a:schemeClr val="tx1"/>
                </a:solidFill>
                <a:effectLst/>
                <a:latin typeface="+mn-lt"/>
                <a:ea typeface="+mn-ea"/>
                <a:cs typeface="+mn-cs"/>
              </a:rPr>
              <a:t>A memo is not sponsorship. Ensure the "Channel / Activity" column includes physical or virtual presence—schedule town halls, floor walks, and live dashboard reviews.</a:t>
            </a:r>
          </a:p>
          <a:p>
            <a:r>
              <a:rPr lang="en-US" sz="1200" b="1" i="0" kern="1200" dirty="0">
                <a:solidFill>
                  <a:schemeClr val="tx1"/>
                </a:solidFill>
                <a:effectLst/>
                <a:latin typeface="+mn-lt"/>
                <a:ea typeface="+mn-ea"/>
                <a:cs typeface="+mn-cs"/>
              </a:rPr>
              <a:t>• Tracking: </a:t>
            </a:r>
            <a:r>
              <a:rPr lang="en-US" sz="1200" b="0" i="0" kern="1200" dirty="0">
                <a:solidFill>
                  <a:schemeClr val="tx1"/>
                </a:solidFill>
                <a:effectLst/>
                <a:latin typeface="+mn-lt"/>
                <a:ea typeface="+mn-ea"/>
                <a:cs typeface="+mn-cs"/>
              </a:rPr>
              <a:t>Treat these communication milestones exactly like technical deliverables on your POAM. If the Executive Sponsor misses a critical town hall, the project is off schedule.</a:t>
            </a:r>
          </a:p>
        </p:txBody>
      </p:sp>
      <p:sp>
        <p:nvSpPr>
          <p:cNvPr id="4" name="Slide Number Placeholder 3">
            <a:extLst>
              <a:ext uri="{FF2B5EF4-FFF2-40B4-BE49-F238E27FC236}">
                <a16:creationId xmlns:a16="http://schemas.microsoft.com/office/drawing/2014/main" id="{2FB76D17-26EF-9499-F60B-664651AE2F4C}"/>
              </a:ext>
            </a:extLst>
          </p:cNvPr>
          <p:cNvSpPr>
            <a:spLocks noGrp="1"/>
          </p:cNvSpPr>
          <p:nvPr>
            <p:ph type="sldNum" sz="quarter" idx="5"/>
          </p:nvPr>
        </p:nvSpPr>
        <p:spPr/>
        <p:txBody>
          <a:bodyPr/>
          <a:lstStyle/>
          <a:p>
            <a:fld id="{1A7090CF-67BF-4CCB-9CB4-4D76F99BF6CE}" type="slidenum">
              <a:rPr lang="en-US" smtClean="0"/>
              <a:t>5</a:t>
            </a:fld>
            <a:endParaRPr lang="en-US"/>
          </a:p>
        </p:txBody>
      </p:sp>
    </p:spTree>
    <p:extLst>
      <p:ext uri="{BB962C8B-B14F-4D97-AF65-F5344CB8AC3E}">
        <p14:creationId xmlns:p14="http://schemas.microsoft.com/office/powerpoint/2010/main" val="23899050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descr="Main Title"/>
          <p:cNvSpPr>
            <a:spLocks noGrp="1"/>
          </p:cNvSpPr>
          <p:nvPr>
            <p:ph type="ctrTitle" hasCustomPrompt="1"/>
          </p:nvPr>
        </p:nvSpPr>
        <p:spPr>
          <a:xfrm>
            <a:off x="1066799" y="4267201"/>
            <a:ext cx="10058400" cy="1193800"/>
          </a:xfrm>
        </p:spPr>
        <p:txBody>
          <a:bodyPr anchor="t">
            <a:normAutofit/>
          </a:bodyPr>
          <a:lstStyle>
            <a:lvl1pPr>
              <a:defRPr sz="4267" b="1" baseline="0">
                <a:solidFill>
                  <a:srgbClr val="242B64"/>
                </a:solidFill>
                <a:latin typeface="Franklin Gothic Medium" panose="020B0603020102020204" pitchFamily="34" charset="0"/>
              </a:defRPr>
            </a:lvl1pPr>
          </a:lstStyle>
          <a:p>
            <a:r>
              <a:rPr lang="en-US"/>
              <a:t>Title, Franklin Gothic Medium, 32pt</a:t>
            </a:r>
          </a:p>
        </p:txBody>
      </p:sp>
      <p:sp>
        <p:nvSpPr>
          <p:cNvPr id="3" name="Subtitle 2" descr="Presenter Name and Date"/>
          <p:cNvSpPr>
            <a:spLocks noGrp="1"/>
          </p:cNvSpPr>
          <p:nvPr>
            <p:ph type="subTitle" idx="1" hasCustomPrompt="1"/>
          </p:nvPr>
        </p:nvSpPr>
        <p:spPr>
          <a:xfrm>
            <a:off x="1828799" y="5461000"/>
            <a:ext cx="8534400" cy="1219200"/>
          </a:xfrm>
        </p:spPr>
        <p:txBody>
          <a:bodyPr>
            <a:normAutofit/>
          </a:bodyPr>
          <a:lstStyle>
            <a:lvl1pPr marL="0" indent="0" algn="ctr">
              <a:buNone/>
              <a:defRPr sz="3200" b="1" baseline="0">
                <a:solidFill>
                  <a:srgbClr val="000000"/>
                </a:solidFill>
                <a:latin typeface="Franklin Gothic Book" panose="020B0503020102020204" pitchFamily="34" charset="0"/>
              </a:defRPr>
            </a:lvl1pPr>
            <a:lvl2pPr marL="609570" indent="0" algn="ctr">
              <a:buNone/>
              <a:defRPr>
                <a:solidFill>
                  <a:schemeClr val="tx1">
                    <a:tint val="75000"/>
                  </a:schemeClr>
                </a:solidFill>
              </a:defRPr>
            </a:lvl2pPr>
            <a:lvl3pPr marL="1219140" indent="0" algn="ctr">
              <a:buNone/>
              <a:defRPr>
                <a:solidFill>
                  <a:schemeClr val="tx1">
                    <a:tint val="75000"/>
                  </a:schemeClr>
                </a:solidFill>
              </a:defRPr>
            </a:lvl3pPr>
            <a:lvl4pPr marL="1828709" indent="0" algn="ctr">
              <a:buNone/>
              <a:defRPr>
                <a:solidFill>
                  <a:schemeClr val="tx1">
                    <a:tint val="75000"/>
                  </a:schemeClr>
                </a:solidFill>
              </a:defRPr>
            </a:lvl4pPr>
            <a:lvl5pPr marL="2438278" indent="0" algn="ctr">
              <a:buNone/>
              <a:defRPr>
                <a:solidFill>
                  <a:schemeClr val="tx1">
                    <a:tint val="75000"/>
                  </a:schemeClr>
                </a:solidFill>
              </a:defRPr>
            </a:lvl5pPr>
            <a:lvl6pPr marL="3047848" indent="0" algn="ctr">
              <a:buNone/>
              <a:defRPr>
                <a:solidFill>
                  <a:schemeClr val="tx1">
                    <a:tint val="75000"/>
                  </a:schemeClr>
                </a:solidFill>
              </a:defRPr>
            </a:lvl6pPr>
            <a:lvl7pPr marL="3657418" indent="0" algn="ctr">
              <a:buNone/>
              <a:defRPr>
                <a:solidFill>
                  <a:schemeClr val="tx1">
                    <a:tint val="75000"/>
                  </a:schemeClr>
                </a:solidFill>
              </a:defRPr>
            </a:lvl7pPr>
            <a:lvl8pPr marL="4266987" indent="0" algn="ctr">
              <a:buNone/>
              <a:defRPr>
                <a:solidFill>
                  <a:schemeClr val="tx1">
                    <a:tint val="75000"/>
                  </a:schemeClr>
                </a:solidFill>
              </a:defRPr>
            </a:lvl8pPr>
            <a:lvl9pPr marL="4876557" indent="0" algn="ctr">
              <a:buNone/>
              <a:defRPr>
                <a:solidFill>
                  <a:schemeClr val="tx1">
                    <a:tint val="75000"/>
                  </a:schemeClr>
                </a:solidFill>
              </a:defRPr>
            </a:lvl9pPr>
          </a:lstStyle>
          <a:p>
            <a:r>
              <a:rPr lang="en-US"/>
              <a:t>Presenter Name</a:t>
            </a:r>
            <a:br>
              <a:rPr lang="en-US"/>
            </a:br>
            <a:r>
              <a:rPr lang="en-US"/>
              <a:t>Month DD, YYYY</a:t>
            </a:r>
          </a:p>
        </p:txBody>
      </p:sp>
      <p:pic>
        <p:nvPicPr>
          <p:cNvPr id="5" name="Graphic 4">
            <a:extLst>
              <a:ext uri="{FF2B5EF4-FFF2-40B4-BE49-F238E27FC236}">
                <a16:creationId xmlns:a16="http://schemas.microsoft.com/office/drawing/2014/main" id="{D50AAE7B-2E62-E348-E45F-EF370809AED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029199" y="1097280"/>
            <a:ext cx="2133600" cy="2133600"/>
          </a:xfrm>
          <a:prstGeom prst="rect">
            <a:avLst/>
          </a:prstGeom>
        </p:spPr>
      </p:pic>
    </p:spTree>
    <p:extLst>
      <p:ext uri="{BB962C8B-B14F-4D97-AF65-F5344CB8AC3E}">
        <p14:creationId xmlns:p14="http://schemas.microsoft.com/office/powerpoint/2010/main" val="261656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descr="Slide title"/>
          <p:cNvSpPr>
            <a:spLocks noGrp="1"/>
          </p:cNvSpPr>
          <p:nvPr>
            <p:ph type="title" hasCustomPrompt="1"/>
          </p:nvPr>
        </p:nvSpPr>
        <p:spPr>
          <a:xfrm>
            <a:off x="1422400" y="177800"/>
            <a:ext cx="9347200" cy="1143000"/>
          </a:xfrm>
        </p:spPr>
        <p:txBody>
          <a:bodyPr>
            <a:normAutofit/>
          </a:bodyPr>
          <a:lstStyle>
            <a:lvl1pPr algn="l">
              <a:lnSpc>
                <a:spcPts val="3733"/>
              </a:lnSpc>
              <a:defRPr sz="3733" b="1" baseline="0">
                <a:solidFill>
                  <a:srgbClr val="242B64"/>
                </a:solidFill>
              </a:defRPr>
            </a:lvl1pPr>
          </a:lstStyle>
          <a:p>
            <a:r>
              <a:rPr lang="en-US"/>
              <a:t>Different title per slide, Franklin Gothic Medium 28pt</a:t>
            </a:r>
          </a:p>
        </p:txBody>
      </p:sp>
      <p:sp>
        <p:nvSpPr>
          <p:cNvPr id="3" name="Content Placeholder 2"/>
          <p:cNvSpPr>
            <a:spLocks noGrp="1"/>
          </p:cNvSpPr>
          <p:nvPr>
            <p:ph idx="1" hasCustomPrompt="1"/>
          </p:nvPr>
        </p:nvSpPr>
        <p:spPr>
          <a:xfrm>
            <a:off x="609600" y="1701803"/>
            <a:ext cx="10972800" cy="4368799"/>
          </a:xfrm>
        </p:spPr>
        <p:txBody>
          <a:bodyPr/>
          <a:lstStyle>
            <a:lvl1pPr marL="457178" indent="-457178">
              <a:buClr>
                <a:srgbClr val="092068"/>
              </a:buClr>
              <a:buSzPct val="125000"/>
              <a:buFont typeface="Arial" panose="020B0604020202020204" pitchFamily="34" charset="0"/>
              <a:buChar char="•"/>
              <a:defRPr sz="2933">
                <a:solidFill>
                  <a:srgbClr val="000000"/>
                </a:solidFill>
                <a:latin typeface="Franklin Gothic Book" panose="020B0503020102020204" pitchFamily="34" charset="0"/>
              </a:defRPr>
            </a:lvl1pPr>
            <a:lvl2pPr marL="990550" indent="-380981">
              <a:buClr>
                <a:srgbClr val="092068"/>
              </a:buClr>
              <a:buFont typeface="Wingdings" panose="05000000000000000000" pitchFamily="2" charset="2"/>
              <a:buChar char="§"/>
              <a:defRPr sz="2667">
                <a:solidFill>
                  <a:srgbClr val="000000"/>
                </a:solidFill>
                <a:latin typeface="Franklin Gothic Book" panose="020B0503020102020204" pitchFamily="34" charset="0"/>
              </a:defRPr>
            </a:lvl2pPr>
            <a:lvl3pPr marL="1523925" indent="-304784">
              <a:buClr>
                <a:srgbClr val="092068"/>
              </a:buClr>
              <a:buFont typeface="Wingdings" panose="05000000000000000000" pitchFamily="2" charset="2"/>
              <a:buChar char="ü"/>
              <a:defRPr sz="2400">
                <a:solidFill>
                  <a:srgbClr val="000000"/>
                </a:solidFill>
                <a:latin typeface="Franklin Gothic Book" panose="020B0503020102020204" pitchFamily="34" charset="0"/>
              </a:defRPr>
            </a:lvl3pPr>
          </a:lstStyle>
          <a:p>
            <a:pPr lvl="0"/>
            <a:r>
              <a:rPr lang="en-US"/>
              <a:t>Click to edit Master text styles</a:t>
            </a:r>
          </a:p>
          <a:p>
            <a:pPr lvl="1"/>
            <a:r>
              <a:rPr lang="en-US"/>
              <a:t>Second level</a:t>
            </a:r>
          </a:p>
          <a:p>
            <a:pPr lvl="2"/>
            <a:r>
              <a:rPr lang="en-US"/>
              <a:t>Third level</a:t>
            </a:r>
          </a:p>
          <a:p>
            <a:pPr lvl="0"/>
            <a:endParaRPr lang="en-US"/>
          </a:p>
          <a:p>
            <a:pPr lvl="2"/>
            <a:endParaRPr lang="en-US"/>
          </a:p>
          <a:p>
            <a:pPr lvl="2"/>
            <a:endParaRPr lang="en-US"/>
          </a:p>
        </p:txBody>
      </p:sp>
      <p:sp>
        <p:nvSpPr>
          <p:cNvPr id="4" name="TextBox 3"/>
          <p:cNvSpPr txBox="1"/>
          <p:nvPr userDrawn="1"/>
        </p:nvSpPr>
        <p:spPr>
          <a:xfrm>
            <a:off x="1576576" y="6172200"/>
            <a:ext cx="9038848" cy="420564"/>
          </a:xfrm>
          <a:prstGeom prst="rect">
            <a:avLst/>
          </a:prstGeom>
          <a:noFill/>
        </p:spPr>
        <p:txBody>
          <a:bodyPr wrap="square" rtlCol="0">
            <a:spAutoFit/>
          </a:bodyPr>
          <a:lstStyle/>
          <a:p>
            <a:pPr marL="0" marR="0" lvl="0" indent="0" algn="ctr" defTabSz="1219140" rtl="0" eaLnBrk="1" fontAlgn="auto" latinLnBrk="0" hangingPunct="1">
              <a:lnSpc>
                <a:spcPct val="100000"/>
              </a:lnSpc>
              <a:spcBef>
                <a:spcPts val="0"/>
              </a:spcBef>
              <a:spcAft>
                <a:spcPts val="0"/>
              </a:spcAft>
              <a:buClrTx/>
              <a:buSzTx/>
              <a:buFontTx/>
              <a:buNone/>
              <a:tabLst/>
              <a:defRPr/>
            </a:pPr>
            <a:r>
              <a:rPr lang="en-US" sz="2133" b="0" i="1" u="none" strike="noStrike" kern="1200" baseline="0">
                <a:solidFill>
                  <a:schemeClr val="bg1"/>
                </a:solidFill>
                <a:latin typeface="Garamond" panose="02020404030301010803" pitchFamily="18" charset="0"/>
                <a:ea typeface="+mn-ea"/>
                <a:cs typeface="+mn-cs"/>
              </a:rPr>
              <a:t>Improving Health and Building Readiness. Anytime, Anywhere — Always</a:t>
            </a:r>
          </a:p>
        </p:txBody>
      </p:sp>
      <p:grpSp>
        <p:nvGrpSpPr>
          <p:cNvPr id="17" name="Group 16"/>
          <p:cNvGrpSpPr/>
          <p:nvPr userDrawn="1"/>
        </p:nvGrpSpPr>
        <p:grpSpPr>
          <a:xfrm>
            <a:off x="609600" y="1498600"/>
            <a:ext cx="10972800" cy="0"/>
            <a:chOff x="457200" y="990600"/>
            <a:chExt cx="8229600" cy="0"/>
          </a:xfrm>
        </p:grpSpPr>
        <p:cxnSp>
          <p:nvCxnSpPr>
            <p:cNvPr id="18" name="Straight Connector 17"/>
            <p:cNvCxnSpPr/>
            <p:nvPr userDrawn="1"/>
          </p:nvCxnSpPr>
          <p:spPr>
            <a:xfrm>
              <a:off x="457200" y="990600"/>
              <a:ext cx="914400" cy="0"/>
            </a:xfrm>
            <a:prstGeom prst="line">
              <a:avLst/>
            </a:prstGeom>
            <a:ln w="50800">
              <a:solidFill>
                <a:srgbClr val="58283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371600" y="990600"/>
              <a:ext cx="914400" cy="0"/>
            </a:xfrm>
            <a:prstGeom prst="line">
              <a:avLst/>
            </a:prstGeom>
            <a:ln w="50800">
              <a:solidFill>
                <a:srgbClr val="969696"/>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a:off x="2286000" y="990600"/>
              <a:ext cx="914400" cy="0"/>
            </a:xfrm>
            <a:prstGeom prst="line">
              <a:avLst/>
            </a:prstGeom>
            <a:ln w="50800">
              <a:solidFill>
                <a:srgbClr val="092068"/>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a:off x="3200400" y="990600"/>
              <a:ext cx="914400" cy="0"/>
            </a:xfrm>
            <a:prstGeom prst="line">
              <a:avLst/>
            </a:prstGeom>
            <a:ln w="50800">
              <a:solidFill>
                <a:srgbClr val="969696"/>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a:off x="4114800" y="990600"/>
              <a:ext cx="914400" cy="0"/>
            </a:xfrm>
            <a:prstGeom prst="line">
              <a:avLst/>
            </a:prstGeom>
            <a:ln w="50800">
              <a:solidFill>
                <a:srgbClr val="58283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a:off x="5029200" y="990600"/>
              <a:ext cx="914400" cy="0"/>
            </a:xfrm>
            <a:prstGeom prst="line">
              <a:avLst/>
            </a:prstGeom>
            <a:ln w="50800">
              <a:solidFill>
                <a:srgbClr val="969696"/>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5943600" y="990600"/>
              <a:ext cx="914400" cy="0"/>
            </a:xfrm>
            <a:prstGeom prst="line">
              <a:avLst/>
            </a:prstGeom>
            <a:ln w="50800">
              <a:solidFill>
                <a:srgbClr val="092068"/>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6858000" y="990600"/>
              <a:ext cx="914400" cy="0"/>
            </a:xfrm>
            <a:prstGeom prst="line">
              <a:avLst/>
            </a:prstGeom>
            <a:ln w="50800">
              <a:solidFill>
                <a:srgbClr val="969696"/>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a:off x="7772400" y="990600"/>
              <a:ext cx="914400" cy="0"/>
            </a:xfrm>
            <a:prstGeom prst="line">
              <a:avLst/>
            </a:prstGeom>
            <a:ln w="50800">
              <a:solidFill>
                <a:srgbClr val="582831"/>
              </a:solidFill>
            </a:ln>
          </p:spPr>
          <p:style>
            <a:lnRef idx="1">
              <a:schemeClr val="accent1"/>
            </a:lnRef>
            <a:fillRef idx="0">
              <a:schemeClr val="accent1"/>
            </a:fillRef>
            <a:effectRef idx="0">
              <a:schemeClr val="accent1"/>
            </a:effectRef>
            <a:fontRef idx="minor">
              <a:schemeClr val="tx1"/>
            </a:fontRef>
          </p:style>
        </p:cxnSp>
      </p:grpSp>
      <p:sp>
        <p:nvSpPr>
          <p:cNvPr id="5" name="Slide Number Placeholder 5">
            <a:extLst>
              <a:ext uri="{FF2B5EF4-FFF2-40B4-BE49-F238E27FC236}">
                <a16:creationId xmlns:a16="http://schemas.microsoft.com/office/drawing/2014/main" id="{AB9BEDD3-8903-B54C-F3D5-F1AE338A1051}"/>
              </a:ext>
            </a:extLst>
          </p:cNvPr>
          <p:cNvSpPr>
            <a:spLocks noGrp="1"/>
          </p:cNvSpPr>
          <p:nvPr>
            <p:ph type="sldNum" sz="quarter" idx="4"/>
          </p:nvPr>
        </p:nvSpPr>
        <p:spPr>
          <a:xfrm>
            <a:off x="9245600" y="6471285"/>
            <a:ext cx="2743200" cy="366183"/>
          </a:xfrm>
          <a:prstGeom prst="rect">
            <a:avLst/>
          </a:prstGeom>
        </p:spPr>
        <p:txBody>
          <a:bodyPr vert="horz" lIns="91440" tIns="45720" rIns="91440" bIns="45720" rtlCol="0" anchor="ctr"/>
          <a:lstStyle>
            <a:lvl1pPr algn="r">
              <a:defRPr sz="1467">
                <a:solidFill>
                  <a:srgbClr val="000000"/>
                </a:solidFill>
              </a:defRPr>
            </a:lvl1pPr>
          </a:lstStyle>
          <a:p>
            <a:fld id="{B8EC6C1D-B94A-4A9A-BD8D-A546578E37EF}" type="slidenum">
              <a:rPr lang="en-US" smtClean="0"/>
              <a:pPr/>
              <a:t>‹#›</a:t>
            </a:fld>
            <a:endParaRPr lang="en-US"/>
          </a:p>
        </p:txBody>
      </p:sp>
      <p:pic>
        <p:nvPicPr>
          <p:cNvPr id="7" name="Graphic 6">
            <a:extLst>
              <a:ext uri="{FF2B5EF4-FFF2-40B4-BE49-F238E27FC236}">
                <a16:creationId xmlns:a16="http://schemas.microsoft.com/office/drawing/2014/main" id="{ECEC1E4A-5491-DCAD-FD06-F3C48695971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1074400" y="365760"/>
            <a:ext cx="731520" cy="731520"/>
          </a:xfrm>
          <a:prstGeom prst="rect">
            <a:avLst/>
          </a:prstGeom>
        </p:spPr>
      </p:pic>
      <p:pic>
        <p:nvPicPr>
          <p:cNvPr id="9" name="Graphic 8">
            <a:extLst>
              <a:ext uri="{FF2B5EF4-FFF2-40B4-BE49-F238E27FC236}">
                <a16:creationId xmlns:a16="http://schemas.microsoft.com/office/drawing/2014/main" id="{20666C73-1D0B-5BF5-5C82-70AB035D8AE8}"/>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365760" y="365760"/>
            <a:ext cx="731520" cy="731520"/>
          </a:xfrm>
          <a:prstGeom prst="rect">
            <a:avLst/>
          </a:prstGeom>
        </p:spPr>
      </p:pic>
    </p:spTree>
    <p:extLst>
      <p:ext uri="{BB962C8B-B14F-4D97-AF65-F5344CB8AC3E}">
        <p14:creationId xmlns:p14="http://schemas.microsoft.com/office/powerpoint/2010/main" val="510642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803400"/>
            <a:ext cx="5384800" cy="4368800"/>
          </a:xfrm>
        </p:spPr>
        <p:txBody>
          <a:bodyPr/>
          <a:lstStyle>
            <a:lvl1pPr marL="457178" indent="-457178">
              <a:buClr>
                <a:srgbClr val="092068"/>
              </a:buClr>
              <a:buFont typeface="Arial" panose="020B0604020202020204" pitchFamily="34" charset="0"/>
              <a:buChar char="•"/>
              <a:defRPr sz="2933">
                <a:solidFill>
                  <a:srgbClr val="000000"/>
                </a:solidFill>
              </a:defRPr>
            </a:lvl1pPr>
            <a:lvl2pPr marL="990550" indent="-380981">
              <a:buClr>
                <a:srgbClr val="092068"/>
              </a:buClr>
              <a:buFont typeface="Wingdings" panose="05000000000000000000" pitchFamily="2" charset="2"/>
              <a:buChar char="§"/>
              <a:defRPr sz="2667">
                <a:solidFill>
                  <a:srgbClr val="000000"/>
                </a:solidFill>
              </a:defRPr>
            </a:lvl2pPr>
            <a:lvl3pPr marL="1523925" indent="-304784">
              <a:buClr>
                <a:srgbClr val="092068"/>
              </a:buClr>
              <a:buFont typeface="Wingdings" panose="05000000000000000000" pitchFamily="2" charset="2"/>
              <a:buChar char="ü"/>
              <a:defRPr sz="2400">
                <a:solidFill>
                  <a:srgbClr val="000000"/>
                </a:solidFill>
              </a:defRPr>
            </a:lvl3pPr>
            <a:lvl4pPr>
              <a:defRPr sz="2400">
                <a:solidFill>
                  <a:srgbClr val="002060"/>
                </a:solidFill>
              </a:defRPr>
            </a:lvl4pPr>
            <a:lvl5pPr>
              <a:defRPr sz="2400">
                <a:solidFill>
                  <a:srgbClr val="002060"/>
                </a:solidFill>
              </a:defRPr>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97600" y="1803400"/>
            <a:ext cx="5384800" cy="4368800"/>
          </a:xfrm>
        </p:spPr>
        <p:txBody>
          <a:bodyPr>
            <a:normAutofit/>
          </a:bodyPr>
          <a:lstStyle>
            <a:lvl1pPr marL="457178" indent="-457178" algn="l" defTabSz="1219140" rtl="0" eaLnBrk="1" latinLnBrk="0" hangingPunct="1">
              <a:spcBef>
                <a:spcPct val="20000"/>
              </a:spcBef>
              <a:buClr>
                <a:srgbClr val="092068"/>
              </a:buClr>
              <a:buFont typeface="Arial" panose="020B0604020202020204" pitchFamily="34" charset="0"/>
              <a:buChar char="•"/>
              <a:defRPr lang="en-US" sz="2933" kern="1200" dirty="0" smtClean="0">
                <a:solidFill>
                  <a:srgbClr val="000000"/>
                </a:solidFill>
                <a:latin typeface="+mn-lt"/>
                <a:ea typeface="+mn-ea"/>
                <a:cs typeface="+mn-cs"/>
              </a:defRPr>
            </a:lvl1pPr>
            <a:lvl2pPr marL="1066747" indent="-457178" algn="l" defTabSz="1219140" rtl="0" eaLnBrk="1" latinLnBrk="0" hangingPunct="1">
              <a:spcBef>
                <a:spcPct val="20000"/>
              </a:spcBef>
              <a:buClr>
                <a:srgbClr val="092068"/>
              </a:buClr>
              <a:buFont typeface="Wingdings" panose="05000000000000000000" pitchFamily="2" charset="2"/>
              <a:buChar char="§"/>
              <a:defRPr lang="en-US" sz="2667" kern="1200" dirty="0" smtClean="0">
                <a:solidFill>
                  <a:srgbClr val="000000"/>
                </a:solidFill>
                <a:latin typeface="+mn-lt"/>
                <a:ea typeface="+mn-ea"/>
                <a:cs typeface="+mn-cs"/>
              </a:defRPr>
            </a:lvl2pPr>
            <a:lvl3pPr marL="1523925" indent="-304784" algn="l" defTabSz="1219140" rtl="0" eaLnBrk="1" latinLnBrk="0" hangingPunct="1">
              <a:spcBef>
                <a:spcPct val="20000"/>
              </a:spcBef>
              <a:buFont typeface="Wingdings" panose="05000000000000000000" pitchFamily="2" charset="2"/>
              <a:buChar char="ü"/>
              <a:defRPr lang="en-US" sz="2400" kern="1200" dirty="0" smtClean="0">
                <a:solidFill>
                  <a:srgbClr val="000000"/>
                </a:solidFill>
                <a:latin typeface="+mn-lt"/>
                <a:ea typeface="+mn-ea"/>
                <a:cs typeface="+mn-cs"/>
              </a:defRPr>
            </a:lvl3pPr>
            <a:lvl4pPr>
              <a:defRPr sz="2400">
                <a:solidFill>
                  <a:srgbClr val="002060"/>
                </a:solidFill>
              </a:defRPr>
            </a:lvl4pPr>
            <a:lvl5pPr>
              <a:defRPr sz="2400">
                <a:solidFill>
                  <a:srgbClr val="002060"/>
                </a:solidFill>
              </a:defRPr>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p:txBody>
      </p:sp>
      <p:sp>
        <p:nvSpPr>
          <p:cNvPr id="11" name="TextBox 10">
            <a:extLst>
              <a:ext uri="{FF2B5EF4-FFF2-40B4-BE49-F238E27FC236}">
                <a16:creationId xmlns:a16="http://schemas.microsoft.com/office/drawing/2014/main" id="{43A030CB-5CED-0C6E-490E-C80F2E0A85FE}"/>
              </a:ext>
            </a:extLst>
          </p:cNvPr>
          <p:cNvSpPr txBox="1"/>
          <p:nvPr userDrawn="1"/>
        </p:nvSpPr>
        <p:spPr>
          <a:xfrm>
            <a:off x="1576576" y="6172200"/>
            <a:ext cx="9038848" cy="636008"/>
          </a:xfrm>
          <a:prstGeom prst="rect">
            <a:avLst/>
          </a:prstGeom>
          <a:noFill/>
        </p:spPr>
        <p:txBody>
          <a:bodyPr wrap="square" rtlCol="0">
            <a:spAutoFit/>
          </a:bodyPr>
          <a:lstStyle/>
          <a:p>
            <a:pPr marL="0" marR="0" lvl="0" indent="0" algn="ctr" defTabSz="1219140" rtl="0" eaLnBrk="1" fontAlgn="auto" latinLnBrk="0" hangingPunct="1">
              <a:lnSpc>
                <a:spcPct val="100000"/>
              </a:lnSpc>
              <a:spcBef>
                <a:spcPts val="0"/>
              </a:spcBef>
              <a:spcAft>
                <a:spcPts val="0"/>
              </a:spcAft>
              <a:buClrTx/>
              <a:buSzTx/>
              <a:buFontTx/>
              <a:buNone/>
              <a:tabLst/>
              <a:defRPr/>
            </a:pPr>
            <a:r>
              <a:rPr lang="en-US" sz="2133" b="0" i="1" u="none" strike="noStrike" kern="1200" baseline="0">
                <a:solidFill>
                  <a:schemeClr val="bg1"/>
                </a:solidFill>
                <a:latin typeface="Garamond" panose="02020404030301010803" pitchFamily="18" charset="0"/>
                <a:ea typeface="+mn-ea"/>
                <a:cs typeface="+mn-cs"/>
              </a:rPr>
              <a:t>Improving Health and Building Readiness. Anytime, Anywhere — Always</a:t>
            </a:r>
          </a:p>
          <a:p>
            <a:pPr algn="ctr"/>
            <a:endParaRPr lang="en-US" sz="1400" i="0" baseline="0">
              <a:solidFill>
                <a:schemeClr val="bg1"/>
              </a:solidFill>
              <a:latin typeface="Franklin Gothic Book" panose="020B0503020102020204" pitchFamily="34" charset="0"/>
            </a:endParaRPr>
          </a:p>
        </p:txBody>
      </p:sp>
      <p:sp>
        <p:nvSpPr>
          <p:cNvPr id="8" name="Slide Number Placeholder 5">
            <a:extLst>
              <a:ext uri="{FF2B5EF4-FFF2-40B4-BE49-F238E27FC236}">
                <a16:creationId xmlns:a16="http://schemas.microsoft.com/office/drawing/2014/main" id="{41396AF9-CE6F-FF8A-4684-80CDE7014AC7}"/>
              </a:ext>
            </a:extLst>
          </p:cNvPr>
          <p:cNvSpPr>
            <a:spLocks noGrp="1"/>
          </p:cNvSpPr>
          <p:nvPr>
            <p:ph type="sldNum" sz="quarter" idx="4"/>
          </p:nvPr>
        </p:nvSpPr>
        <p:spPr>
          <a:xfrm>
            <a:off x="9245600" y="6471285"/>
            <a:ext cx="2743200" cy="366183"/>
          </a:xfrm>
          <a:prstGeom prst="rect">
            <a:avLst/>
          </a:prstGeom>
        </p:spPr>
        <p:txBody>
          <a:bodyPr vert="horz" lIns="91440" tIns="45720" rIns="91440" bIns="45720" rtlCol="0" anchor="ctr"/>
          <a:lstStyle>
            <a:lvl1pPr algn="r">
              <a:defRPr sz="1467">
                <a:solidFill>
                  <a:srgbClr val="000000"/>
                </a:solidFill>
              </a:defRPr>
            </a:lvl1pPr>
          </a:lstStyle>
          <a:p>
            <a:fld id="{B8EC6C1D-B94A-4A9A-BD8D-A546578E37EF}" type="slidenum">
              <a:rPr lang="en-US" smtClean="0"/>
              <a:pPr/>
              <a:t>‹#›</a:t>
            </a:fld>
            <a:endParaRPr lang="en-US"/>
          </a:p>
        </p:txBody>
      </p:sp>
      <p:sp>
        <p:nvSpPr>
          <p:cNvPr id="2" name="Title 1" descr="Slide title">
            <a:extLst>
              <a:ext uri="{FF2B5EF4-FFF2-40B4-BE49-F238E27FC236}">
                <a16:creationId xmlns:a16="http://schemas.microsoft.com/office/drawing/2014/main" id="{CF247BE4-2EA5-1906-BF78-D5D6CAE03C4A}"/>
              </a:ext>
            </a:extLst>
          </p:cNvPr>
          <p:cNvSpPr>
            <a:spLocks noGrp="1"/>
          </p:cNvSpPr>
          <p:nvPr>
            <p:ph type="title" hasCustomPrompt="1"/>
          </p:nvPr>
        </p:nvSpPr>
        <p:spPr>
          <a:xfrm>
            <a:off x="1422400" y="177800"/>
            <a:ext cx="9347200" cy="1143000"/>
          </a:xfrm>
        </p:spPr>
        <p:txBody>
          <a:bodyPr>
            <a:normAutofit/>
          </a:bodyPr>
          <a:lstStyle>
            <a:lvl1pPr algn="l">
              <a:lnSpc>
                <a:spcPts val="3733"/>
              </a:lnSpc>
              <a:defRPr sz="3733" b="1" baseline="0">
                <a:solidFill>
                  <a:srgbClr val="242B64"/>
                </a:solidFill>
              </a:defRPr>
            </a:lvl1pPr>
          </a:lstStyle>
          <a:p>
            <a:r>
              <a:rPr lang="en-US"/>
              <a:t>Different title per slide, Franklin Gothic Medium 28pt</a:t>
            </a:r>
          </a:p>
        </p:txBody>
      </p:sp>
      <p:pic>
        <p:nvPicPr>
          <p:cNvPr id="5" name="Graphic 4">
            <a:extLst>
              <a:ext uri="{FF2B5EF4-FFF2-40B4-BE49-F238E27FC236}">
                <a16:creationId xmlns:a16="http://schemas.microsoft.com/office/drawing/2014/main" id="{91E3C7EE-B9BA-1397-3639-AC2FB3238682}"/>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1074400" y="365760"/>
            <a:ext cx="731520" cy="731520"/>
          </a:xfrm>
          <a:prstGeom prst="rect">
            <a:avLst/>
          </a:prstGeom>
        </p:spPr>
      </p:pic>
      <p:pic>
        <p:nvPicPr>
          <p:cNvPr id="6" name="Graphic 5">
            <a:extLst>
              <a:ext uri="{FF2B5EF4-FFF2-40B4-BE49-F238E27FC236}">
                <a16:creationId xmlns:a16="http://schemas.microsoft.com/office/drawing/2014/main" id="{4349BF03-08E7-EBE5-6BD8-FB4ED250A375}"/>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365760" y="365760"/>
            <a:ext cx="731520" cy="731520"/>
          </a:xfrm>
          <a:prstGeom prst="rect">
            <a:avLst/>
          </a:prstGeom>
        </p:spPr>
      </p:pic>
      <p:grpSp>
        <p:nvGrpSpPr>
          <p:cNvPr id="7" name="Group 6">
            <a:extLst>
              <a:ext uri="{FF2B5EF4-FFF2-40B4-BE49-F238E27FC236}">
                <a16:creationId xmlns:a16="http://schemas.microsoft.com/office/drawing/2014/main" id="{98396404-D14F-E6AE-1B6B-704A4CF45D08}"/>
              </a:ext>
            </a:extLst>
          </p:cNvPr>
          <p:cNvGrpSpPr/>
          <p:nvPr userDrawn="1"/>
        </p:nvGrpSpPr>
        <p:grpSpPr>
          <a:xfrm>
            <a:off x="609600" y="1498600"/>
            <a:ext cx="10972800" cy="0"/>
            <a:chOff x="457200" y="990600"/>
            <a:chExt cx="8229600" cy="0"/>
          </a:xfrm>
        </p:grpSpPr>
        <p:cxnSp>
          <p:nvCxnSpPr>
            <p:cNvPr id="23" name="Straight Connector 22">
              <a:extLst>
                <a:ext uri="{FF2B5EF4-FFF2-40B4-BE49-F238E27FC236}">
                  <a16:creationId xmlns:a16="http://schemas.microsoft.com/office/drawing/2014/main" id="{ABB1135E-FC63-801B-A981-1FECDBEBE9DB}"/>
                </a:ext>
              </a:extLst>
            </p:cNvPr>
            <p:cNvCxnSpPr/>
            <p:nvPr userDrawn="1"/>
          </p:nvCxnSpPr>
          <p:spPr>
            <a:xfrm>
              <a:off x="457200" y="990600"/>
              <a:ext cx="914400" cy="0"/>
            </a:xfrm>
            <a:prstGeom prst="line">
              <a:avLst/>
            </a:prstGeom>
            <a:ln w="50800">
              <a:solidFill>
                <a:srgbClr val="58283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C5F6E2A-733E-4695-F8C2-17E01514D497}"/>
                </a:ext>
              </a:extLst>
            </p:cNvPr>
            <p:cNvCxnSpPr/>
            <p:nvPr userDrawn="1"/>
          </p:nvCxnSpPr>
          <p:spPr>
            <a:xfrm>
              <a:off x="1371600" y="990600"/>
              <a:ext cx="914400" cy="0"/>
            </a:xfrm>
            <a:prstGeom prst="line">
              <a:avLst/>
            </a:prstGeom>
            <a:ln w="50800">
              <a:solidFill>
                <a:srgbClr val="969696"/>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4DAE42B-1968-C64C-B8EB-FDB51AF43CBA}"/>
                </a:ext>
              </a:extLst>
            </p:cNvPr>
            <p:cNvCxnSpPr/>
            <p:nvPr userDrawn="1"/>
          </p:nvCxnSpPr>
          <p:spPr>
            <a:xfrm>
              <a:off x="2286000" y="990600"/>
              <a:ext cx="914400" cy="0"/>
            </a:xfrm>
            <a:prstGeom prst="line">
              <a:avLst/>
            </a:prstGeom>
            <a:ln w="50800">
              <a:solidFill>
                <a:srgbClr val="092068"/>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8A0CBD6-12BC-7CA5-4AA5-9BB185A53F17}"/>
                </a:ext>
              </a:extLst>
            </p:cNvPr>
            <p:cNvCxnSpPr/>
            <p:nvPr userDrawn="1"/>
          </p:nvCxnSpPr>
          <p:spPr>
            <a:xfrm>
              <a:off x="3200400" y="990600"/>
              <a:ext cx="914400" cy="0"/>
            </a:xfrm>
            <a:prstGeom prst="line">
              <a:avLst/>
            </a:prstGeom>
            <a:ln w="50800">
              <a:solidFill>
                <a:srgbClr val="969696"/>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FB7C940-AA34-6C42-E023-90599FAFBA44}"/>
                </a:ext>
              </a:extLst>
            </p:cNvPr>
            <p:cNvCxnSpPr/>
            <p:nvPr userDrawn="1"/>
          </p:nvCxnSpPr>
          <p:spPr>
            <a:xfrm>
              <a:off x="4114800" y="990600"/>
              <a:ext cx="914400" cy="0"/>
            </a:xfrm>
            <a:prstGeom prst="line">
              <a:avLst/>
            </a:prstGeom>
            <a:ln w="50800">
              <a:solidFill>
                <a:srgbClr val="58283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DB1A1DA-3042-BC24-53E2-DC0A0E8F9880}"/>
                </a:ext>
              </a:extLst>
            </p:cNvPr>
            <p:cNvCxnSpPr/>
            <p:nvPr userDrawn="1"/>
          </p:nvCxnSpPr>
          <p:spPr>
            <a:xfrm>
              <a:off x="5029200" y="990600"/>
              <a:ext cx="914400" cy="0"/>
            </a:xfrm>
            <a:prstGeom prst="line">
              <a:avLst/>
            </a:prstGeom>
            <a:ln w="50800">
              <a:solidFill>
                <a:srgbClr val="969696"/>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C6C5A10-04A1-5F61-8E00-DEA92799EA40}"/>
                </a:ext>
              </a:extLst>
            </p:cNvPr>
            <p:cNvCxnSpPr/>
            <p:nvPr userDrawn="1"/>
          </p:nvCxnSpPr>
          <p:spPr>
            <a:xfrm>
              <a:off x="5943600" y="990600"/>
              <a:ext cx="914400" cy="0"/>
            </a:xfrm>
            <a:prstGeom prst="line">
              <a:avLst/>
            </a:prstGeom>
            <a:ln w="50800">
              <a:solidFill>
                <a:srgbClr val="092068"/>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02D9B5F5-968C-FEE4-C61D-A94333E5A87F}"/>
                </a:ext>
              </a:extLst>
            </p:cNvPr>
            <p:cNvCxnSpPr/>
            <p:nvPr userDrawn="1"/>
          </p:nvCxnSpPr>
          <p:spPr>
            <a:xfrm>
              <a:off x="6858000" y="990600"/>
              <a:ext cx="914400" cy="0"/>
            </a:xfrm>
            <a:prstGeom prst="line">
              <a:avLst/>
            </a:prstGeom>
            <a:ln w="50800">
              <a:solidFill>
                <a:srgbClr val="969696"/>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8D16F3C-42D5-C26F-571C-57FA33634126}"/>
                </a:ext>
              </a:extLst>
            </p:cNvPr>
            <p:cNvCxnSpPr/>
            <p:nvPr userDrawn="1"/>
          </p:nvCxnSpPr>
          <p:spPr>
            <a:xfrm>
              <a:off x="7772400" y="990600"/>
              <a:ext cx="914400" cy="0"/>
            </a:xfrm>
            <a:prstGeom prst="line">
              <a:avLst/>
            </a:prstGeom>
            <a:ln w="50800">
              <a:solidFill>
                <a:srgbClr val="58283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89162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AEC41EA-67D2-83EE-D3C3-D5FD711B584C}"/>
              </a:ext>
            </a:extLst>
          </p:cNvPr>
          <p:cNvSpPr txBox="1"/>
          <p:nvPr userDrawn="1"/>
        </p:nvSpPr>
        <p:spPr>
          <a:xfrm>
            <a:off x="1576576" y="6172200"/>
            <a:ext cx="9038848" cy="636008"/>
          </a:xfrm>
          <a:prstGeom prst="rect">
            <a:avLst/>
          </a:prstGeom>
          <a:noFill/>
        </p:spPr>
        <p:txBody>
          <a:bodyPr wrap="square" rtlCol="0">
            <a:spAutoFit/>
          </a:bodyPr>
          <a:lstStyle/>
          <a:p>
            <a:pPr marL="0" marR="0" lvl="0" indent="0" algn="ctr" defTabSz="1219140" rtl="0" eaLnBrk="1" fontAlgn="auto" latinLnBrk="0" hangingPunct="1">
              <a:lnSpc>
                <a:spcPct val="100000"/>
              </a:lnSpc>
              <a:spcBef>
                <a:spcPts val="0"/>
              </a:spcBef>
              <a:spcAft>
                <a:spcPts val="0"/>
              </a:spcAft>
              <a:buClrTx/>
              <a:buSzTx/>
              <a:buFontTx/>
              <a:buNone/>
              <a:tabLst/>
              <a:defRPr/>
            </a:pPr>
            <a:r>
              <a:rPr lang="en-US" sz="2133" b="0" i="1" u="none" strike="noStrike" kern="1200" baseline="0">
                <a:solidFill>
                  <a:schemeClr val="bg1"/>
                </a:solidFill>
                <a:latin typeface="Garamond" panose="02020404030301010803" pitchFamily="18" charset="0"/>
                <a:ea typeface="+mn-ea"/>
                <a:cs typeface="+mn-cs"/>
              </a:rPr>
              <a:t>Improving Health and Building Readiness. Anytime, Anywhere — Always</a:t>
            </a:r>
          </a:p>
          <a:p>
            <a:pPr algn="ctr"/>
            <a:endParaRPr lang="en-US" sz="1400" i="0" baseline="0">
              <a:solidFill>
                <a:schemeClr val="bg1"/>
              </a:solidFill>
              <a:latin typeface="Franklin Gothic Book" panose="020B0503020102020204" pitchFamily="34" charset="0"/>
            </a:endParaRPr>
          </a:p>
        </p:txBody>
      </p:sp>
      <p:sp>
        <p:nvSpPr>
          <p:cNvPr id="17" name="Slide Number Placeholder 5">
            <a:extLst>
              <a:ext uri="{FF2B5EF4-FFF2-40B4-BE49-F238E27FC236}">
                <a16:creationId xmlns:a16="http://schemas.microsoft.com/office/drawing/2014/main" id="{3D3A14E2-9E68-A847-A599-D3C2FDD49C68}"/>
              </a:ext>
            </a:extLst>
          </p:cNvPr>
          <p:cNvSpPr>
            <a:spLocks noGrp="1"/>
          </p:cNvSpPr>
          <p:nvPr>
            <p:ph type="sldNum" sz="quarter" idx="4"/>
          </p:nvPr>
        </p:nvSpPr>
        <p:spPr>
          <a:xfrm>
            <a:off x="9245600" y="6471285"/>
            <a:ext cx="2743200" cy="366183"/>
          </a:xfrm>
          <a:prstGeom prst="rect">
            <a:avLst/>
          </a:prstGeom>
        </p:spPr>
        <p:txBody>
          <a:bodyPr vert="horz" lIns="91440" tIns="45720" rIns="91440" bIns="45720" rtlCol="0" anchor="ctr"/>
          <a:lstStyle>
            <a:lvl1pPr algn="r">
              <a:defRPr sz="1467">
                <a:solidFill>
                  <a:srgbClr val="000000"/>
                </a:solidFill>
              </a:defRPr>
            </a:lvl1pPr>
          </a:lstStyle>
          <a:p>
            <a:fld id="{B8EC6C1D-B94A-4A9A-BD8D-A546578E37EF}" type="slidenum">
              <a:rPr lang="en-US" smtClean="0"/>
              <a:pPr/>
              <a:t>‹#›</a:t>
            </a:fld>
            <a:endParaRPr lang="en-US"/>
          </a:p>
        </p:txBody>
      </p:sp>
      <p:sp>
        <p:nvSpPr>
          <p:cNvPr id="2" name="Title 1" descr="Slide title">
            <a:extLst>
              <a:ext uri="{FF2B5EF4-FFF2-40B4-BE49-F238E27FC236}">
                <a16:creationId xmlns:a16="http://schemas.microsoft.com/office/drawing/2014/main" id="{EC5A6695-F927-0740-552D-0BCF41B15788}"/>
              </a:ext>
            </a:extLst>
          </p:cNvPr>
          <p:cNvSpPr>
            <a:spLocks noGrp="1"/>
          </p:cNvSpPr>
          <p:nvPr>
            <p:ph type="title" hasCustomPrompt="1"/>
          </p:nvPr>
        </p:nvSpPr>
        <p:spPr>
          <a:xfrm>
            <a:off x="1422400" y="177800"/>
            <a:ext cx="9347200" cy="1143000"/>
          </a:xfrm>
        </p:spPr>
        <p:txBody>
          <a:bodyPr>
            <a:normAutofit/>
          </a:bodyPr>
          <a:lstStyle>
            <a:lvl1pPr algn="l">
              <a:lnSpc>
                <a:spcPts val="3733"/>
              </a:lnSpc>
              <a:defRPr sz="3733" b="1" baseline="0">
                <a:solidFill>
                  <a:srgbClr val="242B64"/>
                </a:solidFill>
              </a:defRPr>
            </a:lvl1pPr>
          </a:lstStyle>
          <a:p>
            <a:r>
              <a:rPr lang="en-US"/>
              <a:t>Different title per slide, Franklin Gothic Medium 28pt</a:t>
            </a:r>
          </a:p>
        </p:txBody>
      </p:sp>
      <p:pic>
        <p:nvPicPr>
          <p:cNvPr id="3" name="Graphic 2">
            <a:extLst>
              <a:ext uri="{FF2B5EF4-FFF2-40B4-BE49-F238E27FC236}">
                <a16:creationId xmlns:a16="http://schemas.microsoft.com/office/drawing/2014/main" id="{DC774063-F388-C7F9-19E3-8B80C24E323C}"/>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1074400" y="365760"/>
            <a:ext cx="731520" cy="731520"/>
          </a:xfrm>
          <a:prstGeom prst="rect">
            <a:avLst/>
          </a:prstGeom>
        </p:spPr>
      </p:pic>
      <p:pic>
        <p:nvPicPr>
          <p:cNvPr id="9" name="Graphic 8">
            <a:extLst>
              <a:ext uri="{FF2B5EF4-FFF2-40B4-BE49-F238E27FC236}">
                <a16:creationId xmlns:a16="http://schemas.microsoft.com/office/drawing/2014/main" id="{B40181C6-E21B-C36B-B0DC-44BEC00C101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365760" y="365760"/>
            <a:ext cx="731520" cy="731520"/>
          </a:xfrm>
          <a:prstGeom prst="rect">
            <a:avLst/>
          </a:prstGeom>
        </p:spPr>
      </p:pic>
      <p:grpSp>
        <p:nvGrpSpPr>
          <p:cNvPr id="16" name="Group 15">
            <a:extLst>
              <a:ext uri="{FF2B5EF4-FFF2-40B4-BE49-F238E27FC236}">
                <a16:creationId xmlns:a16="http://schemas.microsoft.com/office/drawing/2014/main" id="{4B692977-F390-DAA7-FBC2-6DC2D2821BE5}"/>
              </a:ext>
            </a:extLst>
          </p:cNvPr>
          <p:cNvGrpSpPr/>
          <p:nvPr userDrawn="1"/>
        </p:nvGrpSpPr>
        <p:grpSpPr>
          <a:xfrm>
            <a:off x="609600" y="1498600"/>
            <a:ext cx="10972800" cy="0"/>
            <a:chOff x="457200" y="990600"/>
            <a:chExt cx="8229600" cy="0"/>
          </a:xfrm>
        </p:grpSpPr>
        <p:cxnSp>
          <p:nvCxnSpPr>
            <p:cNvPr id="21" name="Straight Connector 20">
              <a:extLst>
                <a:ext uri="{FF2B5EF4-FFF2-40B4-BE49-F238E27FC236}">
                  <a16:creationId xmlns:a16="http://schemas.microsoft.com/office/drawing/2014/main" id="{E1DF66A7-9E11-2B46-0136-54AB276ED55B}"/>
                </a:ext>
              </a:extLst>
            </p:cNvPr>
            <p:cNvCxnSpPr/>
            <p:nvPr userDrawn="1"/>
          </p:nvCxnSpPr>
          <p:spPr>
            <a:xfrm>
              <a:off x="457200" y="990600"/>
              <a:ext cx="914400" cy="0"/>
            </a:xfrm>
            <a:prstGeom prst="line">
              <a:avLst/>
            </a:prstGeom>
            <a:ln w="50800">
              <a:solidFill>
                <a:srgbClr val="58283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DC954F6-C439-92D3-2EDA-123385E532CD}"/>
                </a:ext>
              </a:extLst>
            </p:cNvPr>
            <p:cNvCxnSpPr/>
            <p:nvPr userDrawn="1"/>
          </p:nvCxnSpPr>
          <p:spPr>
            <a:xfrm>
              <a:off x="1371600" y="990600"/>
              <a:ext cx="914400" cy="0"/>
            </a:xfrm>
            <a:prstGeom prst="line">
              <a:avLst/>
            </a:prstGeom>
            <a:ln w="50800">
              <a:solidFill>
                <a:srgbClr val="969696"/>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0C11B44-1896-59D5-4D99-975DC384D13A}"/>
                </a:ext>
              </a:extLst>
            </p:cNvPr>
            <p:cNvCxnSpPr/>
            <p:nvPr userDrawn="1"/>
          </p:nvCxnSpPr>
          <p:spPr>
            <a:xfrm>
              <a:off x="2286000" y="990600"/>
              <a:ext cx="914400" cy="0"/>
            </a:xfrm>
            <a:prstGeom prst="line">
              <a:avLst/>
            </a:prstGeom>
            <a:ln w="50800">
              <a:solidFill>
                <a:srgbClr val="092068"/>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774C637-BD25-182A-C8A2-5D7214742BB2}"/>
                </a:ext>
              </a:extLst>
            </p:cNvPr>
            <p:cNvCxnSpPr/>
            <p:nvPr userDrawn="1"/>
          </p:nvCxnSpPr>
          <p:spPr>
            <a:xfrm>
              <a:off x="3200400" y="990600"/>
              <a:ext cx="914400" cy="0"/>
            </a:xfrm>
            <a:prstGeom prst="line">
              <a:avLst/>
            </a:prstGeom>
            <a:ln w="50800">
              <a:solidFill>
                <a:srgbClr val="969696"/>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CE5779A-0FC6-3DE2-2AC2-1B2567F7904B}"/>
                </a:ext>
              </a:extLst>
            </p:cNvPr>
            <p:cNvCxnSpPr/>
            <p:nvPr userDrawn="1"/>
          </p:nvCxnSpPr>
          <p:spPr>
            <a:xfrm>
              <a:off x="4114800" y="990600"/>
              <a:ext cx="914400" cy="0"/>
            </a:xfrm>
            <a:prstGeom prst="line">
              <a:avLst/>
            </a:prstGeom>
            <a:ln w="50800">
              <a:solidFill>
                <a:srgbClr val="58283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076BDE2-FDF8-A420-60FC-A74A33CA84D1}"/>
                </a:ext>
              </a:extLst>
            </p:cNvPr>
            <p:cNvCxnSpPr/>
            <p:nvPr userDrawn="1"/>
          </p:nvCxnSpPr>
          <p:spPr>
            <a:xfrm>
              <a:off x="5029200" y="990600"/>
              <a:ext cx="914400" cy="0"/>
            </a:xfrm>
            <a:prstGeom prst="line">
              <a:avLst/>
            </a:prstGeom>
            <a:ln w="50800">
              <a:solidFill>
                <a:srgbClr val="969696"/>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7F38AF28-07F9-B311-CD7E-F52616079ED8}"/>
                </a:ext>
              </a:extLst>
            </p:cNvPr>
            <p:cNvCxnSpPr/>
            <p:nvPr userDrawn="1"/>
          </p:nvCxnSpPr>
          <p:spPr>
            <a:xfrm>
              <a:off x="5943600" y="990600"/>
              <a:ext cx="914400" cy="0"/>
            </a:xfrm>
            <a:prstGeom prst="line">
              <a:avLst/>
            </a:prstGeom>
            <a:ln w="50800">
              <a:solidFill>
                <a:srgbClr val="092068"/>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9D3F622E-EADD-6AD0-F0EA-FD46136130D9}"/>
                </a:ext>
              </a:extLst>
            </p:cNvPr>
            <p:cNvCxnSpPr/>
            <p:nvPr userDrawn="1"/>
          </p:nvCxnSpPr>
          <p:spPr>
            <a:xfrm>
              <a:off x="6858000" y="990600"/>
              <a:ext cx="914400" cy="0"/>
            </a:xfrm>
            <a:prstGeom prst="line">
              <a:avLst/>
            </a:prstGeom>
            <a:ln w="50800">
              <a:solidFill>
                <a:srgbClr val="969696"/>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F60F46D7-6E97-0AB6-029B-0F0D163E10B2}"/>
                </a:ext>
              </a:extLst>
            </p:cNvPr>
            <p:cNvCxnSpPr/>
            <p:nvPr userDrawn="1"/>
          </p:nvCxnSpPr>
          <p:spPr>
            <a:xfrm>
              <a:off x="7772400" y="990600"/>
              <a:ext cx="914400" cy="0"/>
            </a:xfrm>
            <a:prstGeom prst="line">
              <a:avLst/>
            </a:prstGeom>
            <a:ln w="50800">
              <a:solidFill>
                <a:srgbClr val="58283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48458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C3A017-DB20-767C-EBBB-03357E84F892}"/>
              </a:ext>
            </a:extLst>
          </p:cNvPr>
          <p:cNvSpPr txBox="1"/>
          <p:nvPr userDrawn="1"/>
        </p:nvSpPr>
        <p:spPr>
          <a:xfrm>
            <a:off x="1576576" y="6172200"/>
            <a:ext cx="9038848" cy="636008"/>
          </a:xfrm>
          <a:prstGeom prst="rect">
            <a:avLst/>
          </a:prstGeom>
          <a:noFill/>
        </p:spPr>
        <p:txBody>
          <a:bodyPr wrap="square" rtlCol="0">
            <a:spAutoFit/>
          </a:bodyPr>
          <a:lstStyle/>
          <a:p>
            <a:pPr marL="0" marR="0" lvl="0" indent="0" algn="ctr" defTabSz="1219140" rtl="0" eaLnBrk="1" fontAlgn="auto" latinLnBrk="0" hangingPunct="1">
              <a:lnSpc>
                <a:spcPct val="100000"/>
              </a:lnSpc>
              <a:spcBef>
                <a:spcPts val="0"/>
              </a:spcBef>
              <a:spcAft>
                <a:spcPts val="0"/>
              </a:spcAft>
              <a:buClrTx/>
              <a:buSzTx/>
              <a:buFontTx/>
              <a:buNone/>
              <a:tabLst/>
              <a:defRPr/>
            </a:pPr>
            <a:r>
              <a:rPr lang="en-US" sz="2133" b="0" i="1" u="none" strike="noStrike" kern="1200" baseline="0">
                <a:solidFill>
                  <a:schemeClr val="bg1"/>
                </a:solidFill>
                <a:latin typeface="Garamond" panose="02020404030301010803" pitchFamily="18" charset="0"/>
                <a:ea typeface="+mn-ea"/>
                <a:cs typeface="+mn-cs"/>
              </a:rPr>
              <a:t>Improving Health and Building Readiness. Anytime, Anywhere — Always</a:t>
            </a:r>
          </a:p>
          <a:p>
            <a:pPr algn="ctr"/>
            <a:endParaRPr lang="en-US" sz="1400" i="0" baseline="0">
              <a:solidFill>
                <a:schemeClr val="bg1"/>
              </a:solidFill>
              <a:latin typeface="Franklin Gothic Book" panose="020B0503020102020204" pitchFamily="34" charset="0"/>
            </a:endParaRPr>
          </a:p>
        </p:txBody>
      </p:sp>
      <p:sp>
        <p:nvSpPr>
          <p:cNvPr id="6" name="Slide Number Placeholder 5">
            <a:extLst>
              <a:ext uri="{FF2B5EF4-FFF2-40B4-BE49-F238E27FC236}">
                <a16:creationId xmlns:a16="http://schemas.microsoft.com/office/drawing/2014/main" id="{1052111B-3C65-9AEB-AF5A-C8D2C8B411D6}"/>
              </a:ext>
            </a:extLst>
          </p:cNvPr>
          <p:cNvSpPr>
            <a:spLocks noGrp="1"/>
          </p:cNvSpPr>
          <p:nvPr>
            <p:ph type="sldNum" sz="quarter" idx="4"/>
          </p:nvPr>
        </p:nvSpPr>
        <p:spPr>
          <a:xfrm>
            <a:off x="9245600" y="6471285"/>
            <a:ext cx="2743200" cy="366183"/>
          </a:xfrm>
          <a:prstGeom prst="rect">
            <a:avLst/>
          </a:prstGeom>
        </p:spPr>
        <p:txBody>
          <a:bodyPr vert="horz" lIns="91440" tIns="45720" rIns="91440" bIns="45720" rtlCol="0" anchor="ctr"/>
          <a:lstStyle>
            <a:lvl1pPr algn="r">
              <a:defRPr sz="1467">
                <a:solidFill>
                  <a:srgbClr val="000000"/>
                </a:solidFill>
              </a:defRPr>
            </a:lvl1pPr>
          </a:lstStyle>
          <a:p>
            <a:fld id="{B8EC6C1D-B94A-4A9A-BD8D-A546578E37EF}" type="slidenum">
              <a:rPr lang="en-US" smtClean="0"/>
              <a:pPr/>
              <a:t>‹#›</a:t>
            </a:fld>
            <a:endParaRPr lang="en-US"/>
          </a:p>
        </p:txBody>
      </p:sp>
      <p:pic>
        <p:nvPicPr>
          <p:cNvPr id="2" name="Graphic 1">
            <a:extLst>
              <a:ext uri="{FF2B5EF4-FFF2-40B4-BE49-F238E27FC236}">
                <a16:creationId xmlns:a16="http://schemas.microsoft.com/office/drawing/2014/main" id="{BFE1DE41-72A7-B3AA-08B0-C8FB73ECFF2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1074400" y="365760"/>
            <a:ext cx="731520" cy="731520"/>
          </a:xfrm>
          <a:prstGeom prst="rect">
            <a:avLst/>
          </a:prstGeom>
        </p:spPr>
      </p:pic>
      <p:pic>
        <p:nvPicPr>
          <p:cNvPr id="4" name="Graphic 3">
            <a:extLst>
              <a:ext uri="{FF2B5EF4-FFF2-40B4-BE49-F238E27FC236}">
                <a16:creationId xmlns:a16="http://schemas.microsoft.com/office/drawing/2014/main" id="{B024C12E-FED5-73A8-2C28-0DB70B347C7F}"/>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365760" y="365760"/>
            <a:ext cx="731520" cy="731520"/>
          </a:xfrm>
          <a:prstGeom prst="rect">
            <a:avLst/>
          </a:prstGeom>
        </p:spPr>
      </p:pic>
    </p:spTree>
    <p:extLst>
      <p:ext uri="{BB962C8B-B14F-4D97-AF65-F5344CB8AC3E}">
        <p14:creationId xmlns:p14="http://schemas.microsoft.com/office/powerpoint/2010/main" val="16947382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descr="Slide title"/>
          <p:cNvSpPr>
            <a:spLocks noGrp="1"/>
          </p:cNvSpPr>
          <p:nvPr>
            <p:ph type="title"/>
          </p:nvPr>
        </p:nvSpPr>
        <p:spPr>
          <a:xfrm>
            <a:off x="609600" y="177800"/>
            <a:ext cx="10972800" cy="1143000"/>
          </a:xfrm>
          <a:prstGeom prst="rect">
            <a:avLst/>
          </a:prstGeom>
        </p:spPr>
        <p:txBody>
          <a:bodyPr vert="horz" lIns="91440" tIns="45720" rIns="91440" bIns="45720" rtlCol="0" anchor="ctr">
            <a:normAutofit/>
          </a:bodyPr>
          <a:lstStyle/>
          <a:p>
            <a:r>
              <a:rPr lang="en-US"/>
              <a:t>Different title per slide, Franklin Gothic Medium 28pt</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5" name="Slide Number Placeholder 5">
            <a:extLst>
              <a:ext uri="{FF2B5EF4-FFF2-40B4-BE49-F238E27FC236}">
                <a16:creationId xmlns:a16="http://schemas.microsoft.com/office/drawing/2014/main" id="{421811A2-995A-F314-7F2D-D1F96F51A658}"/>
              </a:ext>
            </a:extLst>
          </p:cNvPr>
          <p:cNvSpPr>
            <a:spLocks noGrp="1"/>
          </p:cNvSpPr>
          <p:nvPr>
            <p:ph type="sldNum" sz="quarter" idx="4"/>
          </p:nvPr>
        </p:nvSpPr>
        <p:spPr>
          <a:xfrm>
            <a:off x="9245600" y="177802"/>
            <a:ext cx="27432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B8EC6C1D-B94A-4A9A-BD8D-A546578E37EF}" type="slidenum">
              <a:rPr lang="en-US" smtClean="0"/>
              <a:t>‹#›</a:t>
            </a:fld>
            <a:endParaRPr lang="en-US"/>
          </a:p>
        </p:txBody>
      </p:sp>
      <p:sp>
        <p:nvSpPr>
          <p:cNvPr id="7" name="TextBox 6">
            <a:extLst>
              <a:ext uri="{FF2B5EF4-FFF2-40B4-BE49-F238E27FC236}">
                <a16:creationId xmlns:a16="http://schemas.microsoft.com/office/drawing/2014/main" id="{A506E65C-B97F-9E4D-7064-D587C6584AFD}"/>
              </a:ext>
            </a:extLst>
          </p:cNvPr>
          <p:cNvSpPr txBox="1"/>
          <p:nvPr userDrawn="1"/>
        </p:nvSpPr>
        <p:spPr>
          <a:xfrm>
            <a:off x="5417366" y="-25400"/>
            <a:ext cx="1460656" cy="338554"/>
          </a:xfrm>
          <a:prstGeom prst="rect">
            <a:avLst/>
          </a:prstGeom>
          <a:noFill/>
        </p:spPr>
        <p:txBody>
          <a:bodyPr wrap="none" rtlCol="0">
            <a:spAutoFit/>
          </a:bodyPr>
          <a:lstStyle/>
          <a:p>
            <a:pPr algn="ctr"/>
            <a:r>
              <a:rPr lang="en-US" sz="1600" b="1">
                <a:solidFill>
                  <a:srgbClr val="5AAC45"/>
                </a:solidFill>
              </a:rPr>
              <a:t>UNCLASSIFIED</a:t>
            </a:r>
          </a:p>
        </p:txBody>
      </p:sp>
      <p:sp>
        <p:nvSpPr>
          <p:cNvPr id="8" name="TextBox 7">
            <a:extLst>
              <a:ext uri="{FF2B5EF4-FFF2-40B4-BE49-F238E27FC236}">
                <a16:creationId xmlns:a16="http://schemas.microsoft.com/office/drawing/2014/main" id="{F9333DF3-86EF-1D1C-28A0-0EAEDF643E54}"/>
              </a:ext>
            </a:extLst>
          </p:cNvPr>
          <p:cNvSpPr txBox="1"/>
          <p:nvPr userDrawn="1"/>
        </p:nvSpPr>
        <p:spPr>
          <a:xfrm>
            <a:off x="5417366" y="6547456"/>
            <a:ext cx="1460656" cy="338554"/>
          </a:xfrm>
          <a:prstGeom prst="rect">
            <a:avLst/>
          </a:prstGeom>
          <a:noFill/>
        </p:spPr>
        <p:txBody>
          <a:bodyPr wrap="none" rtlCol="0">
            <a:spAutoFit/>
          </a:bodyPr>
          <a:lstStyle/>
          <a:p>
            <a:pPr algn="ctr"/>
            <a:r>
              <a:rPr lang="en-US" sz="1600" b="1">
                <a:solidFill>
                  <a:srgbClr val="5AAC45"/>
                </a:solidFill>
              </a:rPr>
              <a:t>UNCLASSIFIED</a:t>
            </a:r>
          </a:p>
        </p:txBody>
      </p:sp>
    </p:spTree>
    <p:extLst>
      <p:ext uri="{BB962C8B-B14F-4D97-AF65-F5344CB8AC3E}">
        <p14:creationId xmlns:p14="http://schemas.microsoft.com/office/powerpoint/2010/main" val="18710782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ctr" defTabSz="1219140" rtl="0" eaLnBrk="1" latinLnBrk="0" hangingPunct="1">
        <a:spcBef>
          <a:spcPct val="0"/>
        </a:spcBef>
        <a:buNone/>
        <a:defRPr sz="3733" b="1" kern="1200" baseline="0">
          <a:solidFill>
            <a:srgbClr val="242B64"/>
          </a:solidFill>
          <a:latin typeface="+mj-lt"/>
          <a:ea typeface="+mj-ea"/>
          <a:cs typeface="+mj-cs"/>
        </a:defRPr>
      </a:lvl1pPr>
    </p:titleStyle>
    <p:bodyStyle>
      <a:lvl1pPr marL="457178" indent="-457178" algn="l" defTabSz="1219140" rtl="0" eaLnBrk="1" latinLnBrk="0" hangingPunct="1">
        <a:spcBef>
          <a:spcPct val="20000"/>
        </a:spcBef>
        <a:buClr>
          <a:srgbClr val="092068"/>
        </a:buClr>
        <a:buSzPct val="125000"/>
        <a:buFont typeface="Arial" panose="020B0604020202020204" pitchFamily="34" charset="0"/>
        <a:buChar char="•"/>
        <a:defRPr sz="2933" kern="1200">
          <a:solidFill>
            <a:srgbClr val="000000"/>
          </a:solidFill>
          <a:latin typeface="Franklin Gothic Book" panose="020B0503020102020204" pitchFamily="34" charset="0"/>
          <a:ea typeface="+mn-ea"/>
          <a:cs typeface="+mn-cs"/>
        </a:defRPr>
      </a:lvl1pPr>
      <a:lvl2pPr marL="990550" indent="-380981" algn="l" defTabSz="1219140" rtl="0" eaLnBrk="1" latinLnBrk="0" hangingPunct="1">
        <a:spcBef>
          <a:spcPct val="20000"/>
        </a:spcBef>
        <a:buClr>
          <a:srgbClr val="092068"/>
        </a:buClr>
        <a:buFont typeface="Wingdings" panose="05000000000000000000" pitchFamily="2" charset="2"/>
        <a:buChar char="§"/>
        <a:defRPr sz="2667" kern="1200">
          <a:solidFill>
            <a:srgbClr val="000000"/>
          </a:solidFill>
          <a:latin typeface="Franklin Gothic Book" panose="020B0503020102020204" pitchFamily="34" charset="0"/>
          <a:ea typeface="+mn-ea"/>
          <a:cs typeface="+mn-cs"/>
        </a:defRPr>
      </a:lvl2pPr>
      <a:lvl3pPr marL="1523925" indent="-304784" algn="l" defTabSz="1219140" rtl="0" eaLnBrk="1" latinLnBrk="0" hangingPunct="1">
        <a:spcBef>
          <a:spcPct val="20000"/>
        </a:spcBef>
        <a:buClr>
          <a:srgbClr val="092068"/>
        </a:buClr>
        <a:buFont typeface="Wingdings" panose="05000000000000000000" pitchFamily="2" charset="2"/>
        <a:buChar char="ü"/>
        <a:defRPr sz="2400" kern="1200">
          <a:solidFill>
            <a:srgbClr val="000000"/>
          </a:solidFill>
          <a:latin typeface="Franklin Gothic Book" panose="020B0503020102020204" pitchFamily="34" charset="0"/>
          <a:ea typeface="+mn-ea"/>
          <a:cs typeface="+mn-cs"/>
        </a:defRPr>
      </a:lvl3pPr>
      <a:lvl4pPr marL="2133493"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06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63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20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77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341"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40" rtl="0" eaLnBrk="1" latinLnBrk="0" hangingPunct="1">
        <a:defRPr sz="2400" kern="1200">
          <a:solidFill>
            <a:schemeClr val="tx1"/>
          </a:solidFill>
          <a:latin typeface="+mn-lt"/>
          <a:ea typeface="+mn-ea"/>
          <a:cs typeface="+mn-cs"/>
        </a:defRPr>
      </a:lvl1pPr>
      <a:lvl2pPr marL="609570" algn="l" defTabSz="1219140" rtl="0" eaLnBrk="1" latinLnBrk="0" hangingPunct="1">
        <a:defRPr sz="2400" kern="1200">
          <a:solidFill>
            <a:schemeClr val="tx1"/>
          </a:solidFill>
          <a:latin typeface="+mn-lt"/>
          <a:ea typeface="+mn-ea"/>
          <a:cs typeface="+mn-cs"/>
        </a:defRPr>
      </a:lvl2pPr>
      <a:lvl3pPr marL="1219140" algn="l" defTabSz="1219140" rtl="0" eaLnBrk="1" latinLnBrk="0" hangingPunct="1">
        <a:defRPr sz="2400" kern="1200">
          <a:solidFill>
            <a:schemeClr val="tx1"/>
          </a:solidFill>
          <a:latin typeface="+mn-lt"/>
          <a:ea typeface="+mn-ea"/>
          <a:cs typeface="+mn-cs"/>
        </a:defRPr>
      </a:lvl3pPr>
      <a:lvl4pPr marL="1828709" algn="l" defTabSz="1219140" rtl="0" eaLnBrk="1" latinLnBrk="0" hangingPunct="1">
        <a:defRPr sz="2400" kern="1200">
          <a:solidFill>
            <a:schemeClr val="tx1"/>
          </a:solidFill>
          <a:latin typeface="+mn-lt"/>
          <a:ea typeface="+mn-ea"/>
          <a:cs typeface="+mn-cs"/>
        </a:defRPr>
      </a:lvl4pPr>
      <a:lvl5pPr marL="2438278" algn="l" defTabSz="1219140" rtl="0" eaLnBrk="1" latinLnBrk="0" hangingPunct="1">
        <a:defRPr sz="2400" kern="1200">
          <a:solidFill>
            <a:schemeClr val="tx1"/>
          </a:solidFill>
          <a:latin typeface="+mn-lt"/>
          <a:ea typeface="+mn-ea"/>
          <a:cs typeface="+mn-cs"/>
        </a:defRPr>
      </a:lvl5pPr>
      <a:lvl6pPr marL="3047848" algn="l" defTabSz="1219140" rtl="0" eaLnBrk="1" latinLnBrk="0" hangingPunct="1">
        <a:defRPr sz="2400" kern="1200">
          <a:solidFill>
            <a:schemeClr val="tx1"/>
          </a:solidFill>
          <a:latin typeface="+mn-lt"/>
          <a:ea typeface="+mn-ea"/>
          <a:cs typeface="+mn-cs"/>
        </a:defRPr>
      </a:lvl6pPr>
      <a:lvl7pPr marL="3657418" algn="l" defTabSz="1219140" rtl="0" eaLnBrk="1" latinLnBrk="0" hangingPunct="1">
        <a:defRPr sz="2400" kern="1200">
          <a:solidFill>
            <a:schemeClr val="tx1"/>
          </a:solidFill>
          <a:latin typeface="+mn-lt"/>
          <a:ea typeface="+mn-ea"/>
          <a:cs typeface="+mn-cs"/>
        </a:defRPr>
      </a:lvl7pPr>
      <a:lvl8pPr marL="4266987" algn="l" defTabSz="1219140" rtl="0" eaLnBrk="1" latinLnBrk="0" hangingPunct="1">
        <a:defRPr sz="2400" kern="1200">
          <a:solidFill>
            <a:schemeClr val="tx1"/>
          </a:solidFill>
          <a:latin typeface="+mn-lt"/>
          <a:ea typeface="+mn-ea"/>
          <a:cs typeface="+mn-cs"/>
        </a:defRPr>
      </a:lvl8pPr>
      <a:lvl9pPr marL="4876557" algn="l" defTabSz="121914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0D358BC-6CA2-3F60-5D10-7C44DEA9A3B9}"/>
              </a:ext>
            </a:extLst>
          </p:cNvPr>
          <p:cNvSpPr>
            <a:spLocks noGrp="1"/>
          </p:cNvSpPr>
          <p:nvPr>
            <p:ph type="sldNum" sz="quarter" idx="4"/>
          </p:nvPr>
        </p:nvSpPr>
        <p:spPr/>
        <p:txBody>
          <a:bodyPr/>
          <a:lstStyle/>
          <a:p>
            <a:fld id="{B8EC6C1D-B94A-4A9A-BD8D-A546578E37EF}" type="slidenum">
              <a:rPr lang="en-US" smtClean="0"/>
              <a:pPr/>
              <a:t>1</a:t>
            </a:fld>
            <a:endParaRPr lang="en-US"/>
          </a:p>
        </p:txBody>
      </p:sp>
      <p:sp>
        <p:nvSpPr>
          <p:cNvPr id="3" name="Title 2">
            <a:extLst>
              <a:ext uri="{FF2B5EF4-FFF2-40B4-BE49-F238E27FC236}">
                <a16:creationId xmlns:a16="http://schemas.microsoft.com/office/drawing/2014/main" id="{C0683237-2561-50DA-0766-7DB2D998FA05}"/>
              </a:ext>
            </a:extLst>
          </p:cNvPr>
          <p:cNvSpPr>
            <a:spLocks noGrp="1"/>
          </p:cNvSpPr>
          <p:nvPr>
            <p:ph type="title"/>
          </p:nvPr>
        </p:nvSpPr>
        <p:spPr/>
        <p:txBody>
          <a:bodyPr/>
          <a:lstStyle/>
          <a:p>
            <a:r>
              <a:rPr lang="en-US" dirty="0"/>
              <a:t>Change Management Toolkit</a:t>
            </a:r>
          </a:p>
        </p:txBody>
      </p:sp>
      <p:sp>
        <p:nvSpPr>
          <p:cNvPr id="4" name="Title 2">
            <a:extLst>
              <a:ext uri="{FF2B5EF4-FFF2-40B4-BE49-F238E27FC236}">
                <a16:creationId xmlns:a16="http://schemas.microsoft.com/office/drawing/2014/main" id="{28257F51-8E1F-EA45-7E88-376832FEEF2C}"/>
              </a:ext>
            </a:extLst>
          </p:cNvPr>
          <p:cNvSpPr txBox="1">
            <a:spLocks/>
          </p:cNvSpPr>
          <p:nvPr/>
        </p:nvSpPr>
        <p:spPr>
          <a:xfrm>
            <a:off x="661481" y="1750979"/>
            <a:ext cx="10856067" cy="4046706"/>
          </a:xfrm>
          <a:prstGeom prst="rect">
            <a:avLst/>
          </a:prstGeom>
        </p:spPr>
        <p:txBody>
          <a:bodyPr vert="horz" lIns="91440" tIns="45720" rIns="91440" bIns="45720" rtlCol="0" anchor="ctr">
            <a:normAutofit fontScale="92500"/>
          </a:bodyPr>
          <a:lstStyle>
            <a:lvl1pPr algn="l" defTabSz="1219140" rtl="0" eaLnBrk="1" latinLnBrk="0" hangingPunct="1">
              <a:lnSpc>
                <a:spcPts val="3733"/>
              </a:lnSpc>
              <a:spcBef>
                <a:spcPct val="0"/>
              </a:spcBef>
              <a:buNone/>
              <a:defRPr sz="3733" b="1" kern="1200" baseline="0">
                <a:solidFill>
                  <a:srgbClr val="242B64"/>
                </a:solidFill>
                <a:latin typeface="+mj-lt"/>
                <a:ea typeface="+mj-ea"/>
                <a:cs typeface="+mj-cs"/>
              </a:defRPr>
            </a:lvl1pPr>
          </a:lstStyle>
          <a:p>
            <a:r>
              <a:rPr lang="en-US" dirty="0">
                <a:latin typeface="+mn-lt"/>
              </a:rPr>
              <a:t>Welcome to the Change Management Toolkit</a:t>
            </a:r>
            <a:r>
              <a:rPr lang="en-US" b="0" dirty="0">
                <a:latin typeface="+mn-lt"/>
              </a:rPr>
              <a:t>: </a:t>
            </a:r>
          </a:p>
          <a:p>
            <a:pPr marL="571500" indent="-571500">
              <a:buFont typeface="Arial" panose="020B0604020202020204" pitchFamily="34" charset="0"/>
              <a:buChar char="•"/>
            </a:pPr>
            <a:endParaRPr lang="en-US" b="0" dirty="0"/>
          </a:p>
          <a:p>
            <a:pPr marL="571500" indent="-571500">
              <a:buFont typeface="Arial" panose="020B0604020202020204" pitchFamily="34" charset="0"/>
              <a:buChar char="•"/>
            </a:pPr>
            <a:r>
              <a:rPr lang="en-US" b="0" dirty="0">
                <a:latin typeface="+mn-lt"/>
              </a:rPr>
              <a:t>These four templates are designed to be downloaded, customized, and used immediately on your projects. </a:t>
            </a:r>
          </a:p>
          <a:p>
            <a:pPr marL="571500" indent="-571500">
              <a:buFont typeface="Arial" panose="020B0604020202020204" pitchFamily="34" charset="0"/>
              <a:buChar char="•"/>
            </a:pPr>
            <a:endParaRPr lang="en-US" b="0" dirty="0">
              <a:latin typeface="+mn-lt"/>
            </a:endParaRPr>
          </a:p>
          <a:p>
            <a:pPr marL="571500" indent="-571500">
              <a:buFont typeface="Arial" panose="020B0604020202020204" pitchFamily="34" charset="0"/>
              <a:buChar char="•"/>
            </a:pPr>
            <a:r>
              <a:rPr lang="en-US" b="0" dirty="0">
                <a:latin typeface="+mn-lt"/>
              </a:rPr>
              <a:t>Do not get bogged down in making them perfect; use them to drive conversations, align your teams, and deliver value.</a:t>
            </a:r>
            <a:endParaRPr lang="en-US" sz="2000" b="0" dirty="0">
              <a:solidFill>
                <a:schemeClr val="tx1">
                  <a:lumMod val="50000"/>
                </a:schemeClr>
              </a:solidFill>
              <a:latin typeface="+mn-lt"/>
            </a:endParaRPr>
          </a:p>
        </p:txBody>
      </p:sp>
    </p:spTree>
    <p:extLst>
      <p:ext uri="{BB962C8B-B14F-4D97-AF65-F5344CB8AC3E}">
        <p14:creationId xmlns:p14="http://schemas.microsoft.com/office/powerpoint/2010/main" val="3462695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2400" y="485774"/>
            <a:ext cx="9347200" cy="705967"/>
          </a:xfrm>
        </p:spPr>
        <p:txBody>
          <a:bodyPr vert="horz" lIns="91440" tIns="45720" rIns="91440" bIns="45720" rtlCol="0" anchor="ctr">
            <a:normAutofit/>
          </a:bodyPr>
          <a:lstStyle/>
          <a:p>
            <a:pPr defTabSz="914400">
              <a:lnSpc>
                <a:spcPts val="2800"/>
              </a:lnSpc>
            </a:pPr>
            <a:r>
              <a:rPr lang="en-US" sz="3600" dirty="0"/>
              <a:t>Organizational Change Readiness Assessment</a:t>
            </a:r>
            <a:endParaRPr sz="3600" dirty="0"/>
          </a:p>
        </p:txBody>
      </p:sp>
      <p:graphicFrame>
        <p:nvGraphicFramePr>
          <p:cNvPr id="4" name="Table 3"/>
          <p:cNvGraphicFramePr>
            <a:graphicFrameLocks noGrp="1"/>
          </p:cNvGraphicFramePr>
          <p:nvPr>
            <p:extLst>
              <p:ext uri="{D42A27DB-BD31-4B8C-83A1-F6EECF244321}">
                <p14:modId xmlns:p14="http://schemas.microsoft.com/office/powerpoint/2010/main" val="2861078641"/>
              </p:ext>
            </p:extLst>
          </p:nvPr>
        </p:nvGraphicFramePr>
        <p:xfrm>
          <a:off x="474424" y="1778414"/>
          <a:ext cx="11243152" cy="4175760"/>
        </p:xfrm>
        <a:graphic>
          <a:graphicData uri="http://schemas.openxmlformats.org/drawingml/2006/table">
            <a:tbl>
              <a:tblPr firstRow="1" bandRow="1">
                <a:tableStyleId>{5C22544A-7EE6-4342-B048-85BDC9FD1C3A}</a:tableStyleId>
              </a:tblPr>
              <a:tblGrid>
                <a:gridCol w="1784685">
                  <a:extLst>
                    <a:ext uri="{9D8B030D-6E8A-4147-A177-3AD203B41FA5}">
                      <a16:colId xmlns:a16="http://schemas.microsoft.com/office/drawing/2014/main" val="20000"/>
                    </a:ext>
                  </a:extLst>
                </a:gridCol>
                <a:gridCol w="4360244">
                  <a:extLst>
                    <a:ext uri="{9D8B030D-6E8A-4147-A177-3AD203B41FA5}">
                      <a16:colId xmlns:a16="http://schemas.microsoft.com/office/drawing/2014/main" val="20001"/>
                    </a:ext>
                  </a:extLst>
                </a:gridCol>
                <a:gridCol w="1655546">
                  <a:extLst>
                    <a:ext uri="{9D8B030D-6E8A-4147-A177-3AD203B41FA5}">
                      <a16:colId xmlns:a16="http://schemas.microsoft.com/office/drawing/2014/main" val="20002"/>
                    </a:ext>
                  </a:extLst>
                </a:gridCol>
                <a:gridCol w="3442677">
                  <a:extLst>
                    <a:ext uri="{9D8B030D-6E8A-4147-A177-3AD203B41FA5}">
                      <a16:colId xmlns:a16="http://schemas.microsoft.com/office/drawing/2014/main" val="20003"/>
                    </a:ext>
                  </a:extLst>
                </a:gridCol>
              </a:tblGrid>
              <a:tr h="480005">
                <a:tc>
                  <a:txBody>
                    <a:bodyPr/>
                    <a:lstStyle/>
                    <a:p>
                      <a:pPr algn="ctr">
                        <a:defRPr sz="1200" b="1">
                          <a:solidFill>
                            <a:srgbClr val="000000"/>
                          </a:solidFill>
                          <a:latin typeface="Calibri"/>
                        </a:defRPr>
                      </a:pPr>
                      <a:r>
                        <a:rPr lang="en-US" sz="1200" dirty="0">
                          <a:solidFill>
                            <a:schemeClr val="bg1"/>
                          </a:solidFill>
                        </a:rPr>
                        <a:t>Readiness Domain</a:t>
                      </a:r>
                      <a:endParaRPr sz="1200" dirty="0">
                        <a:solidFill>
                          <a:schemeClr val="bg1"/>
                        </a:solidFill>
                      </a:endParaRPr>
                    </a:p>
                  </a:txBody>
                  <a:tcPr marL="76200" marR="762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200" b="1">
                          <a:solidFill>
                            <a:srgbClr val="000000"/>
                          </a:solidFill>
                          <a:latin typeface="Calibri"/>
                        </a:defRPr>
                      </a:pPr>
                      <a:r>
                        <a:rPr lang="en-US" sz="1200" dirty="0">
                          <a:solidFill>
                            <a:schemeClr val="bg1"/>
                          </a:solidFill>
                        </a:rPr>
                        <a:t>Assessment Criteria</a:t>
                      </a:r>
                      <a:endParaRPr lang="en-US" sz="1200" b="0" dirty="0">
                        <a:solidFill>
                          <a:schemeClr val="bg1"/>
                        </a:solidFill>
                      </a:endParaRPr>
                    </a:p>
                    <a:p>
                      <a:pPr algn="ctr">
                        <a:defRPr sz="1200" b="1">
                          <a:solidFill>
                            <a:srgbClr val="000000"/>
                          </a:solidFill>
                          <a:latin typeface="Calibri"/>
                        </a:defRPr>
                      </a:pPr>
                      <a:r>
                        <a:rPr lang="en-US" sz="1000" b="0" dirty="0">
                          <a:solidFill>
                            <a:schemeClr val="bg1"/>
                          </a:solidFill>
                        </a:rPr>
                        <a:t>(Discuss with Project Leadership)</a:t>
                      </a:r>
                      <a:endParaRPr sz="1000" b="0" dirty="0">
                        <a:solidFill>
                          <a:schemeClr val="bg1"/>
                        </a:solidFill>
                      </a:endParaRPr>
                    </a:p>
                  </a:txBody>
                  <a:tcPr marL="76200" marR="762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200" b="1">
                          <a:solidFill>
                            <a:srgbClr val="000000"/>
                          </a:solidFill>
                          <a:latin typeface="Calibri"/>
                        </a:defRPr>
                      </a:pPr>
                      <a:r>
                        <a:rPr lang="en-US" sz="1200" dirty="0">
                          <a:solidFill>
                            <a:schemeClr val="bg1"/>
                          </a:solidFill>
                        </a:rPr>
                        <a:t>Score </a:t>
                      </a:r>
                    </a:p>
                    <a:p>
                      <a:pPr algn="ctr">
                        <a:defRPr sz="1200" b="1">
                          <a:solidFill>
                            <a:srgbClr val="000000"/>
                          </a:solidFill>
                          <a:latin typeface="Calibri"/>
                        </a:defRPr>
                      </a:pPr>
                      <a:r>
                        <a:rPr lang="en-US" sz="1000" dirty="0">
                          <a:solidFill>
                            <a:schemeClr val="bg1"/>
                          </a:solidFill>
                        </a:rPr>
                        <a:t>(1 (High Risk / Not Ready) to </a:t>
                      </a:r>
                    </a:p>
                    <a:p>
                      <a:pPr algn="ctr">
                        <a:defRPr sz="1200" b="1">
                          <a:solidFill>
                            <a:srgbClr val="000000"/>
                          </a:solidFill>
                          <a:latin typeface="Calibri"/>
                        </a:defRPr>
                      </a:pPr>
                      <a:r>
                        <a:rPr lang="en-US" sz="1000" dirty="0">
                          <a:solidFill>
                            <a:schemeClr val="bg1"/>
                          </a:solidFill>
                        </a:rPr>
                        <a:t>5 (Highly Ready))</a:t>
                      </a:r>
                      <a:endParaRPr sz="1000" dirty="0">
                        <a:solidFill>
                          <a:schemeClr val="bg1"/>
                        </a:solidFill>
                      </a:endParaRPr>
                    </a:p>
                  </a:txBody>
                  <a:tcPr marL="76200" marR="762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200" b="1">
                          <a:solidFill>
                            <a:srgbClr val="000000"/>
                          </a:solidFill>
                          <a:latin typeface="Calibri"/>
                        </a:defRPr>
                      </a:pPr>
                      <a:r>
                        <a:rPr lang="en-US" sz="1200" dirty="0">
                          <a:solidFill>
                            <a:schemeClr val="bg1"/>
                          </a:solidFill>
                        </a:rPr>
                        <a:t>Mitigation if Score is &lt;3</a:t>
                      </a:r>
                      <a:endParaRPr sz="1200" dirty="0">
                        <a:solidFill>
                          <a:schemeClr val="bg1"/>
                        </a:solidFill>
                      </a:endParaRPr>
                    </a:p>
                  </a:txBody>
                  <a:tcPr marL="76200" marR="762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70817">
                <a:tc>
                  <a:txBody>
                    <a:bodyPr/>
                    <a:lstStyle/>
                    <a:p>
                      <a:pPr algn="ctr" fontAlgn="t">
                        <a:buNone/>
                      </a:pPr>
                      <a:r>
                        <a:rPr lang="en-US" sz="1200" b="1" dirty="0">
                          <a:solidFill>
                            <a:srgbClr val="1F1F1F"/>
                          </a:solidFill>
                          <a:effectLst/>
                          <a:latin typeface="+mn-lt"/>
                        </a:rPr>
                        <a:t>1. Strategic Alignment</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200" dirty="0">
                          <a:solidFill>
                            <a:srgbClr val="1F1F1F"/>
                          </a:solidFill>
                          <a:effectLst/>
                          <a:latin typeface="+mn-lt"/>
                        </a:rPr>
                        <a:t>Is this change explicitly tied to current DHA/</a:t>
                      </a:r>
                      <a:r>
                        <a:rPr lang="en-US" sz="1200" dirty="0" err="1">
                          <a:solidFill>
                            <a:srgbClr val="1F1F1F"/>
                          </a:solidFill>
                          <a:effectLst/>
                          <a:latin typeface="+mn-lt"/>
                        </a:rPr>
                        <a:t>DoW</a:t>
                      </a:r>
                      <a:r>
                        <a:rPr lang="en-US" sz="1200" dirty="0">
                          <a:solidFill>
                            <a:srgbClr val="1F1F1F"/>
                          </a:solidFill>
                          <a:effectLst/>
                          <a:latin typeface="+mn-lt"/>
                        </a:rPr>
                        <a:t> strategic priorities (e.g., patient safety, readiness), and is that connection obvious to the front line?</a:t>
                      </a: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endParaRPr lang="en-US" sz="1200">
                        <a:solidFill>
                          <a:srgbClr val="1F1F1F"/>
                        </a:solidFill>
                        <a:effectLst/>
                        <a:latin typeface="+mn-lt"/>
                      </a:endParaRP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200" dirty="0">
                          <a:solidFill>
                            <a:srgbClr val="1F1F1F"/>
                          </a:solidFill>
                          <a:effectLst/>
                          <a:latin typeface="+mn-lt"/>
                        </a:rPr>
                        <a:t>Sponsor must draft a clear "Mission Impact" statement before any technical training begins.</a:t>
                      </a: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70817">
                <a:tc>
                  <a:txBody>
                    <a:bodyPr/>
                    <a:lstStyle/>
                    <a:p>
                      <a:pPr algn="ctr" fontAlgn="t">
                        <a:buNone/>
                      </a:pPr>
                      <a:r>
                        <a:rPr lang="en-US" sz="1200" b="1" dirty="0">
                          <a:solidFill>
                            <a:srgbClr val="1F1F1F"/>
                          </a:solidFill>
                          <a:effectLst/>
                          <a:latin typeface="+mn-lt"/>
                        </a:rPr>
                        <a:t>2. Leadership Capacity</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200" dirty="0">
                          <a:solidFill>
                            <a:srgbClr val="1F1F1F"/>
                          </a:solidFill>
                          <a:effectLst/>
                          <a:latin typeface="+mn-lt"/>
                        </a:rPr>
                        <a:t>Do the local commanders/directors have the actual time and bandwidth to be </a:t>
                      </a:r>
                      <a:r>
                        <a:rPr lang="en-US" sz="1200" b="1" i="1" dirty="0">
                          <a:solidFill>
                            <a:srgbClr val="1F1F1F"/>
                          </a:solidFill>
                          <a:effectLst/>
                          <a:latin typeface="+mn-lt"/>
                        </a:rPr>
                        <a:t>active </a:t>
                      </a:r>
                      <a:r>
                        <a:rPr lang="en-US" sz="1200" i="1" dirty="0">
                          <a:solidFill>
                            <a:srgbClr val="1F1F1F"/>
                          </a:solidFill>
                          <a:effectLst/>
                          <a:latin typeface="+mn-lt"/>
                        </a:rPr>
                        <a:t>and </a:t>
                      </a:r>
                      <a:r>
                        <a:rPr lang="en-US" sz="1200" b="1" i="1" dirty="0">
                          <a:solidFill>
                            <a:srgbClr val="1F1F1F"/>
                          </a:solidFill>
                          <a:effectLst/>
                          <a:latin typeface="+mn-lt"/>
                        </a:rPr>
                        <a:t>visible sponsors </a:t>
                      </a:r>
                      <a:r>
                        <a:rPr lang="en-US" sz="1200" dirty="0">
                          <a:solidFill>
                            <a:srgbClr val="1F1F1F"/>
                          </a:solidFill>
                          <a:effectLst/>
                          <a:latin typeface="+mn-lt"/>
                        </a:rPr>
                        <a:t>for this specific project right now?</a:t>
                      </a: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endParaRPr lang="en-US" sz="1200">
                        <a:solidFill>
                          <a:srgbClr val="1F1F1F"/>
                        </a:solidFill>
                        <a:effectLst/>
                        <a:latin typeface="+mn-lt"/>
                      </a:endParaRP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200" dirty="0">
                          <a:solidFill>
                            <a:srgbClr val="1F1F1F"/>
                          </a:solidFill>
                          <a:effectLst/>
                          <a:latin typeface="+mn-lt"/>
                        </a:rPr>
                        <a:t>Delay launch or re-prioritize other local initiatives to free up leadership bandwidth.</a:t>
                      </a: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15140">
                <a:tc>
                  <a:txBody>
                    <a:bodyPr/>
                    <a:lstStyle/>
                    <a:p>
                      <a:pPr algn="ctr" fontAlgn="t">
                        <a:buNone/>
                      </a:pPr>
                      <a:r>
                        <a:rPr lang="en-US" sz="1200" b="1" dirty="0">
                          <a:solidFill>
                            <a:srgbClr val="1F1F1F"/>
                          </a:solidFill>
                          <a:effectLst/>
                          <a:latin typeface="+mn-lt"/>
                        </a:rPr>
                        <a:t>3. Change Saturation</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200" dirty="0">
                          <a:solidFill>
                            <a:srgbClr val="1F1F1F"/>
                          </a:solidFill>
                          <a:effectLst/>
                          <a:latin typeface="+mn-lt"/>
                        </a:rPr>
                        <a:t>How many other major changes (IT rollouts, restructuring, policy shifts) is this specific target audience currently undergoing?</a:t>
                      </a: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endParaRPr lang="en-US" sz="1200">
                        <a:solidFill>
                          <a:srgbClr val="1F1F1F"/>
                        </a:solidFill>
                        <a:effectLst/>
                        <a:latin typeface="+mn-lt"/>
                      </a:endParaRP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200">
                          <a:solidFill>
                            <a:srgbClr val="1F1F1F"/>
                          </a:solidFill>
                          <a:effectLst/>
                          <a:latin typeface="+mn-lt"/>
                        </a:rPr>
                        <a:t>Stagger the go-live date to avoid overlapping with other major disruptions.</a:t>
                      </a: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70817">
                <a:tc>
                  <a:txBody>
                    <a:bodyPr/>
                    <a:lstStyle/>
                    <a:p>
                      <a:pPr algn="ctr" fontAlgn="t">
                        <a:buNone/>
                      </a:pPr>
                      <a:r>
                        <a:rPr lang="en-US" sz="1200" b="1" dirty="0">
                          <a:solidFill>
                            <a:srgbClr val="1F1F1F"/>
                          </a:solidFill>
                          <a:effectLst/>
                          <a:latin typeface="+mn-lt"/>
                        </a:rPr>
                        <a:t>4. Historical Trust</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200" dirty="0">
                          <a:solidFill>
                            <a:srgbClr val="1F1F1F"/>
                          </a:solidFill>
                          <a:effectLst/>
                          <a:latin typeface="+mn-lt"/>
                        </a:rPr>
                        <a:t>How did the last major project rollout go? Is there lingering cynicism or a history of "flavor of the month" projects that were abandoned?</a:t>
                      </a: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endParaRPr lang="en-US" sz="1200">
                        <a:solidFill>
                          <a:srgbClr val="1F1F1F"/>
                        </a:solidFill>
                        <a:effectLst/>
                        <a:latin typeface="+mn-lt"/>
                      </a:endParaRP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200">
                          <a:solidFill>
                            <a:srgbClr val="1F1F1F"/>
                          </a:solidFill>
                          <a:effectLst/>
                          <a:latin typeface="+mn-lt"/>
                        </a:rPr>
                        <a:t>Acknowledge past failures openly. Focus heavily on early, visible "quick wins" to rebuild trust.</a:t>
                      </a: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70817">
                <a:tc>
                  <a:txBody>
                    <a:bodyPr/>
                    <a:lstStyle/>
                    <a:p>
                      <a:pPr algn="ctr" fontAlgn="t">
                        <a:buNone/>
                      </a:pPr>
                      <a:r>
                        <a:rPr lang="en-US" sz="1200" b="1" dirty="0">
                          <a:solidFill>
                            <a:srgbClr val="1F1F1F"/>
                          </a:solidFill>
                          <a:effectLst/>
                          <a:latin typeface="+mn-lt"/>
                        </a:rPr>
                        <a:t>5. Resource Availability</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200">
                          <a:solidFill>
                            <a:srgbClr val="1F1F1F"/>
                          </a:solidFill>
                          <a:effectLst/>
                          <a:latin typeface="+mn-lt"/>
                        </a:rPr>
                        <a:t>Are the necessary resources (funding, dedicated training time, super-users, help-desk support) secured and protected from competing operational duties?</a:t>
                      </a: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endParaRPr lang="en-US" sz="1200">
                        <a:solidFill>
                          <a:srgbClr val="1F1F1F"/>
                        </a:solidFill>
                        <a:effectLst/>
                        <a:latin typeface="+mn-lt"/>
                      </a:endParaRP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200" dirty="0">
                          <a:solidFill>
                            <a:srgbClr val="1F1F1F"/>
                          </a:solidFill>
                          <a:effectLst/>
                          <a:latin typeface="+mn-lt"/>
                        </a:rPr>
                        <a:t>Escalate to Executive Steering Committee; do not launch without protected training time for staff.</a:t>
                      </a:r>
                    </a:p>
                  </a:txBody>
                  <a:tcPr marL="60960" marR="6096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6220">
                <a:tc>
                  <a:txBody>
                    <a:bodyPr/>
                    <a:lstStyle/>
                    <a:p>
                      <a:pPr algn="ctr">
                        <a:defRPr sz="1100" b="0">
                          <a:solidFill>
                            <a:srgbClr val="000000"/>
                          </a:solidFill>
                          <a:latin typeface="Calibri"/>
                        </a:defRPr>
                      </a:pPr>
                      <a:r>
                        <a:rPr lang="en-US" sz="1200" b="1" dirty="0">
                          <a:latin typeface="+mn-lt"/>
                        </a:rPr>
                        <a:t>Total Score</a:t>
                      </a:r>
                      <a:endParaRPr sz="1200" b="1" dirty="0">
                        <a:latin typeface="+mn-lt"/>
                      </a:endParaRPr>
                    </a:p>
                  </a:txBody>
                  <a:tcPr marL="76200" marR="762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100" b="0">
                          <a:solidFill>
                            <a:srgbClr val="000000"/>
                          </a:solidFill>
                          <a:latin typeface="Calibri"/>
                        </a:defRPr>
                      </a:pPr>
                      <a:r>
                        <a:rPr lang="en-US" sz="1200" i="1" dirty="0">
                          <a:latin typeface="+mn-lt"/>
                        </a:rPr>
                        <a:t>(A score below 15 indicates a high risk of project failure due to environmental factors, regardless of technical readiness). </a:t>
                      </a:r>
                      <a:endParaRPr sz="1200" i="1" dirty="0">
                        <a:latin typeface="+mn-lt"/>
                      </a:endParaRPr>
                    </a:p>
                  </a:txBody>
                  <a:tcPr marL="76200" marR="762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100" b="0">
                          <a:solidFill>
                            <a:srgbClr val="000000"/>
                          </a:solidFill>
                          <a:latin typeface="Calibri"/>
                        </a:defRPr>
                      </a:pPr>
                      <a:r>
                        <a:rPr lang="en-US" sz="1200" b="1" dirty="0">
                          <a:latin typeface="+mn-lt"/>
                        </a:rPr>
                        <a:t>   / 25</a:t>
                      </a:r>
                      <a:endParaRPr sz="1200" b="1" dirty="0">
                        <a:latin typeface="+mn-lt"/>
                      </a:endParaRPr>
                    </a:p>
                  </a:txBody>
                  <a:tcPr marL="76200" marR="762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100" b="0">
                          <a:solidFill>
                            <a:srgbClr val="000000"/>
                          </a:solidFill>
                          <a:latin typeface="Calibri"/>
                        </a:defRPr>
                      </a:pPr>
                      <a:endParaRPr sz="1200" dirty="0">
                        <a:latin typeface="+mn-lt"/>
                      </a:endParaRPr>
                    </a:p>
                  </a:txBody>
                  <a:tcPr marL="76200" marR="762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5" name="TextBox 4">
            <a:extLst>
              <a:ext uri="{FF2B5EF4-FFF2-40B4-BE49-F238E27FC236}">
                <a16:creationId xmlns:a16="http://schemas.microsoft.com/office/drawing/2014/main" id="{A0248CEE-48C6-1143-034D-B5D61856D3EB}"/>
              </a:ext>
            </a:extLst>
          </p:cNvPr>
          <p:cNvSpPr txBox="1"/>
          <p:nvPr/>
        </p:nvSpPr>
        <p:spPr>
          <a:xfrm>
            <a:off x="4451684" y="5954174"/>
            <a:ext cx="7265892" cy="553998"/>
          </a:xfrm>
          <a:prstGeom prst="rect">
            <a:avLst/>
          </a:prstGeom>
          <a:solidFill>
            <a:schemeClr val="bg1">
              <a:lumMod val="85000"/>
            </a:schemeClr>
          </a:solidFill>
          <a:ln>
            <a:solidFill>
              <a:schemeClr val="accent1"/>
            </a:solidFill>
          </a:ln>
        </p:spPr>
        <p:txBody>
          <a:bodyPr wrap="square">
            <a:spAutoFit/>
          </a:bodyPr>
          <a:lstStyle/>
          <a:p>
            <a:pPr marL="228600"/>
            <a:r>
              <a:rPr lang="en-US" sz="1000" b="1" i="0" dirty="0">
                <a:solidFill>
                  <a:srgbClr val="1F1F1F"/>
                </a:solidFill>
                <a:effectLst/>
              </a:rPr>
              <a:t>20 - 25 (Green): </a:t>
            </a:r>
            <a:r>
              <a:rPr lang="en-US" sz="1000" b="0" i="0" dirty="0">
                <a:solidFill>
                  <a:srgbClr val="1F1F1F"/>
                </a:solidFill>
                <a:effectLst/>
              </a:rPr>
              <a:t>High Readiness. Proceed with standard change management plan.</a:t>
            </a:r>
          </a:p>
          <a:p>
            <a:pPr marL="228600"/>
            <a:r>
              <a:rPr lang="en-US" sz="1000" b="1" i="0" dirty="0">
                <a:solidFill>
                  <a:srgbClr val="1F1F1F"/>
                </a:solidFill>
                <a:effectLst/>
              </a:rPr>
              <a:t>15 - 19 (Yellow): </a:t>
            </a:r>
            <a:r>
              <a:rPr lang="en-US" sz="1000" b="0" i="0" dirty="0">
                <a:solidFill>
                  <a:srgbClr val="1F1F1F"/>
                </a:solidFill>
                <a:effectLst/>
              </a:rPr>
              <a:t>Moderate Risk. Proceed with caution; heavy sponsor involvement required.</a:t>
            </a:r>
          </a:p>
          <a:p>
            <a:pPr marL="228600"/>
            <a:r>
              <a:rPr lang="en-US" sz="1000" b="1" i="0" dirty="0">
                <a:solidFill>
                  <a:srgbClr val="1F1F1F"/>
                </a:solidFill>
                <a:effectLst/>
              </a:rPr>
              <a:t>Below 15 (Red): </a:t>
            </a:r>
            <a:r>
              <a:rPr lang="en-US" sz="1000" b="0" i="0" dirty="0">
                <a:solidFill>
                  <a:srgbClr val="1F1F1F"/>
                </a:solidFill>
                <a:effectLst/>
              </a:rPr>
              <a:t>High Risk. Do not launch technical training. Escalate to Executive Sponsor to stabilize the environment first.</a:t>
            </a:r>
          </a:p>
        </p:txBody>
      </p:sp>
      <p:sp>
        <p:nvSpPr>
          <p:cNvPr id="6" name="Oval 5">
            <a:extLst>
              <a:ext uri="{FF2B5EF4-FFF2-40B4-BE49-F238E27FC236}">
                <a16:creationId xmlns:a16="http://schemas.microsoft.com/office/drawing/2014/main" id="{04255A07-0ADE-602C-F4A4-ABB41EB1534A}"/>
              </a:ext>
            </a:extLst>
          </p:cNvPr>
          <p:cNvSpPr/>
          <p:nvPr/>
        </p:nvSpPr>
        <p:spPr>
          <a:xfrm>
            <a:off x="4562240" y="6012497"/>
            <a:ext cx="137160" cy="137160"/>
          </a:xfrm>
          <a:prstGeom prst="ellipse">
            <a:avLst/>
          </a:prstGeom>
          <a:solidFill>
            <a:srgbClr val="92D050"/>
          </a:solidFill>
          <a:ln w="3175">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Franklin Gothic Book" panose="020B0503020102020204"/>
              <a:ea typeface="+mn-ea"/>
              <a:cs typeface="+mn-cs"/>
            </a:endParaRPr>
          </a:p>
        </p:txBody>
      </p:sp>
      <p:sp>
        <p:nvSpPr>
          <p:cNvPr id="7" name="Oval 6">
            <a:extLst>
              <a:ext uri="{FF2B5EF4-FFF2-40B4-BE49-F238E27FC236}">
                <a16:creationId xmlns:a16="http://schemas.microsoft.com/office/drawing/2014/main" id="{ACAA367F-F152-E5B1-6F9E-185E333B2F42}"/>
              </a:ext>
            </a:extLst>
          </p:cNvPr>
          <p:cNvSpPr/>
          <p:nvPr/>
        </p:nvSpPr>
        <p:spPr>
          <a:xfrm>
            <a:off x="4562240" y="6168908"/>
            <a:ext cx="137160" cy="137160"/>
          </a:xfrm>
          <a:prstGeom prst="ellipse">
            <a:avLst/>
          </a:prstGeom>
          <a:solidFill>
            <a:srgbClr val="FFC000"/>
          </a:solidFill>
          <a:ln w="3175">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Oval 7">
            <a:extLst>
              <a:ext uri="{FF2B5EF4-FFF2-40B4-BE49-F238E27FC236}">
                <a16:creationId xmlns:a16="http://schemas.microsoft.com/office/drawing/2014/main" id="{7FDBB82D-1CC8-C894-35C3-C87EA6358F08}"/>
              </a:ext>
            </a:extLst>
          </p:cNvPr>
          <p:cNvSpPr/>
          <p:nvPr/>
        </p:nvSpPr>
        <p:spPr>
          <a:xfrm>
            <a:off x="4562240" y="6325319"/>
            <a:ext cx="137160" cy="137160"/>
          </a:xfrm>
          <a:prstGeom prst="ellipse">
            <a:avLst/>
          </a:prstGeom>
          <a:solidFill>
            <a:srgbClr val="C00000"/>
          </a:solidFill>
          <a:ln w="3175">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4EACE-2F60-6B7B-478B-C84644CD6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0B56F6-6686-10CF-FB87-A17B47587D40}"/>
              </a:ext>
            </a:extLst>
          </p:cNvPr>
          <p:cNvSpPr>
            <a:spLocks noGrp="1"/>
          </p:cNvSpPr>
          <p:nvPr>
            <p:ph type="title"/>
          </p:nvPr>
        </p:nvSpPr>
        <p:spPr>
          <a:xfrm>
            <a:off x="1422400" y="485774"/>
            <a:ext cx="9347200" cy="705967"/>
          </a:xfrm>
        </p:spPr>
        <p:txBody>
          <a:bodyPr vert="horz" lIns="91440" tIns="45720" rIns="91440" bIns="45720" rtlCol="0" anchor="ctr">
            <a:normAutofit/>
          </a:bodyPr>
          <a:lstStyle/>
          <a:p>
            <a:pPr defTabSz="914400">
              <a:lnSpc>
                <a:spcPts val="2800"/>
              </a:lnSpc>
            </a:pPr>
            <a:r>
              <a:rPr lang="en-US" sz="3600" dirty="0"/>
              <a:t>Stakeholder Impact &amp; Resistance Matrix</a:t>
            </a:r>
            <a:endParaRPr sz="3600" dirty="0"/>
          </a:p>
        </p:txBody>
      </p:sp>
      <p:graphicFrame>
        <p:nvGraphicFramePr>
          <p:cNvPr id="4" name="Table 3">
            <a:extLst>
              <a:ext uri="{FF2B5EF4-FFF2-40B4-BE49-F238E27FC236}">
                <a16:creationId xmlns:a16="http://schemas.microsoft.com/office/drawing/2014/main" id="{AE5EA9E9-EAF8-2F38-C398-932BA2E815C0}"/>
              </a:ext>
            </a:extLst>
          </p:cNvPr>
          <p:cNvGraphicFramePr>
            <a:graphicFrameLocks noGrp="1"/>
          </p:cNvGraphicFramePr>
          <p:nvPr>
            <p:extLst>
              <p:ext uri="{D42A27DB-BD31-4B8C-83A1-F6EECF244321}">
                <p14:modId xmlns:p14="http://schemas.microsoft.com/office/powerpoint/2010/main" val="3953994983"/>
              </p:ext>
            </p:extLst>
          </p:nvPr>
        </p:nvGraphicFramePr>
        <p:xfrm>
          <a:off x="380999" y="1680042"/>
          <a:ext cx="11243153" cy="4640580"/>
        </p:xfrm>
        <a:graphic>
          <a:graphicData uri="http://schemas.openxmlformats.org/drawingml/2006/table">
            <a:tbl>
              <a:tblPr firstRow="1" bandRow="1">
                <a:tableStyleId>{5C22544A-7EE6-4342-B048-85BDC9FD1C3A}</a:tableStyleId>
              </a:tblPr>
              <a:tblGrid>
                <a:gridCol w="1130301">
                  <a:extLst>
                    <a:ext uri="{9D8B030D-6E8A-4147-A177-3AD203B41FA5}">
                      <a16:colId xmlns:a16="http://schemas.microsoft.com/office/drawing/2014/main" val="20000"/>
                    </a:ext>
                  </a:extLst>
                </a:gridCol>
                <a:gridCol w="1949442">
                  <a:extLst>
                    <a:ext uri="{9D8B030D-6E8A-4147-A177-3AD203B41FA5}">
                      <a16:colId xmlns:a16="http://schemas.microsoft.com/office/drawing/2014/main" val="20001"/>
                    </a:ext>
                  </a:extLst>
                </a:gridCol>
                <a:gridCol w="1659536">
                  <a:extLst>
                    <a:ext uri="{9D8B030D-6E8A-4147-A177-3AD203B41FA5}">
                      <a16:colId xmlns:a16="http://schemas.microsoft.com/office/drawing/2014/main" val="1857821635"/>
                    </a:ext>
                  </a:extLst>
                </a:gridCol>
                <a:gridCol w="1166222">
                  <a:extLst>
                    <a:ext uri="{9D8B030D-6E8A-4147-A177-3AD203B41FA5}">
                      <a16:colId xmlns:a16="http://schemas.microsoft.com/office/drawing/2014/main" val="438465497"/>
                    </a:ext>
                  </a:extLst>
                </a:gridCol>
                <a:gridCol w="1828800">
                  <a:extLst>
                    <a:ext uri="{9D8B030D-6E8A-4147-A177-3AD203B41FA5}">
                      <a16:colId xmlns:a16="http://schemas.microsoft.com/office/drawing/2014/main" val="20002"/>
                    </a:ext>
                  </a:extLst>
                </a:gridCol>
                <a:gridCol w="2197100">
                  <a:extLst>
                    <a:ext uri="{9D8B030D-6E8A-4147-A177-3AD203B41FA5}">
                      <a16:colId xmlns:a16="http://schemas.microsoft.com/office/drawing/2014/main" val="20003"/>
                    </a:ext>
                  </a:extLst>
                </a:gridCol>
                <a:gridCol w="1311752">
                  <a:extLst>
                    <a:ext uri="{9D8B030D-6E8A-4147-A177-3AD203B41FA5}">
                      <a16:colId xmlns:a16="http://schemas.microsoft.com/office/drawing/2014/main" val="2155789479"/>
                    </a:ext>
                  </a:extLst>
                </a:gridCol>
              </a:tblGrid>
              <a:tr h="518128">
                <a:tc>
                  <a:txBody>
                    <a:bodyPr/>
                    <a:lstStyle/>
                    <a:p>
                      <a:pPr marL="0" algn="ctr" defTabSz="1219140" rtl="0" eaLnBrk="1" fontAlgn="t" latinLnBrk="0" hangingPunct="1">
                        <a:buNone/>
                        <a:defRPr sz="1200" b="1">
                          <a:solidFill>
                            <a:srgbClr val="000000"/>
                          </a:solidFill>
                          <a:latin typeface="Calibri"/>
                        </a:defRPr>
                      </a:pPr>
                      <a:r>
                        <a:rPr lang="en-US" sz="1400" b="1" kern="1200" dirty="0">
                          <a:solidFill>
                            <a:schemeClr val="bg1"/>
                          </a:solidFill>
                          <a:latin typeface="+mn-lt"/>
                          <a:ea typeface="+mn-ea"/>
                          <a:cs typeface="+mn-cs"/>
                        </a:rPr>
                        <a:t>Stakeholder Group</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defRPr sz="1200" b="1">
                          <a:solidFill>
                            <a:srgbClr val="000000"/>
                          </a:solidFill>
                          <a:latin typeface="Calibri"/>
                        </a:defRPr>
                      </a:pPr>
                      <a:r>
                        <a:rPr lang="en-US" sz="1400" b="1" kern="1200" dirty="0">
                          <a:solidFill>
                            <a:schemeClr val="bg1"/>
                          </a:solidFill>
                          <a:latin typeface="+mn-lt"/>
                          <a:ea typeface="+mn-ea"/>
                          <a:cs typeface="+mn-cs"/>
                        </a:rPr>
                        <a:t>Current State </a:t>
                      </a:r>
                      <a:endParaRPr lang="en-US" sz="1200" b="1" kern="1200" dirty="0">
                        <a:solidFill>
                          <a:schemeClr val="bg1"/>
                        </a:solidFill>
                        <a:latin typeface="+mn-lt"/>
                        <a:ea typeface="+mn-ea"/>
                        <a:cs typeface="+mn-cs"/>
                      </a:endParaRPr>
                    </a:p>
                    <a:p>
                      <a:pPr marL="0" algn="ctr" defTabSz="1219140" rtl="0" eaLnBrk="1" fontAlgn="t" latinLnBrk="0" hangingPunct="1">
                        <a:buNone/>
                        <a:defRPr sz="1200" b="1">
                          <a:solidFill>
                            <a:srgbClr val="000000"/>
                          </a:solidFill>
                          <a:latin typeface="Calibri"/>
                        </a:defRPr>
                      </a:pPr>
                      <a:r>
                        <a:rPr lang="en-US" sz="1200" b="0" kern="1200" dirty="0">
                          <a:solidFill>
                            <a:schemeClr val="bg1"/>
                          </a:solidFill>
                          <a:latin typeface="+mn-lt"/>
                          <a:ea typeface="+mn-ea"/>
                          <a:cs typeface="+mn-cs"/>
                        </a:rPr>
                        <a:t>(What they do now)</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defRPr sz="1200" b="1">
                          <a:solidFill>
                            <a:srgbClr val="000000"/>
                          </a:solidFill>
                          <a:latin typeface="Calibri"/>
                        </a:defRPr>
                      </a:pPr>
                      <a:r>
                        <a:rPr lang="en-US" sz="1400" b="1" kern="1200" dirty="0">
                          <a:solidFill>
                            <a:schemeClr val="bg1"/>
                          </a:solidFill>
                          <a:latin typeface="+mn-lt"/>
                          <a:ea typeface="+mn-ea"/>
                          <a:cs typeface="+mn-cs"/>
                        </a:rPr>
                        <a:t>Future State </a:t>
                      </a:r>
                    </a:p>
                    <a:p>
                      <a:pPr marL="0" algn="ctr" defTabSz="1219140" rtl="0" eaLnBrk="1" fontAlgn="t" latinLnBrk="0" hangingPunct="1">
                        <a:buNone/>
                        <a:defRPr sz="1200" b="1">
                          <a:solidFill>
                            <a:srgbClr val="000000"/>
                          </a:solidFill>
                          <a:latin typeface="Calibri"/>
                        </a:defRPr>
                      </a:pPr>
                      <a:r>
                        <a:rPr lang="en-US" sz="1200" b="0" kern="1200" dirty="0">
                          <a:solidFill>
                            <a:schemeClr val="bg1"/>
                          </a:solidFill>
                          <a:latin typeface="+mn-lt"/>
                          <a:ea typeface="+mn-ea"/>
                          <a:cs typeface="+mn-cs"/>
                        </a:rPr>
                        <a:t>(What changes)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defRPr sz="1200" b="1">
                          <a:solidFill>
                            <a:srgbClr val="000000"/>
                          </a:solidFill>
                          <a:latin typeface="Calibri"/>
                        </a:defRPr>
                      </a:pPr>
                      <a:r>
                        <a:rPr lang="en-US" sz="1200" b="1" kern="1200" dirty="0">
                          <a:solidFill>
                            <a:schemeClr val="bg1"/>
                          </a:solidFill>
                          <a:latin typeface="+mn-lt"/>
                          <a:ea typeface="+mn-ea"/>
                          <a:cs typeface="+mn-cs"/>
                        </a:rPr>
                        <a:t>Level of Disruption </a:t>
                      </a:r>
                      <a:r>
                        <a:rPr lang="en-US" sz="1050" b="0" kern="1200" dirty="0">
                          <a:solidFill>
                            <a:schemeClr val="bg1"/>
                          </a:solidFill>
                          <a:latin typeface="+mn-lt"/>
                          <a:ea typeface="+mn-ea"/>
                          <a:cs typeface="+mn-cs"/>
                        </a:rPr>
                        <a:t>(High/Med/Low)</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defRPr sz="1200" b="1">
                          <a:solidFill>
                            <a:srgbClr val="000000"/>
                          </a:solidFill>
                          <a:latin typeface="Calibri"/>
                        </a:defRPr>
                      </a:pPr>
                      <a:r>
                        <a:rPr lang="en-US" sz="1400" b="1" kern="1200" dirty="0">
                          <a:solidFill>
                            <a:schemeClr val="bg1"/>
                          </a:solidFill>
                          <a:latin typeface="+mn-lt"/>
                          <a:ea typeface="+mn-ea"/>
                          <a:cs typeface="+mn-cs"/>
                        </a:rPr>
                        <a:t>Anticipated Root Cause of Resistance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defRPr sz="1200" b="1">
                          <a:solidFill>
                            <a:srgbClr val="000000"/>
                          </a:solidFill>
                          <a:latin typeface="Calibri"/>
                        </a:defRPr>
                      </a:pPr>
                      <a:r>
                        <a:rPr lang="en-US" sz="1400" b="1" kern="1200" dirty="0">
                          <a:solidFill>
                            <a:schemeClr val="bg1"/>
                          </a:solidFill>
                          <a:latin typeface="+mn-lt"/>
                          <a:ea typeface="+mn-ea"/>
                          <a:cs typeface="+mn-cs"/>
                        </a:rPr>
                        <a:t>Mitigation Strategy / Tactic</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defRPr sz="1200" b="1">
                          <a:solidFill>
                            <a:srgbClr val="000000"/>
                          </a:solidFill>
                          <a:latin typeface="Calibri"/>
                        </a:defRPr>
                      </a:pPr>
                      <a:r>
                        <a:rPr lang="en-US" sz="1400" b="1" kern="1200" dirty="0">
                          <a:solidFill>
                            <a:schemeClr val="bg1"/>
                          </a:solidFill>
                          <a:latin typeface="+mn-lt"/>
                          <a:ea typeface="+mn-ea"/>
                          <a:cs typeface="+mn-cs"/>
                        </a:rPr>
                        <a:t>Owner</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18500">
                <a:tc>
                  <a:txBody>
                    <a:bodyPr/>
                    <a:lstStyle/>
                    <a:p>
                      <a:pPr algn="ctr" fontAlgn="t">
                        <a:buNone/>
                      </a:pPr>
                      <a:r>
                        <a:rPr lang="en-US" sz="1400" i="1" dirty="0">
                          <a:solidFill>
                            <a:srgbClr val="1F1F1F"/>
                          </a:solidFill>
                          <a:effectLst/>
                          <a:latin typeface="+mn-lt"/>
                        </a:rPr>
                        <a:t>Ex: Frontline Nurses &amp; Providers</a:t>
                      </a:r>
                      <a:endParaRPr lang="en-US" sz="1400" dirty="0">
                        <a:solidFill>
                          <a:srgbClr val="1F1F1F"/>
                        </a:solidFill>
                        <a:effectLst/>
                        <a:latin typeface="+mn-lt"/>
                      </a:endParaRP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400" dirty="0">
                          <a:solidFill>
                            <a:srgbClr val="1F1F1F"/>
                          </a:solidFill>
                          <a:effectLst/>
                          <a:latin typeface="+mn-lt"/>
                        </a:rPr>
                        <a:t>Charting using legacy system / customized local workflows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400" dirty="0">
                          <a:solidFill>
                            <a:srgbClr val="1F1F1F"/>
                          </a:solidFill>
                          <a:effectLst/>
                          <a:latin typeface="+mn-lt"/>
                        </a:rPr>
                        <a:t>Enterprise EHR with standardized fields and mandatory drop-downs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400" dirty="0">
                          <a:solidFill>
                            <a:srgbClr val="1F1F1F"/>
                          </a:solidFill>
                          <a:effectLst/>
                          <a:latin typeface="+mn-lt"/>
                        </a:rPr>
                        <a:t>High</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400" dirty="0">
                          <a:solidFill>
                            <a:srgbClr val="1F1F1F"/>
                          </a:solidFill>
                          <a:effectLst/>
                          <a:latin typeface="+mn-lt"/>
                        </a:rPr>
                        <a:t>Fear that "too many clicks" will slow down patient care; severe change fatigue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400" dirty="0">
                          <a:solidFill>
                            <a:srgbClr val="1F1F1F"/>
                          </a:solidFill>
                          <a:effectLst/>
                          <a:latin typeface="+mn-lt"/>
                        </a:rPr>
                        <a:t>Deploy peer "Super Users" for 1-on-1 workflow mapping prior to launch; provide 24/7 at-the-elbow support during week one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400" dirty="0">
                          <a:solidFill>
                            <a:srgbClr val="1F1F1F"/>
                          </a:solidFill>
                          <a:effectLst/>
                          <a:latin typeface="+mn-lt"/>
                        </a:rPr>
                        <a:t>Clinical Informaticist / Nursing Champion</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83359">
                <a:tc>
                  <a:txBody>
                    <a:bodyPr/>
                    <a:lstStyle/>
                    <a:p>
                      <a:pPr algn="ctr" fontAlgn="t">
                        <a:buNone/>
                      </a:pPr>
                      <a:r>
                        <a:rPr lang="en-US" sz="1400" i="1" dirty="0">
                          <a:solidFill>
                            <a:srgbClr val="1F1F1F"/>
                          </a:solidFill>
                          <a:effectLst/>
                          <a:latin typeface="+mn-lt"/>
                        </a:rPr>
                        <a:t>Ex: Clinic Admins / Front Desk Staff</a:t>
                      </a:r>
                      <a:endParaRPr lang="en-US" sz="1400" dirty="0">
                        <a:solidFill>
                          <a:srgbClr val="1F1F1F"/>
                        </a:solidFill>
                        <a:effectLst/>
                        <a:latin typeface="+mn-lt"/>
                      </a:endParaRP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400" dirty="0">
                          <a:solidFill>
                            <a:srgbClr val="1F1F1F"/>
                          </a:solidFill>
                          <a:effectLst/>
                          <a:latin typeface="+mn-lt"/>
                        </a:rPr>
                        <a:t>Using custom, local scheduling rules and manual check-ins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400" dirty="0">
                          <a:solidFill>
                            <a:srgbClr val="1F1F1F"/>
                          </a:solidFill>
                          <a:effectLst/>
                          <a:latin typeface="+mn-lt"/>
                        </a:rPr>
                        <a:t>Standardized enterprise automated check-in kiosks / portals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400" dirty="0">
                          <a:solidFill>
                            <a:srgbClr val="1F1F1F"/>
                          </a:solidFill>
                          <a:effectLst/>
                          <a:latin typeface="+mn-lt"/>
                        </a:rPr>
                        <a:t>High</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400" dirty="0">
                          <a:solidFill>
                            <a:srgbClr val="1F1F1F"/>
                          </a:solidFill>
                          <a:effectLst/>
                          <a:latin typeface="+mn-lt"/>
                        </a:rPr>
                        <a:t>Loss of autonomy and control; feeling like "HQ doesn't know our specific patient needs"; fear of job obsolescence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400" dirty="0">
                          <a:solidFill>
                            <a:srgbClr val="1F1F1F"/>
                          </a:solidFill>
                          <a:effectLst/>
                          <a:latin typeface="+mn-lt"/>
                        </a:rPr>
                        <a:t>Involve lead admins in early User-Acceptance Testing (UAT); Sponsor explicitly addresses job security and validates their concerns in town hall</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400" dirty="0">
                          <a:solidFill>
                            <a:srgbClr val="1F1F1F"/>
                          </a:solidFill>
                          <a:effectLst/>
                          <a:latin typeface="+mn-lt"/>
                        </a:rPr>
                        <a:t>Project Manager &amp; Executive Sponsor</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35513">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Department Chiefs / Clinic Directors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Pulling readiness/performance data manually into Excel to present to the Commander "their way"</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Automated, real-time data dashboard visible directly to MTF Command and HQ</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Medium</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Fear of transparency; loss of control over the narrative; lack of trust in the new system's data accuracy</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Provide a 30-day "Sandbox" period to run both systems in parallel so they can verify data accuracy privately before it goes live to Command</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Data Analytics Lead / PM</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34074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E0318-7509-CF1C-8C3C-1196306DC7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8EEA5-AA5D-9F57-E88C-60BB40F98A2F}"/>
              </a:ext>
            </a:extLst>
          </p:cNvPr>
          <p:cNvSpPr>
            <a:spLocks noGrp="1"/>
          </p:cNvSpPr>
          <p:nvPr>
            <p:ph type="title"/>
          </p:nvPr>
        </p:nvSpPr>
        <p:spPr>
          <a:xfrm>
            <a:off x="1422400" y="485774"/>
            <a:ext cx="9347200" cy="705967"/>
          </a:xfrm>
        </p:spPr>
        <p:txBody>
          <a:bodyPr vert="horz" lIns="91440" tIns="45720" rIns="91440" bIns="45720" rtlCol="0" anchor="ctr">
            <a:normAutofit/>
          </a:bodyPr>
          <a:lstStyle/>
          <a:p>
            <a:pPr defTabSz="914400">
              <a:lnSpc>
                <a:spcPts val="2800"/>
              </a:lnSpc>
            </a:pPr>
            <a:r>
              <a:rPr lang="en-US" sz="3600" dirty="0"/>
              <a:t>ADKAR® Barrier Diagnostic Assessment</a:t>
            </a:r>
            <a:endParaRPr sz="3600" dirty="0"/>
          </a:p>
        </p:txBody>
      </p:sp>
      <p:graphicFrame>
        <p:nvGraphicFramePr>
          <p:cNvPr id="4" name="Table 3">
            <a:extLst>
              <a:ext uri="{FF2B5EF4-FFF2-40B4-BE49-F238E27FC236}">
                <a16:creationId xmlns:a16="http://schemas.microsoft.com/office/drawing/2014/main" id="{67C3219E-B396-EC53-B912-4B33A45530F7}"/>
              </a:ext>
            </a:extLst>
          </p:cNvPr>
          <p:cNvGraphicFramePr>
            <a:graphicFrameLocks noGrp="1"/>
          </p:cNvGraphicFramePr>
          <p:nvPr>
            <p:extLst>
              <p:ext uri="{D42A27DB-BD31-4B8C-83A1-F6EECF244321}">
                <p14:modId xmlns:p14="http://schemas.microsoft.com/office/powerpoint/2010/main" val="1273887939"/>
              </p:ext>
            </p:extLst>
          </p:nvPr>
        </p:nvGraphicFramePr>
        <p:xfrm>
          <a:off x="567850" y="2192770"/>
          <a:ext cx="11056303" cy="4297934"/>
        </p:xfrm>
        <a:graphic>
          <a:graphicData uri="http://schemas.openxmlformats.org/drawingml/2006/table">
            <a:tbl>
              <a:tblPr firstRow="1" bandRow="1">
                <a:tableStyleId>{5C22544A-7EE6-4342-B048-85BDC9FD1C3A}</a:tableStyleId>
              </a:tblPr>
              <a:tblGrid>
                <a:gridCol w="1717732">
                  <a:extLst>
                    <a:ext uri="{9D8B030D-6E8A-4147-A177-3AD203B41FA5}">
                      <a16:colId xmlns:a16="http://schemas.microsoft.com/office/drawing/2014/main" val="20000"/>
                    </a:ext>
                  </a:extLst>
                </a:gridCol>
                <a:gridCol w="4533875">
                  <a:extLst>
                    <a:ext uri="{9D8B030D-6E8A-4147-A177-3AD203B41FA5}">
                      <a16:colId xmlns:a16="http://schemas.microsoft.com/office/drawing/2014/main" val="20001"/>
                    </a:ext>
                  </a:extLst>
                </a:gridCol>
                <a:gridCol w="1744884">
                  <a:extLst>
                    <a:ext uri="{9D8B030D-6E8A-4147-A177-3AD203B41FA5}">
                      <a16:colId xmlns:a16="http://schemas.microsoft.com/office/drawing/2014/main" val="1857821635"/>
                    </a:ext>
                  </a:extLst>
                </a:gridCol>
                <a:gridCol w="3059812">
                  <a:extLst>
                    <a:ext uri="{9D8B030D-6E8A-4147-A177-3AD203B41FA5}">
                      <a16:colId xmlns:a16="http://schemas.microsoft.com/office/drawing/2014/main" val="438465497"/>
                    </a:ext>
                  </a:extLst>
                </a:gridCol>
              </a:tblGrid>
              <a:tr h="439870">
                <a:tc>
                  <a:txBody>
                    <a:bodyPr/>
                    <a:lstStyle/>
                    <a:p>
                      <a:pPr algn="ctr" fontAlgn="t">
                        <a:buNone/>
                      </a:pPr>
                      <a:r>
                        <a:rPr lang="en-US" sz="1200" b="1" kern="1200" dirty="0">
                          <a:solidFill>
                            <a:schemeClr val="bg1"/>
                          </a:solidFill>
                          <a:latin typeface="+mn-lt"/>
                          <a:ea typeface="+mn-ea"/>
                          <a:cs typeface="+mn-cs"/>
                        </a:rPr>
                        <a:t>ADKAR Element</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200" b="1" kern="1200" dirty="0">
                          <a:solidFill>
                            <a:schemeClr val="bg1"/>
                          </a:solidFill>
                          <a:latin typeface="+mn-lt"/>
                          <a:ea typeface="+mn-ea"/>
                          <a:cs typeface="+mn-cs"/>
                        </a:rPr>
                        <a:t>Diagnostic Question </a:t>
                      </a:r>
                    </a:p>
                    <a:p>
                      <a:pPr algn="ctr" fontAlgn="t">
                        <a:buNone/>
                      </a:pPr>
                      <a:r>
                        <a:rPr lang="en-US" sz="1000" b="0" kern="1200" dirty="0">
                          <a:solidFill>
                            <a:schemeClr val="bg1"/>
                          </a:solidFill>
                          <a:latin typeface="+mn-lt"/>
                          <a:ea typeface="+mn-ea"/>
                          <a:cs typeface="+mn-cs"/>
                        </a:rPr>
                        <a:t>(Ask the End-User)</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200" b="1" kern="1200" dirty="0">
                          <a:solidFill>
                            <a:schemeClr val="bg1"/>
                          </a:solidFill>
                          <a:latin typeface="+mn-lt"/>
                          <a:ea typeface="+mn-ea"/>
                          <a:cs typeface="+mn-cs"/>
                        </a:rPr>
                        <a:t>Score </a:t>
                      </a:r>
                    </a:p>
                    <a:p>
                      <a:pPr algn="ctr" fontAlgn="t">
                        <a:buNone/>
                      </a:pPr>
                      <a:r>
                        <a:rPr lang="en-US" sz="1050" b="0" kern="1200" dirty="0">
                          <a:solidFill>
                            <a:schemeClr val="bg1"/>
                          </a:solidFill>
                          <a:latin typeface="+mn-lt"/>
                          <a:ea typeface="+mn-ea"/>
                          <a:cs typeface="+mn-cs"/>
                        </a:rPr>
                        <a:t>(1 (Strongly Disagree) to </a:t>
                      </a:r>
                    </a:p>
                    <a:p>
                      <a:pPr algn="ctr" fontAlgn="t">
                        <a:buNone/>
                      </a:pPr>
                      <a:r>
                        <a:rPr lang="en-US" sz="1050" b="0" kern="1200" dirty="0">
                          <a:solidFill>
                            <a:schemeClr val="bg1"/>
                          </a:solidFill>
                          <a:latin typeface="+mn-lt"/>
                          <a:ea typeface="+mn-ea"/>
                          <a:cs typeface="+mn-cs"/>
                        </a:rPr>
                        <a:t>5 (Strongly Agree))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en-US" sz="1200" b="1" kern="1200" dirty="0">
                          <a:solidFill>
                            <a:schemeClr val="bg1"/>
                          </a:solidFill>
                          <a:latin typeface="+mn-lt"/>
                          <a:ea typeface="+mn-ea"/>
                          <a:cs typeface="+mn-cs"/>
                        </a:rPr>
                        <a:t>PM Action if Score is &lt; 3</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31548">
                <a:tc>
                  <a:txBody>
                    <a:bodyPr/>
                    <a:lstStyle/>
                    <a:p>
                      <a:pPr marL="0" algn="ctr" defTabSz="1219140" rtl="0" eaLnBrk="1" fontAlgn="t" latinLnBrk="0" hangingPunct="1">
                        <a:buNone/>
                      </a:pPr>
                      <a:r>
                        <a:rPr lang="en-US" sz="1400" b="1" i="0" kern="1200" dirty="0">
                          <a:solidFill>
                            <a:srgbClr val="1F1F1F"/>
                          </a:solidFill>
                          <a:effectLst/>
                          <a:latin typeface="+mn-lt"/>
                          <a:ea typeface="+mn-ea"/>
                          <a:cs typeface="+mn-cs"/>
                        </a:rPr>
                        <a:t>Awareness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"I understand why the DHA is implementing this change right now."</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4</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Stop training. Have the Executive Sponsor communicate the business/mission reasons.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919729">
                <a:tc>
                  <a:txBody>
                    <a:bodyPr/>
                    <a:lstStyle/>
                    <a:p>
                      <a:pPr marL="0" algn="ctr" defTabSz="1219140" rtl="0" eaLnBrk="1" fontAlgn="t" latinLnBrk="0" hangingPunct="1">
                        <a:buNone/>
                      </a:pPr>
                      <a:r>
                        <a:rPr lang="en-US" sz="1400" b="1" i="0" kern="1200" dirty="0">
                          <a:solidFill>
                            <a:srgbClr val="1F1F1F"/>
                          </a:solidFill>
                          <a:effectLst/>
                          <a:highlight>
                            <a:srgbClr val="FF0000"/>
                          </a:highlight>
                          <a:latin typeface="+mn-lt"/>
                          <a:ea typeface="+mn-ea"/>
                          <a:cs typeface="+mn-cs"/>
                        </a:rPr>
                        <a:t>Desire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highlight>
                            <a:srgbClr val="FF0000"/>
                          </a:highlight>
                          <a:latin typeface="+mn-lt"/>
                          <a:ea typeface="+mn-ea"/>
                          <a:cs typeface="+mn-cs"/>
                        </a:rPr>
                        <a:t>"I am willing to support and participate in this change."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highlight>
                            <a:srgbClr val="FF0000"/>
                          </a:highlight>
                          <a:latin typeface="+mn-lt"/>
                          <a:ea typeface="+mn-ea"/>
                          <a:cs typeface="+mn-cs"/>
                        </a:rPr>
                        <a:t>2</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highlight>
                            <a:srgbClr val="FF0000"/>
                          </a:highlight>
                          <a:latin typeface="+mn-lt"/>
                          <a:ea typeface="+mn-ea"/>
                          <a:cs typeface="+mn-cs"/>
                        </a:rPr>
                        <a:t>Find the WIIFM (What's in it for me?). Engage direct supervisors.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17527">
                <a:tc>
                  <a:txBody>
                    <a:bodyPr/>
                    <a:lstStyle/>
                    <a:p>
                      <a:pPr marL="0" algn="ctr" defTabSz="1219140" rtl="0" eaLnBrk="1" fontAlgn="t" latinLnBrk="0" hangingPunct="1">
                        <a:buNone/>
                      </a:pPr>
                      <a:r>
                        <a:rPr lang="en-US" sz="1400" b="1" i="0" kern="1200" dirty="0">
                          <a:solidFill>
                            <a:srgbClr val="1F1F1F"/>
                          </a:solidFill>
                          <a:effectLst/>
                          <a:latin typeface="+mn-lt"/>
                          <a:ea typeface="+mn-ea"/>
                          <a:cs typeface="+mn-cs"/>
                        </a:rPr>
                        <a:t>Knowledge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"I know exactly how to use the new system or perform the new process."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1</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Provide formal training and quick-reference guides.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17527">
                <a:tc>
                  <a:txBody>
                    <a:bodyPr/>
                    <a:lstStyle/>
                    <a:p>
                      <a:pPr marL="0" algn="ctr" defTabSz="1219140" rtl="0" eaLnBrk="1" fontAlgn="t" latinLnBrk="0" hangingPunct="1">
                        <a:buNone/>
                      </a:pPr>
                      <a:r>
                        <a:rPr lang="en-US" sz="1400" b="1" i="0" kern="1200" dirty="0">
                          <a:solidFill>
                            <a:srgbClr val="1F1F1F"/>
                          </a:solidFill>
                          <a:effectLst/>
                          <a:latin typeface="+mn-lt"/>
                          <a:ea typeface="+mn-ea"/>
                          <a:cs typeface="+mn-cs"/>
                        </a:rPr>
                        <a:t>Ability</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"I can perform the new tasks at the required level in my actual daily environment."</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1</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Deploy Super Users and provide at-the-elbow support.</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724537">
                <a:tc>
                  <a:txBody>
                    <a:bodyPr/>
                    <a:lstStyle/>
                    <a:p>
                      <a:pPr marL="0" algn="ctr" defTabSz="1219140" rtl="0" eaLnBrk="1" fontAlgn="t" latinLnBrk="0" hangingPunct="1">
                        <a:buNone/>
                      </a:pPr>
                      <a:r>
                        <a:rPr lang="en-US" sz="1400" b="1" i="0" kern="1200" dirty="0">
                          <a:solidFill>
                            <a:srgbClr val="1F1F1F"/>
                          </a:solidFill>
                          <a:effectLst/>
                          <a:latin typeface="+mn-lt"/>
                          <a:ea typeface="+mn-ea"/>
                          <a:cs typeface="+mn-cs"/>
                        </a:rPr>
                        <a:t>Reinforcement</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"I receive recognition and see metrics that prove we are not going back to the old way."</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1</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Celebrate early wins and ensure leaders are walking the floor.</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5" name="TextBox 4">
            <a:extLst>
              <a:ext uri="{FF2B5EF4-FFF2-40B4-BE49-F238E27FC236}">
                <a16:creationId xmlns:a16="http://schemas.microsoft.com/office/drawing/2014/main" id="{206D190C-BE61-DBA3-1176-304FA037B304}"/>
              </a:ext>
            </a:extLst>
          </p:cNvPr>
          <p:cNvSpPr txBox="1"/>
          <p:nvPr/>
        </p:nvSpPr>
        <p:spPr>
          <a:xfrm>
            <a:off x="567847" y="1548562"/>
            <a:ext cx="11056302" cy="646331"/>
          </a:xfrm>
          <a:prstGeom prst="rect">
            <a:avLst/>
          </a:prstGeom>
          <a:noFill/>
        </p:spPr>
        <p:txBody>
          <a:bodyPr wrap="square">
            <a:spAutoFit/>
          </a:bodyPr>
          <a:lstStyle/>
          <a:p>
            <a:r>
              <a:rPr lang="en-US" b="0" dirty="0">
                <a:solidFill>
                  <a:srgbClr val="1F1F1F"/>
                </a:solidFill>
                <a:effectLst/>
              </a:rPr>
              <a:t>Highlight the FIRST row that scores a 3 or lower in RED. This is your Barrier Point. Stop and address this element before moving to the next</a:t>
            </a:r>
            <a:endParaRPr lang="en-US" dirty="0"/>
          </a:p>
        </p:txBody>
      </p:sp>
    </p:spTree>
    <p:extLst>
      <p:ext uri="{BB962C8B-B14F-4D97-AF65-F5344CB8AC3E}">
        <p14:creationId xmlns:p14="http://schemas.microsoft.com/office/powerpoint/2010/main" val="1004563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964BF-0994-38AA-E335-98B46346C0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C0BA10-D5CB-A996-6AF2-E8213409C763}"/>
              </a:ext>
            </a:extLst>
          </p:cNvPr>
          <p:cNvSpPr>
            <a:spLocks noGrp="1"/>
          </p:cNvSpPr>
          <p:nvPr>
            <p:ph type="title"/>
          </p:nvPr>
        </p:nvSpPr>
        <p:spPr>
          <a:xfrm>
            <a:off x="1422400" y="485774"/>
            <a:ext cx="9347200" cy="705967"/>
          </a:xfrm>
        </p:spPr>
        <p:txBody>
          <a:bodyPr vert="horz" lIns="91440" tIns="45720" rIns="91440" bIns="45720" rtlCol="0" anchor="ctr">
            <a:normAutofit/>
          </a:bodyPr>
          <a:lstStyle/>
          <a:p>
            <a:pPr defTabSz="914400">
              <a:lnSpc>
                <a:spcPts val="2800"/>
              </a:lnSpc>
            </a:pPr>
            <a:r>
              <a:rPr lang="en-US" sz="3600" dirty="0"/>
              <a:t>Sponsor Action &amp; Communication Plan</a:t>
            </a:r>
            <a:endParaRPr sz="3600" dirty="0"/>
          </a:p>
        </p:txBody>
      </p:sp>
      <p:graphicFrame>
        <p:nvGraphicFramePr>
          <p:cNvPr id="4" name="Table 3">
            <a:extLst>
              <a:ext uri="{FF2B5EF4-FFF2-40B4-BE49-F238E27FC236}">
                <a16:creationId xmlns:a16="http://schemas.microsoft.com/office/drawing/2014/main" id="{50BAF0B7-D6A4-3814-2748-C051DE418953}"/>
              </a:ext>
            </a:extLst>
          </p:cNvPr>
          <p:cNvGraphicFramePr>
            <a:graphicFrameLocks noGrp="1"/>
          </p:cNvGraphicFramePr>
          <p:nvPr>
            <p:extLst>
              <p:ext uri="{D42A27DB-BD31-4B8C-83A1-F6EECF244321}">
                <p14:modId xmlns:p14="http://schemas.microsoft.com/office/powerpoint/2010/main" val="3427493309"/>
              </p:ext>
            </p:extLst>
          </p:nvPr>
        </p:nvGraphicFramePr>
        <p:xfrm>
          <a:off x="567850" y="1946026"/>
          <a:ext cx="11056302" cy="4587494"/>
        </p:xfrm>
        <a:graphic>
          <a:graphicData uri="http://schemas.openxmlformats.org/drawingml/2006/table">
            <a:tbl>
              <a:tblPr firstRow="1" bandRow="1">
                <a:tableStyleId>{5C22544A-7EE6-4342-B048-85BDC9FD1C3A}</a:tableStyleId>
              </a:tblPr>
              <a:tblGrid>
                <a:gridCol w="1324450">
                  <a:extLst>
                    <a:ext uri="{9D8B030D-6E8A-4147-A177-3AD203B41FA5}">
                      <a16:colId xmlns:a16="http://schemas.microsoft.com/office/drawing/2014/main" val="20000"/>
                    </a:ext>
                  </a:extLst>
                </a:gridCol>
                <a:gridCol w="3263900">
                  <a:extLst>
                    <a:ext uri="{9D8B030D-6E8A-4147-A177-3AD203B41FA5}">
                      <a16:colId xmlns:a16="http://schemas.microsoft.com/office/drawing/2014/main" val="20001"/>
                    </a:ext>
                  </a:extLst>
                </a:gridCol>
                <a:gridCol w="1244600">
                  <a:extLst>
                    <a:ext uri="{9D8B030D-6E8A-4147-A177-3AD203B41FA5}">
                      <a16:colId xmlns:a16="http://schemas.microsoft.com/office/drawing/2014/main" val="3602416936"/>
                    </a:ext>
                  </a:extLst>
                </a:gridCol>
                <a:gridCol w="2159000">
                  <a:extLst>
                    <a:ext uri="{9D8B030D-6E8A-4147-A177-3AD203B41FA5}">
                      <a16:colId xmlns:a16="http://schemas.microsoft.com/office/drawing/2014/main" val="1857821635"/>
                    </a:ext>
                  </a:extLst>
                </a:gridCol>
                <a:gridCol w="1498600">
                  <a:extLst>
                    <a:ext uri="{9D8B030D-6E8A-4147-A177-3AD203B41FA5}">
                      <a16:colId xmlns:a16="http://schemas.microsoft.com/office/drawing/2014/main" val="438465497"/>
                    </a:ext>
                  </a:extLst>
                </a:gridCol>
                <a:gridCol w="1565752">
                  <a:extLst>
                    <a:ext uri="{9D8B030D-6E8A-4147-A177-3AD203B41FA5}">
                      <a16:colId xmlns:a16="http://schemas.microsoft.com/office/drawing/2014/main" val="2486254856"/>
                    </a:ext>
                  </a:extLst>
                </a:gridCol>
              </a:tblGrid>
              <a:tr h="439870">
                <a:tc>
                  <a:txBody>
                    <a:bodyPr/>
                    <a:lstStyle/>
                    <a:p>
                      <a:pPr marL="0" algn="ctr" defTabSz="1219140" rtl="0" eaLnBrk="1" fontAlgn="t" latinLnBrk="0" hangingPunct="1">
                        <a:buNone/>
                      </a:pPr>
                      <a:r>
                        <a:rPr lang="en-US" sz="1400" b="1" kern="1200" dirty="0">
                          <a:solidFill>
                            <a:schemeClr val="bg1"/>
                          </a:solidFill>
                          <a:latin typeface="+mn-lt"/>
                          <a:ea typeface="+mn-ea"/>
                          <a:cs typeface="+mn-cs"/>
                        </a:rPr>
                        <a:t>Project Phase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b="1" kern="1200" dirty="0">
                          <a:solidFill>
                            <a:schemeClr val="bg1"/>
                          </a:solidFill>
                          <a:latin typeface="+mn-lt"/>
                          <a:ea typeface="+mn-ea"/>
                          <a:cs typeface="+mn-cs"/>
                        </a:rPr>
                        <a:t>Key Message Focus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b="1" kern="1200" dirty="0">
                          <a:solidFill>
                            <a:schemeClr val="bg1"/>
                          </a:solidFill>
                          <a:latin typeface="+mn-lt"/>
                          <a:ea typeface="+mn-ea"/>
                          <a:cs typeface="+mn-cs"/>
                        </a:rPr>
                        <a:t>Sender</a:t>
                      </a:r>
                      <a:r>
                        <a:rPr lang="en-US" sz="1200" b="1" kern="1200" dirty="0">
                          <a:solidFill>
                            <a:schemeClr val="bg1"/>
                          </a:solidFill>
                          <a:latin typeface="+mn-lt"/>
                          <a:ea typeface="+mn-ea"/>
                          <a:cs typeface="+mn-cs"/>
                        </a:rPr>
                        <a:t> </a:t>
                      </a:r>
                    </a:p>
                    <a:p>
                      <a:pPr marL="0" algn="ctr" defTabSz="1219140" rtl="0" eaLnBrk="1" fontAlgn="t" latinLnBrk="0" hangingPunct="1">
                        <a:buNone/>
                      </a:pPr>
                      <a:r>
                        <a:rPr lang="en-US" sz="1200" b="0" kern="1200" dirty="0">
                          <a:solidFill>
                            <a:schemeClr val="bg1"/>
                          </a:solidFill>
                          <a:latin typeface="+mn-lt"/>
                          <a:ea typeface="+mn-ea"/>
                          <a:cs typeface="+mn-cs"/>
                        </a:rPr>
                        <a:t>(Who says it)</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b="1" kern="1200" dirty="0">
                          <a:solidFill>
                            <a:schemeClr val="bg1"/>
                          </a:solidFill>
                          <a:latin typeface="+mn-lt"/>
                          <a:ea typeface="+mn-ea"/>
                          <a:cs typeface="+mn-cs"/>
                        </a:rPr>
                        <a:t>Channel / Activity</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b="1" kern="1200" dirty="0">
                          <a:solidFill>
                            <a:schemeClr val="bg1"/>
                          </a:solidFill>
                          <a:latin typeface="+mn-lt"/>
                          <a:ea typeface="+mn-ea"/>
                          <a:cs typeface="+mn-cs"/>
                        </a:rPr>
                        <a:t>Date / Milestone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b="1" kern="1200" dirty="0">
                          <a:solidFill>
                            <a:schemeClr val="bg1"/>
                          </a:solidFill>
                          <a:latin typeface="+mn-lt"/>
                          <a:ea typeface="+mn-ea"/>
                          <a:cs typeface="+mn-cs"/>
                        </a:rPr>
                        <a:t>Status</a:t>
                      </a:r>
                    </a:p>
                    <a:p>
                      <a:pPr marL="0" algn="ctr" defTabSz="1219140" rtl="0" eaLnBrk="1" fontAlgn="t" latinLnBrk="0" hangingPunct="1">
                        <a:buNone/>
                      </a:pPr>
                      <a:r>
                        <a:rPr lang="en-US" sz="1200" b="0" kern="1200" dirty="0">
                          <a:solidFill>
                            <a:schemeClr val="bg1"/>
                          </a:solidFill>
                          <a:latin typeface="+mn-lt"/>
                          <a:ea typeface="+mn-ea"/>
                          <a:cs typeface="+mn-cs"/>
                        </a:rPr>
                        <a:t>(Not Started, </a:t>
                      </a:r>
                    </a:p>
                    <a:p>
                      <a:pPr marL="0" algn="ctr" defTabSz="1219140" rtl="0" eaLnBrk="1" fontAlgn="t" latinLnBrk="0" hangingPunct="1">
                        <a:buNone/>
                      </a:pPr>
                      <a:r>
                        <a:rPr lang="en-US" sz="1200" b="0" kern="1200" dirty="0">
                          <a:solidFill>
                            <a:schemeClr val="bg1"/>
                          </a:solidFill>
                          <a:latin typeface="+mn-lt"/>
                          <a:ea typeface="+mn-ea"/>
                          <a:cs typeface="+mn-cs"/>
                        </a:rPr>
                        <a:t>On Track, Complete)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31548">
                <a:tc>
                  <a:txBody>
                    <a:bodyPr/>
                    <a:lstStyle/>
                    <a:p>
                      <a:pPr marL="0" algn="ctr" defTabSz="1219140" rtl="0" eaLnBrk="1" fontAlgn="t" latinLnBrk="0" hangingPunct="1">
                        <a:buNone/>
                      </a:pPr>
                      <a:r>
                        <a:rPr lang="en-US" sz="1400" b="1" i="0" kern="1200" dirty="0">
                          <a:solidFill>
                            <a:srgbClr val="1F1F1F"/>
                          </a:solidFill>
                          <a:effectLst/>
                          <a:latin typeface="+mn-lt"/>
                          <a:ea typeface="+mn-ea"/>
                          <a:cs typeface="+mn-cs"/>
                        </a:rPr>
                        <a:t>Pre-Launch</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The Urgency &amp; "Why we must change."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Executive Sponsor</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Town Hall / All-Hands Meeting</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[Date]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On Track</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919729">
                <a:tc>
                  <a:txBody>
                    <a:bodyPr/>
                    <a:lstStyle/>
                    <a:p>
                      <a:pPr marL="0" algn="ctr" defTabSz="1219140" rtl="0" eaLnBrk="1" fontAlgn="t" latinLnBrk="0" hangingPunct="1">
                        <a:buNone/>
                      </a:pPr>
                      <a:r>
                        <a:rPr lang="en-US" sz="1400" b="1" i="0" kern="1200" dirty="0">
                          <a:solidFill>
                            <a:srgbClr val="1F1F1F"/>
                          </a:solidFill>
                          <a:effectLst/>
                          <a:latin typeface="+mn-lt"/>
                          <a:ea typeface="+mn-ea"/>
                          <a:cs typeface="+mn-cs"/>
                        </a:rPr>
                        <a:t>Pre-Launch</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"What this means for our specific team."</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Direct Supervisor</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Small Group Team Meeting</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[Date]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On Track </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17527">
                <a:tc>
                  <a:txBody>
                    <a:bodyPr/>
                    <a:lstStyle/>
                    <a:p>
                      <a:pPr marL="0" algn="ctr" defTabSz="1219140" rtl="0" eaLnBrk="1" fontAlgn="t" latinLnBrk="0" hangingPunct="1">
                        <a:buNone/>
                      </a:pPr>
                      <a:r>
                        <a:rPr lang="en-US" sz="1400" b="1" i="0" kern="1200" dirty="0">
                          <a:solidFill>
                            <a:srgbClr val="1F1F1F"/>
                          </a:solidFill>
                          <a:effectLst/>
                          <a:latin typeface="+mn-lt"/>
                          <a:ea typeface="+mn-ea"/>
                          <a:cs typeface="+mn-cs"/>
                        </a:rPr>
                        <a:t>Implementation</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"Here is the training and support plan."</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Project Manager</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Email / LMS / Workshops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[Date]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Not Started</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17527">
                <a:tc>
                  <a:txBody>
                    <a:bodyPr/>
                    <a:lstStyle/>
                    <a:p>
                      <a:pPr marL="0" algn="ctr" defTabSz="1219140" rtl="0" eaLnBrk="1" fontAlgn="t" latinLnBrk="0" hangingPunct="1">
                        <a:buNone/>
                      </a:pPr>
                      <a:r>
                        <a:rPr lang="en-US" sz="1400" b="1" i="0" kern="1200" dirty="0">
                          <a:solidFill>
                            <a:srgbClr val="1F1F1F"/>
                          </a:solidFill>
                          <a:effectLst/>
                          <a:latin typeface="+mn-lt"/>
                          <a:ea typeface="+mn-ea"/>
                          <a:cs typeface="+mn-cs"/>
                        </a:rPr>
                        <a:t>Go-Live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Visible presence and barrier removal.</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Executive Sponsor &amp; Supervisors</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"Walking the floor"</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[Date]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Not Started</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724537">
                <a:tc>
                  <a:txBody>
                    <a:bodyPr/>
                    <a:lstStyle/>
                    <a:p>
                      <a:pPr marL="0" algn="ctr" defTabSz="1219140" rtl="0" eaLnBrk="1" fontAlgn="t" latinLnBrk="0" hangingPunct="1">
                        <a:buNone/>
                      </a:pPr>
                      <a:r>
                        <a:rPr lang="en-US" sz="1400" b="1" i="0" kern="1200" dirty="0">
                          <a:solidFill>
                            <a:srgbClr val="1F1F1F"/>
                          </a:solidFill>
                          <a:effectLst/>
                          <a:latin typeface="+mn-lt"/>
                          <a:ea typeface="+mn-ea"/>
                          <a:cs typeface="+mn-cs"/>
                        </a:rPr>
                        <a:t>Post-Launch</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"Look at our success. We are not going back."</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Executive Sponsor</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a:solidFill>
                            <a:srgbClr val="1F1F1F"/>
                          </a:solidFill>
                          <a:effectLst/>
                          <a:latin typeface="+mn-lt"/>
                          <a:ea typeface="+mn-ea"/>
                          <a:cs typeface="+mn-cs"/>
                        </a:rPr>
                        <a:t>Dashboard review / Public Recognition</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[Date]</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19140" rtl="0" eaLnBrk="1" fontAlgn="t" latinLnBrk="0" hangingPunct="1">
                        <a:buNone/>
                      </a:pPr>
                      <a:r>
                        <a:rPr lang="en-US" sz="1400" i="1" kern="1200" dirty="0">
                          <a:solidFill>
                            <a:srgbClr val="1F1F1F"/>
                          </a:solidFill>
                          <a:effectLst/>
                          <a:latin typeface="+mn-lt"/>
                          <a:ea typeface="+mn-ea"/>
                          <a:cs typeface="+mn-cs"/>
                        </a:rPr>
                        <a:t>Not Started</a:t>
                      </a:r>
                    </a:p>
                  </a:txBody>
                  <a:tcPr marL="60960" marR="6096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9" name="Title 2">
            <a:extLst>
              <a:ext uri="{FF2B5EF4-FFF2-40B4-BE49-F238E27FC236}">
                <a16:creationId xmlns:a16="http://schemas.microsoft.com/office/drawing/2014/main" id="{48CB7B5E-CF24-A765-E616-D975CE931D60}"/>
              </a:ext>
            </a:extLst>
          </p:cNvPr>
          <p:cNvSpPr txBox="1">
            <a:spLocks/>
          </p:cNvSpPr>
          <p:nvPr/>
        </p:nvSpPr>
        <p:spPr>
          <a:xfrm>
            <a:off x="567849" y="1588141"/>
            <a:ext cx="11056302" cy="549003"/>
          </a:xfrm>
          <a:prstGeom prst="rect">
            <a:avLst/>
          </a:prstGeom>
        </p:spPr>
        <p:txBody>
          <a:bodyPr vert="horz" lIns="91440" tIns="45720" rIns="91440" bIns="45720" rtlCol="0" anchor="t">
            <a:normAutofit/>
          </a:bodyPr>
          <a:lstStyle>
            <a:lvl1pPr algn="l" defTabSz="1219140" rtl="0" eaLnBrk="1" latinLnBrk="0" hangingPunct="1">
              <a:lnSpc>
                <a:spcPts val="3733"/>
              </a:lnSpc>
              <a:spcBef>
                <a:spcPct val="0"/>
              </a:spcBef>
              <a:buNone/>
              <a:defRPr sz="3733" b="1" kern="1200" baseline="0">
                <a:solidFill>
                  <a:srgbClr val="242B64"/>
                </a:solidFill>
                <a:latin typeface="+mj-lt"/>
                <a:ea typeface="+mj-ea"/>
                <a:cs typeface="+mj-cs"/>
              </a:defRPr>
            </a:lvl1pPr>
          </a:lstStyle>
          <a:p>
            <a:pPr>
              <a:lnSpc>
                <a:spcPct val="100000"/>
              </a:lnSpc>
            </a:pPr>
            <a:r>
              <a:rPr lang="en-US" sz="1600" dirty="0">
                <a:solidFill>
                  <a:schemeClr val="tx1">
                    <a:lumMod val="50000"/>
                  </a:schemeClr>
                </a:solidFill>
                <a:latin typeface="+mn-lt"/>
              </a:rPr>
              <a:t>Purpose: </a:t>
            </a:r>
            <a:r>
              <a:rPr lang="en-US" sz="1600" b="0" dirty="0">
                <a:solidFill>
                  <a:schemeClr val="tx1">
                    <a:lumMod val="50000"/>
                  </a:schemeClr>
                </a:solidFill>
                <a:latin typeface="+mn-lt"/>
              </a:rPr>
              <a:t>To give PMs a template to hand to their sponsors, detailing exact actions and messages.</a:t>
            </a:r>
          </a:p>
        </p:txBody>
      </p:sp>
    </p:spTree>
    <p:extLst>
      <p:ext uri="{BB962C8B-B14F-4D97-AF65-F5344CB8AC3E}">
        <p14:creationId xmlns:p14="http://schemas.microsoft.com/office/powerpoint/2010/main" val="513528016"/>
      </p:ext>
    </p:extLst>
  </p:cSld>
  <p:clrMapOvr>
    <a:masterClrMapping/>
  </p:clrMapOvr>
</p:sld>
</file>

<file path=ppt/theme/theme1.xml><?xml version="1.0" encoding="utf-8"?>
<a:theme xmlns:a="http://schemas.openxmlformats.org/drawingml/2006/main" name="1_Office Theme">
  <a:themeElements>
    <a:clrScheme name="Custom 2">
      <a:dk1>
        <a:srgbClr val="283446"/>
      </a:dk1>
      <a:lt1>
        <a:sysClr val="window" lastClr="FFFFFF"/>
      </a:lt1>
      <a:dk2>
        <a:srgbClr val="3D4D69"/>
      </a:dk2>
      <a:lt2>
        <a:srgbClr val="BFC6D4"/>
      </a:lt2>
      <a:accent1>
        <a:srgbClr val="582831"/>
      </a:accent1>
      <a:accent2>
        <a:srgbClr val="6C82A7"/>
      </a:accent2>
      <a:accent3>
        <a:srgbClr val="283446"/>
      </a:accent3>
      <a:accent4>
        <a:srgbClr val="3D4D69"/>
      </a:accent4>
      <a:accent5>
        <a:srgbClr val="C4BD97"/>
      </a:accent5>
      <a:accent6>
        <a:srgbClr val="BFC6D4"/>
      </a:accent6>
      <a:hlink>
        <a:srgbClr val="0000FF"/>
      </a:hlink>
      <a:folHlink>
        <a:srgbClr val="800080"/>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6" id="{92585B5D-FDDA-4CDC-9232-34405CE6454F}" vid="{E7D48F1A-AED2-42B6-B395-27E9F8C133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4E94805132D14180242C5C153615D3" ma:contentTypeVersion="3" ma:contentTypeDescription="Create a new document." ma:contentTypeScope="" ma:versionID="1d4631bf4041600122f5ac2c92f07b57">
  <xsd:schema xmlns:xsd="http://www.w3.org/2001/XMLSchema" xmlns:xs="http://www.w3.org/2001/XMLSchema" xmlns:p="http://schemas.microsoft.com/office/2006/metadata/properties" xmlns:ns2="4b7b9a31-dfa0-4668-8d1b-91e5fa0bc588" targetNamespace="http://schemas.microsoft.com/office/2006/metadata/properties" ma:root="true" ma:fieldsID="05c0e82da6452ccbab2db6647adbf7a1" ns2:_="">
    <xsd:import namespace="4b7b9a31-dfa0-4668-8d1b-91e5fa0bc588"/>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7b9a31-dfa0-4668-8d1b-91e5fa0bc58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4E4460-C6D0-40D0-932F-857E0706BD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7b9a31-dfa0-4668-8d1b-91e5fa0bc5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C5F9529-530E-446E-88DD-82E6CC9C48E4}">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A0A8DA1-FC26-4AAF-AA8D-CD3B601B3299}">
  <ds:schemaRefs>
    <ds:schemaRef ds:uri="http://schemas.microsoft.com/sharepoint/v3/contenttype/forms"/>
  </ds:schemaRefs>
</ds:datastoreItem>
</file>

<file path=docMetadata/LabelInfo.xml><?xml version="1.0" encoding="utf-8"?>
<clbl:labelList xmlns:clbl="http://schemas.microsoft.com/office/2020/mipLabelMetadata">
  <clbl:label id="{76a3f6ad-3d9b-49ad-9486-10bfd8fef73e}" enabled="1" method="Privileged" siteId="{8903a443-af33-4ed4-acf5-ee613bcb2f59}" removed="0"/>
</clbl:labelList>
</file>

<file path=docProps/app.xml><?xml version="1.0" encoding="utf-8"?>
<Properties xmlns="http://schemas.openxmlformats.org/officeDocument/2006/extended-properties" xmlns:vt="http://schemas.openxmlformats.org/officeDocument/2006/docPropsVTypes">
  <TotalTime>2552</TotalTime>
  <Words>1826</Words>
  <Application>Microsoft Office PowerPoint</Application>
  <PresentationFormat>Widescreen</PresentationFormat>
  <Paragraphs>179</Paragraphs>
  <Slides>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Aptos</vt:lpstr>
      <vt:lpstr>Arial</vt:lpstr>
      <vt:lpstr>Franklin Gothic Book</vt:lpstr>
      <vt:lpstr>Franklin Gothic Medium</vt:lpstr>
      <vt:lpstr>Garamond</vt:lpstr>
      <vt:lpstr>Wingdings</vt:lpstr>
      <vt:lpstr>1_Office Theme</vt:lpstr>
      <vt:lpstr>Change Management Toolkit</vt:lpstr>
      <vt:lpstr>Organizational Change Readiness Assessment</vt:lpstr>
      <vt:lpstr>Stakeholder Impact &amp; Resistance Matrix</vt:lpstr>
      <vt:lpstr>ADKAR® Barrier Diagnostic Assessment</vt:lpstr>
      <vt:lpstr>Sponsor Action &amp; Communication Plan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Rajendran, Sreevaishali CTR (USA)</dc:creator>
  <cp:lastModifiedBy>Matney, Jeffrey G CIV DHA STRAT INT GRP (USA)</cp:lastModifiedBy>
  <cp:revision>12</cp:revision>
  <dcterms:created xsi:type="dcterms:W3CDTF">2026-03-27T12:25:56Z</dcterms:created>
  <dcterms:modified xsi:type="dcterms:W3CDTF">2026-05-21T11:12:39Z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0x010100094E94805132D14180242C5C153615D3</vt:lpwstr>
  </property>
  <property fmtid="{D5CDD505-2E9C-101B-9397-08002B2CF9AE}" pid="3" name="Order">
    <vt:r8>600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ies>
</file>