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2147375853" r:id="rId5"/>
    <p:sldId id="282" r:id="rId6"/>
    <p:sldId id="258" r:id="rId7"/>
    <p:sldId id="259" r:id="rId8"/>
    <p:sldId id="214737585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7458A2-7F14-4A4E-AA2B-286B726EF32B}" v="47" dt="2026-05-20T10:28:52.202"/>
    <p1510:client id="{710EA24F-1D85-4B5C-AF9A-5FFAC1711FFE}" v="9" dt="2026-05-20T10:44:18.9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13" autoAdjust="0"/>
    <p:restoredTop sz="73464" autoAdjust="0"/>
  </p:normalViewPr>
  <p:slideViewPr>
    <p:cSldViewPr snapToGrid="0">
      <p:cViewPr varScale="1">
        <p:scale>
          <a:sx n="77" d="100"/>
          <a:sy n="77" d="100"/>
        </p:scale>
        <p:origin x="23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16F8D4-45C7-4197-936E-8BC437C2CAB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7090CF-67BF-4CCB-9CB4-4D76F99BF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115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HOW TO USE THIS TOOLKIT:</a:t>
            </a:r>
          </a:p>
          <a:p>
            <a:endParaRPr lang="en-US" dirty="0"/>
          </a:p>
          <a:p>
            <a:r>
              <a:rPr lang="en-US" dirty="0"/>
              <a:t>Welcome to the DHA Project Management Toolkit! As a Project Manager, your goal is not to fill out paperwork; your goal is to deliver value to the Defense Health Agency and our patients.</a:t>
            </a:r>
          </a:p>
          <a:p>
            <a:endParaRPr lang="en-US" dirty="0"/>
          </a:p>
          <a:p>
            <a:r>
              <a:rPr lang="en-US" b="1" dirty="0"/>
              <a:t>Save a Master Copy: </a:t>
            </a:r>
            <a:r>
              <a:rPr lang="en-US" dirty="0"/>
              <a:t>Keep this file clean as your "Master" template. Whenever you start a new initiative, "Save As" and name it for your specific project.</a:t>
            </a:r>
          </a:p>
          <a:p>
            <a:endParaRPr lang="en-US" dirty="0"/>
          </a:p>
          <a:p>
            <a:r>
              <a:rPr lang="en-US" b="1" dirty="0"/>
              <a:t>Keep it Simple: </a:t>
            </a:r>
            <a:r>
              <a:rPr lang="en-US" dirty="0"/>
              <a:t>These templates are designed for high-impact executive summaries. Do not shrink the font size to cram more words in. If it doesn't fit on the slide, it is too detailed for an executive briefing.</a:t>
            </a:r>
          </a:p>
          <a:p>
            <a:endParaRPr lang="en-US" dirty="0"/>
          </a:p>
          <a:p>
            <a:r>
              <a:rPr lang="en-US" b="1" dirty="0"/>
              <a:t>Iterate: </a:t>
            </a:r>
            <a:r>
              <a:rPr lang="en-US" dirty="0"/>
              <a:t>A project plan is a living document. Update these slides constantly as your project evolves.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090CF-67BF-4CCB-9CB4-4D76F99BF6C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974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CF2F3A-4CE7-F846-72DC-95E1DCA72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CB4D13-EE2E-D3F1-71D6-0480DDEF64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D99B5D-8280-D5A7-60BC-D671501BE1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TOOL #1 GUIDANCE: THE CHARTER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Purpose: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officially authorize the project, secure the PM’s authority, and lock in the boundaries of the scope before work begins.</a:t>
            </a:r>
          </a:p>
          <a:p>
            <a:endParaRPr lang="en-US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SECTION-BY-SECTION GUIDANCE:</a:t>
            </a:r>
          </a:p>
          <a:p>
            <a:endParaRPr lang="en-US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Problem Statement: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Define the current pain point or gap in one concise sentence. Avoid describing the solution here; focus only on the negative impact currently being felt (e.g., "Manual check-in processes are causing a 15-minute delay in patient throughput at MTF-X").</a:t>
            </a:r>
          </a:p>
          <a:p>
            <a:endParaRPr lang="en-US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Project Purpose / Justification: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your "Business Case." Explain why this project is a priority. Explicitly link it to the DHA Strategic Plan or Quadruple Aim. Why should the Agency spend money and time on 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instead of something else?</a:t>
            </a:r>
          </a:p>
          <a:p>
            <a:endParaRPr lang="en-US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Scope: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Establish the boundaries. Clearly state what is In-Scope (the work you are committed to) and Out-of-Scope (related items that you will NOT be doing). This is your primary defense against scope creep.</a:t>
            </a:r>
          </a:p>
          <a:p>
            <a:endParaRPr lang="en-US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 SMART Objectives: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Define what "Done" looks like. Objectives must be Specific, Measurable, Achievable, Relevant, and Time-Bound. (e.g., "Implement kiosk system at MTF-X by September 30th").</a:t>
            </a:r>
          </a:p>
          <a:p>
            <a:endParaRPr lang="en-US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5. Command and Control: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Define the governance structure. Who is the Executive Sponsor with signature authority? Who is the Project Manager? Who is on the Project Core Team? Who are the Key Stakeholders?</a:t>
            </a:r>
          </a:p>
          <a:p>
            <a:endParaRPr lang="en-US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6. High-Level Deliverables: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List the tangible "things" that will be handed over at the end of the project (e.g., "10 installed kiosks," "Staff training manual," "MHS GENESIS Integration bridge").</a:t>
            </a:r>
          </a:p>
          <a:p>
            <a:endParaRPr lang="en-US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 High-Level Risks: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Identify the "Project Killers." What are the top 2-3 strategic uncertainties that could derail the timeline or budget before you even begin? (e.g., Hardware supply chain delays or lack of clinical buy-in).</a:t>
            </a:r>
          </a:p>
          <a:p>
            <a:endParaRPr lang="en-US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 Key Performance Indicators (KPIs):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will the Sponsor know the project was successful 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after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the deliverables are handed over? (e.g., "20% reduction in lobby wait times" or "90% patient satisfaction rating").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342938-FB05-D689-E6E5-68ED990CEC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32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1EA01F-60E7-49DC-95EB-37CC3CFDC447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323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4904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TOOL #2 GUIDANCE: THE POAM</a:t>
            </a:r>
          </a:p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Purpose: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decompose large deliverables into manageable tasks and establish your schedule baseline.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40-Hour Rule: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Break your WBS (Work Breakdown Structure) into tasks that take roughly 40 hours or less to complete. If a task says "Install System" and takes 6 months, break it down further.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Single Ownership: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Every task must have ONE owner. If a task has two owners, it has no owners.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Tracking: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Once approved, this is your baseline. Update the "% Complete" and "Status" weekly to catch schedule slips early.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090CF-67BF-4CCB-9CB4-4D76F99BF6C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40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TOOL #3 GUIDANCE: RISK &amp; ISSUE REGISTER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Purpose: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look ahead for roadblocks (Risks) and track current fires (Issues).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Risk vs. Issue: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RISK is an uncertain event that 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might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happen (e.g., "Hardware might be delayed"). An ISSUE is an event that 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happened (e.g., "Hardware is delayed by 3 weeks").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Mitigation: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 not just list a risk and hope it doesn't happen. Every risk needs a mitigation strategy (Avoid, Transfer, Mitigate, or Accept) and an assigned Owner who is actively monitoring it.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Review Cadence: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 not fill this out once and forget it. Review this slide at the start of every project team meeting.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090CF-67BF-4CCB-9CB4-4D76F99BF6C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203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TOOL #4 GUIDANCE: STATUS REPORT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Purpose: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provide Project Sponsors with a rapid, 60-second executive summary of project health and value delivery.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Honest Status Indicators (🟢🟡🔴):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 not hide behind Green. If you are behind schedule, mark it Yellow or Red. In project management, "Red" is not a failure; it is a request for leadership help.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Key Performance Indicators (KPIs):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 not just report on activity (e.g., "held a meeting"). Report on value and variance. Are you tracking to your baseline budget and schedule? Are you hitting the adoption metrics you defined in your Charter?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Recent Accomplishments (Look Back):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List the top 2-3 tangible deliverables completed since the last report (e.g., "Last 14 days"). Focus on completed milestones, not ongoing administrative tasks.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Upcoming Milestones (Look Ahead):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List the critical targets for the next reporting period (e.g., "Next 30 days"). Crucial: Always include the 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planned target date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for these upcoming milestones so leadership knows exactly when to expect them.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Top Risks &amp; Active Issues: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 not list every minor hiccup. Highlight the top 1-2 critical roadblocks threatening the timeline, budget, or quality.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Mitigation Plans &amp; Decisions Required: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every risk or issue listed, you must provide a mitigation action plan. Furthermore, never leave the "Decisions Required" section blank. If you have a roadblock, explicitly state the decision or action you need from the Sponsor to clear it.</a:t>
            </a:r>
          </a:p>
          <a:p>
            <a:pPr marL="171450" indent="-171450" defTabSz="933237">
              <a:buFont typeface="Arial" panose="020B0604020202020204" pitchFamily="34" charset="0"/>
              <a:buChar char="•"/>
              <a:defRPr/>
            </a:pPr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84D36F-24B2-48F1-8E10-FC424574CF2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2350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Main Title"/>
          <p:cNvSpPr>
            <a:spLocks noGrp="1"/>
          </p:cNvSpPr>
          <p:nvPr>
            <p:ph type="ctrTitle" hasCustomPrompt="1"/>
          </p:nvPr>
        </p:nvSpPr>
        <p:spPr>
          <a:xfrm>
            <a:off x="1066799" y="4267201"/>
            <a:ext cx="10058400" cy="1193800"/>
          </a:xfrm>
        </p:spPr>
        <p:txBody>
          <a:bodyPr anchor="t">
            <a:normAutofit/>
          </a:bodyPr>
          <a:lstStyle>
            <a:lvl1pPr>
              <a:defRPr sz="4267" b="1" baseline="0">
                <a:solidFill>
                  <a:srgbClr val="242B64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en-US"/>
              <a:t>Title, Franklin Gothic Medium, 32pt</a:t>
            </a:r>
          </a:p>
        </p:txBody>
      </p:sp>
      <p:sp>
        <p:nvSpPr>
          <p:cNvPr id="3" name="Subtitle 2" descr="Presenter Name and Date"/>
          <p:cNvSpPr>
            <a:spLocks noGrp="1"/>
          </p:cNvSpPr>
          <p:nvPr>
            <p:ph type="subTitle" idx="1" hasCustomPrompt="1"/>
          </p:nvPr>
        </p:nvSpPr>
        <p:spPr>
          <a:xfrm>
            <a:off x="1828799" y="5461000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3200" b="1" baseline="0">
                <a:solidFill>
                  <a:srgbClr val="000000"/>
                </a:solidFill>
                <a:latin typeface="Franklin Gothic Book" panose="020B0503020102020204" pitchFamily="34" charset="0"/>
              </a:defRPr>
            </a:lvl1pPr>
            <a:lvl2pPr marL="609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Presenter Name</a:t>
            </a:r>
            <a:br>
              <a:rPr lang="en-US"/>
            </a:br>
            <a:r>
              <a:rPr lang="en-US"/>
              <a:t>Month DD, YYYY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D50AAE7B-2E62-E348-E45F-EF370809AED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029199" y="1097280"/>
            <a:ext cx="21336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56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Slide title"/>
          <p:cNvSpPr>
            <a:spLocks noGrp="1"/>
          </p:cNvSpPr>
          <p:nvPr>
            <p:ph type="title" hasCustomPrompt="1"/>
          </p:nvPr>
        </p:nvSpPr>
        <p:spPr>
          <a:xfrm>
            <a:off x="1422400" y="177800"/>
            <a:ext cx="9347200" cy="1143000"/>
          </a:xfrm>
        </p:spPr>
        <p:txBody>
          <a:bodyPr>
            <a:normAutofit/>
          </a:bodyPr>
          <a:lstStyle>
            <a:lvl1pPr algn="l">
              <a:lnSpc>
                <a:spcPts val="3733"/>
              </a:lnSpc>
              <a:defRPr sz="3733" b="1" baseline="0">
                <a:solidFill>
                  <a:srgbClr val="242B64"/>
                </a:solidFill>
              </a:defRPr>
            </a:lvl1pPr>
          </a:lstStyle>
          <a:p>
            <a:r>
              <a:rPr lang="en-US"/>
              <a:t>Different title per slide, Franklin Gothic Medium 28pt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701803"/>
            <a:ext cx="10972800" cy="4368799"/>
          </a:xfrm>
        </p:spPr>
        <p:txBody>
          <a:bodyPr/>
          <a:lstStyle>
            <a:lvl1pPr marL="457178" indent="-457178">
              <a:buClr>
                <a:srgbClr val="092068"/>
              </a:buClr>
              <a:buSzPct val="125000"/>
              <a:buFont typeface="Arial" panose="020B0604020202020204" pitchFamily="34" charset="0"/>
              <a:buChar char="•"/>
              <a:defRPr sz="2933">
                <a:solidFill>
                  <a:srgbClr val="000000"/>
                </a:solidFill>
                <a:latin typeface="Franklin Gothic Book" panose="020B0503020102020204" pitchFamily="34" charset="0"/>
              </a:defRPr>
            </a:lvl1pPr>
            <a:lvl2pPr marL="990550" indent="-380981">
              <a:buClr>
                <a:srgbClr val="092068"/>
              </a:buClr>
              <a:buFont typeface="Wingdings" panose="05000000000000000000" pitchFamily="2" charset="2"/>
              <a:buChar char="§"/>
              <a:defRPr sz="2667">
                <a:solidFill>
                  <a:srgbClr val="000000"/>
                </a:solidFill>
                <a:latin typeface="Franklin Gothic Book" panose="020B0503020102020204" pitchFamily="34" charset="0"/>
              </a:defRPr>
            </a:lvl2pPr>
            <a:lvl3pPr marL="1523925" indent="-304784">
              <a:buClr>
                <a:srgbClr val="092068"/>
              </a:buClr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Franklin Gothic Book" panose="020B05030201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0"/>
            <a:endParaRPr lang="en-US"/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4" name="TextBox 3"/>
          <p:cNvSpPr txBox="1"/>
          <p:nvPr userDrawn="1"/>
        </p:nvSpPr>
        <p:spPr>
          <a:xfrm>
            <a:off x="1576576" y="6172200"/>
            <a:ext cx="9038848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133" b="0" i="1" u="none" strike="noStrike" kern="1200" baseline="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rPr>
              <a:t>Improving Health and Building Readiness. Anytime, Anywhere — Always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609600" y="1498600"/>
            <a:ext cx="10972800" cy="0"/>
            <a:chOff x="457200" y="990600"/>
            <a:chExt cx="8229600" cy="0"/>
          </a:xfrm>
        </p:grpSpPr>
        <p:cxnSp>
          <p:nvCxnSpPr>
            <p:cNvPr id="18" name="Straight Connector 17"/>
            <p:cNvCxnSpPr/>
            <p:nvPr userDrawn="1"/>
          </p:nvCxnSpPr>
          <p:spPr>
            <a:xfrm>
              <a:off x="457200" y="990600"/>
              <a:ext cx="914400" cy="0"/>
            </a:xfrm>
            <a:prstGeom prst="line">
              <a:avLst/>
            </a:prstGeom>
            <a:ln w="50800">
              <a:solidFill>
                <a:srgbClr val="58283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>
              <a:off x="1371600" y="990600"/>
              <a:ext cx="914400" cy="0"/>
            </a:xfrm>
            <a:prstGeom prst="line">
              <a:avLst/>
            </a:prstGeom>
            <a:ln w="50800">
              <a:solidFill>
                <a:srgbClr val="96969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>
            <a:xfrm>
              <a:off x="2286000" y="990600"/>
              <a:ext cx="914400" cy="0"/>
            </a:xfrm>
            <a:prstGeom prst="line">
              <a:avLst/>
            </a:prstGeom>
            <a:ln w="50800">
              <a:solidFill>
                <a:srgbClr val="09206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 userDrawn="1"/>
          </p:nvCxnSpPr>
          <p:spPr>
            <a:xfrm>
              <a:off x="3200400" y="990600"/>
              <a:ext cx="914400" cy="0"/>
            </a:xfrm>
            <a:prstGeom prst="line">
              <a:avLst/>
            </a:prstGeom>
            <a:ln w="50800">
              <a:solidFill>
                <a:srgbClr val="96969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 userDrawn="1"/>
          </p:nvCxnSpPr>
          <p:spPr>
            <a:xfrm>
              <a:off x="4114800" y="990600"/>
              <a:ext cx="914400" cy="0"/>
            </a:xfrm>
            <a:prstGeom prst="line">
              <a:avLst/>
            </a:prstGeom>
            <a:ln w="50800">
              <a:solidFill>
                <a:srgbClr val="58283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 userDrawn="1"/>
          </p:nvCxnSpPr>
          <p:spPr>
            <a:xfrm>
              <a:off x="5029200" y="990600"/>
              <a:ext cx="914400" cy="0"/>
            </a:xfrm>
            <a:prstGeom prst="line">
              <a:avLst/>
            </a:prstGeom>
            <a:ln w="50800">
              <a:solidFill>
                <a:srgbClr val="96969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 userDrawn="1"/>
          </p:nvCxnSpPr>
          <p:spPr>
            <a:xfrm>
              <a:off x="5943600" y="990600"/>
              <a:ext cx="914400" cy="0"/>
            </a:xfrm>
            <a:prstGeom prst="line">
              <a:avLst/>
            </a:prstGeom>
            <a:ln w="50800">
              <a:solidFill>
                <a:srgbClr val="09206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 userDrawn="1"/>
          </p:nvCxnSpPr>
          <p:spPr>
            <a:xfrm>
              <a:off x="6858000" y="990600"/>
              <a:ext cx="914400" cy="0"/>
            </a:xfrm>
            <a:prstGeom prst="line">
              <a:avLst/>
            </a:prstGeom>
            <a:ln w="50800">
              <a:solidFill>
                <a:srgbClr val="96969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 userDrawn="1"/>
          </p:nvCxnSpPr>
          <p:spPr>
            <a:xfrm>
              <a:off x="7772400" y="990600"/>
              <a:ext cx="914400" cy="0"/>
            </a:xfrm>
            <a:prstGeom prst="line">
              <a:avLst/>
            </a:prstGeom>
            <a:ln w="50800">
              <a:solidFill>
                <a:srgbClr val="58283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B9BEDD3-8903-B54C-F3D5-F1AE338A10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45600" y="6471285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67">
                <a:solidFill>
                  <a:srgbClr val="000000"/>
                </a:solidFill>
              </a:defRPr>
            </a:lvl1pPr>
          </a:lstStyle>
          <a:p>
            <a:fld id="{B8EC6C1D-B94A-4A9A-BD8D-A546578E37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CEC1E4A-5491-DCAD-FD06-F3C48695971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074400" y="365760"/>
            <a:ext cx="731520" cy="73152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20666C73-1D0B-5BF5-5C82-70AB035D8AE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5760" y="365760"/>
            <a:ext cx="73152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642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03400"/>
            <a:ext cx="5384800" cy="4368800"/>
          </a:xfrm>
        </p:spPr>
        <p:txBody>
          <a:bodyPr/>
          <a:lstStyle>
            <a:lvl1pPr marL="457178" indent="-457178">
              <a:buClr>
                <a:srgbClr val="092068"/>
              </a:buClr>
              <a:buFont typeface="Arial" panose="020B0604020202020204" pitchFamily="34" charset="0"/>
              <a:buChar char="•"/>
              <a:defRPr sz="2933">
                <a:solidFill>
                  <a:srgbClr val="000000"/>
                </a:solidFill>
              </a:defRPr>
            </a:lvl1pPr>
            <a:lvl2pPr marL="990550" indent="-380981">
              <a:buClr>
                <a:srgbClr val="092068"/>
              </a:buClr>
              <a:buFont typeface="Wingdings" panose="05000000000000000000" pitchFamily="2" charset="2"/>
              <a:buChar char="§"/>
              <a:defRPr sz="2667">
                <a:solidFill>
                  <a:srgbClr val="000000"/>
                </a:solidFill>
              </a:defRPr>
            </a:lvl2pPr>
            <a:lvl3pPr marL="1523925" indent="-304784">
              <a:buClr>
                <a:srgbClr val="092068"/>
              </a:buClr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</a:defRPr>
            </a:lvl3pPr>
            <a:lvl4pPr>
              <a:defRPr sz="2400">
                <a:solidFill>
                  <a:srgbClr val="002060"/>
                </a:solidFill>
              </a:defRPr>
            </a:lvl4pPr>
            <a:lvl5pPr>
              <a:defRPr sz="2400">
                <a:solidFill>
                  <a:srgbClr val="002060"/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03400"/>
            <a:ext cx="5384800" cy="4368800"/>
          </a:xfrm>
        </p:spPr>
        <p:txBody>
          <a:bodyPr>
            <a:normAutofit/>
          </a:bodyPr>
          <a:lstStyle>
            <a:lvl1pPr marL="457178" indent="-457178" algn="l" defTabSz="1219140" rtl="0" eaLnBrk="1" latinLnBrk="0" hangingPunct="1">
              <a:spcBef>
                <a:spcPct val="20000"/>
              </a:spcBef>
              <a:buClr>
                <a:srgbClr val="092068"/>
              </a:buClr>
              <a:buFont typeface="Arial" panose="020B0604020202020204" pitchFamily="34" charset="0"/>
              <a:buChar char="•"/>
              <a:defRPr lang="en-US" sz="2933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066747" indent="-457178" algn="l" defTabSz="1219140" rtl="0" eaLnBrk="1" latinLnBrk="0" hangingPunct="1">
              <a:spcBef>
                <a:spcPct val="20000"/>
              </a:spcBef>
              <a:buClr>
                <a:srgbClr val="092068"/>
              </a:buClr>
              <a:buFont typeface="Wingdings" panose="05000000000000000000" pitchFamily="2" charset="2"/>
              <a:buChar char="§"/>
              <a:defRPr lang="en-US" sz="2667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523925" indent="-304784" algn="l" defTabSz="121914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ü"/>
              <a:defRPr lang="en-US" sz="24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>
              <a:defRPr sz="2400">
                <a:solidFill>
                  <a:srgbClr val="002060"/>
                </a:solidFill>
              </a:defRPr>
            </a:lvl4pPr>
            <a:lvl5pPr>
              <a:defRPr sz="2400">
                <a:solidFill>
                  <a:srgbClr val="002060"/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A030CB-5CED-0C6E-490E-C80F2E0A85FE}"/>
              </a:ext>
            </a:extLst>
          </p:cNvPr>
          <p:cNvSpPr txBox="1"/>
          <p:nvPr userDrawn="1"/>
        </p:nvSpPr>
        <p:spPr>
          <a:xfrm>
            <a:off x="1576576" y="6172200"/>
            <a:ext cx="9038848" cy="636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133" b="0" i="1" u="none" strike="noStrike" kern="1200" baseline="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rPr>
              <a:t>Improving Health and Building Readiness. Anytime, Anywhere — Always</a:t>
            </a:r>
          </a:p>
          <a:p>
            <a:pPr algn="ctr"/>
            <a:endParaRPr lang="en-US" sz="1400" i="0" baseline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1396AF9-CE6F-FF8A-4684-80CDE7014A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45600" y="6471285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67">
                <a:solidFill>
                  <a:srgbClr val="000000"/>
                </a:solidFill>
              </a:defRPr>
            </a:lvl1pPr>
          </a:lstStyle>
          <a:p>
            <a:fld id="{B8EC6C1D-B94A-4A9A-BD8D-A546578E37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 descr="Slide title">
            <a:extLst>
              <a:ext uri="{FF2B5EF4-FFF2-40B4-BE49-F238E27FC236}">
                <a16:creationId xmlns:a16="http://schemas.microsoft.com/office/drawing/2014/main" id="{CF247BE4-2EA5-1906-BF78-D5D6CAE03C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2400" y="177800"/>
            <a:ext cx="9347200" cy="1143000"/>
          </a:xfrm>
        </p:spPr>
        <p:txBody>
          <a:bodyPr>
            <a:normAutofit/>
          </a:bodyPr>
          <a:lstStyle>
            <a:lvl1pPr algn="l">
              <a:lnSpc>
                <a:spcPts val="3733"/>
              </a:lnSpc>
              <a:defRPr sz="3733" b="1" baseline="0">
                <a:solidFill>
                  <a:srgbClr val="242B64"/>
                </a:solidFill>
              </a:defRPr>
            </a:lvl1pPr>
          </a:lstStyle>
          <a:p>
            <a:r>
              <a:rPr lang="en-US"/>
              <a:t>Different title per slide, Franklin Gothic Medium 28pt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91E3C7EE-B9BA-1397-3639-AC2FB323868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074400" y="365760"/>
            <a:ext cx="731520" cy="731520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4349BF03-08E7-EBE5-6BD8-FB4ED250A37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5760" y="365760"/>
            <a:ext cx="731520" cy="731520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98396404-D14F-E6AE-1B6B-704A4CF45D08}"/>
              </a:ext>
            </a:extLst>
          </p:cNvPr>
          <p:cNvGrpSpPr/>
          <p:nvPr userDrawn="1"/>
        </p:nvGrpSpPr>
        <p:grpSpPr>
          <a:xfrm>
            <a:off x="609600" y="1498600"/>
            <a:ext cx="10972800" cy="0"/>
            <a:chOff x="457200" y="990600"/>
            <a:chExt cx="8229600" cy="0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BB1135E-FC63-801B-A981-1FECDBEBE9DB}"/>
                </a:ext>
              </a:extLst>
            </p:cNvPr>
            <p:cNvCxnSpPr/>
            <p:nvPr userDrawn="1"/>
          </p:nvCxnSpPr>
          <p:spPr>
            <a:xfrm>
              <a:off x="457200" y="990600"/>
              <a:ext cx="914400" cy="0"/>
            </a:xfrm>
            <a:prstGeom prst="line">
              <a:avLst/>
            </a:prstGeom>
            <a:ln w="50800">
              <a:solidFill>
                <a:srgbClr val="58283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C5F6E2A-733E-4695-F8C2-17E01514D497}"/>
                </a:ext>
              </a:extLst>
            </p:cNvPr>
            <p:cNvCxnSpPr/>
            <p:nvPr userDrawn="1"/>
          </p:nvCxnSpPr>
          <p:spPr>
            <a:xfrm>
              <a:off x="1371600" y="990600"/>
              <a:ext cx="914400" cy="0"/>
            </a:xfrm>
            <a:prstGeom prst="line">
              <a:avLst/>
            </a:prstGeom>
            <a:ln w="50800">
              <a:solidFill>
                <a:srgbClr val="96969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D4DAE42B-1968-C64C-B8EB-FDB51AF43CBA}"/>
                </a:ext>
              </a:extLst>
            </p:cNvPr>
            <p:cNvCxnSpPr/>
            <p:nvPr userDrawn="1"/>
          </p:nvCxnSpPr>
          <p:spPr>
            <a:xfrm>
              <a:off x="2286000" y="990600"/>
              <a:ext cx="914400" cy="0"/>
            </a:xfrm>
            <a:prstGeom prst="line">
              <a:avLst/>
            </a:prstGeom>
            <a:ln w="50800">
              <a:solidFill>
                <a:srgbClr val="09206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8A0CBD6-12BC-7CA5-4AA5-9BB185A53F17}"/>
                </a:ext>
              </a:extLst>
            </p:cNvPr>
            <p:cNvCxnSpPr/>
            <p:nvPr userDrawn="1"/>
          </p:nvCxnSpPr>
          <p:spPr>
            <a:xfrm>
              <a:off x="3200400" y="990600"/>
              <a:ext cx="914400" cy="0"/>
            </a:xfrm>
            <a:prstGeom prst="line">
              <a:avLst/>
            </a:prstGeom>
            <a:ln w="50800">
              <a:solidFill>
                <a:srgbClr val="96969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FB7C940-AA34-6C42-E023-90599FAFBA44}"/>
                </a:ext>
              </a:extLst>
            </p:cNvPr>
            <p:cNvCxnSpPr/>
            <p:nvPr userDrawn="1"/>
          </p:nvCxnSpPr>
          <p:spPr>
            <a:xfrm>
              <a:off x="4114800" y="990600"/>
              <a:ext cx="914400" cy="0"/>
            </a:xfrm>
            <a:prstGeom prst="line">
              <a:avLst/>
            </a:prstGeom>
            <a:ln w="50800">
              <a:solidFill>
                <a:srgbClr val="58283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DB1A1DA-3042-BC24-53E2-DC0A0E8F9880}"/>
                </a:ext>
              </a:extLst>
            </p:cNvPr>
            <p:cNvCxnSpPr/>
            <p:nvPr userDrawn="1"/>
          </p:nvCxnSpPr>
          <p:spPr>
            <a:xfrm>
              <a:off x="5029200" y="990600"/>
              <a:ext cx="914400" cy="0"/>
            </a:xfrm>
            <a:prstGeom prst="line">
              <a:avLst/>
            </a:prstGeom>
            <a:ln w="50800">
              <a:solidFill>
                <a:srgbClr val="96969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C6C5A10-04A1-5F61-8E00-DEA92799EA40}"/>
                </a:ext>
              </a:extLst>
            </p:cNvPr>
            <p:cNvCxnSpPr/>
            <p:nvPr userDrawn="1"/>
          </p:nvCxnSpPr>
          <p:spPr>
            <a:xfrm>
              <a:off x="5943600" y="990600"/>
              <a:ext cx="914400" cy="0"/>
            </a:xfrm>
            <a:prstGeom prst="line">
              <a:avLst/>
            </a:prstGeom>
            <a:ln w="50800">
              <a:solidFill>
                <a:srgbClr val="09206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2D9B5F5-968C-FEE4-C61D-A94333E5A87F}"/>
                </a:ext>
              </a:extLst>
            </p:cNvPr>
            <p:cNvCxnSpPr/>
            <p:nvPr userDrawn="1"/>
          </p:nvCxnSpPr>
          <p:spPr>
            <a:xfrm>
              <a:off x="6858000" y="990600"/>
              <a:ext cx="914400" cy="0"/>
            </a:xfrm>
            <a:prstGeom prst="line">
              <a:avLst/>
            </a:prstGeom>
            <a:ln w="50800">
              <a:solidFill>
                <a:srgbClr val="96969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8D16F3C-42D5-C26F-571C-57FA33634126}"/>
                </a:ext>
              </a:extLst>
            </p:cNvPr>
            <p:cNvCxnSpPr/>
            <p:nvPr userDrawn="1"/>
          </p:nvCxnSpPr>
          <p:spPr>
            <a:xfrm>
              <a:off x="7772400" y="990600"/>
              <a:ext cx="914400" cy="0"/>
            </a:xfrm>
            <a:prstGeom prst="line">
              <a:avLst/>
            </a:prstGeom>
            <a:ln w="50800">
              <a:solidFill>
                <a:srgbClr val="58283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89162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AEC41EA-67D2-83EE-D3C3-D5FD711B584C}"/>
              </a:ext>
            </a:extLst>
          </p:cNvPr>
          <p:cNvSpPr txBox="1"/>
          <p:nvPr userDrawn="1"/>
        </p:nvSpPr>
        <p:spPr>
          <a:xfrm>
            <a:off x="1576576" y="6172200"/>
            <a:ext cx="9038848" cy="636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133" b="0" i="1" u="none" strike="noStrike" kern="1200" baseline="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rPr>
              <a:t>Improving Health and Building Readiness. Anytime, Anywhere — Always</a:t>
            </a:r>
          </a:p>
          <a:p>
            <a:pPr algn="ctr"/>
            <a:endParaRPr lang="en-US" sz="1400" i="0" baseline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3D3A14E2-9E68-A847-A599-D3C2FDD49C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45600" y="6471285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67">
                <a:solidFill>
                  <a:srgbClr val="000000"/>
                </a:solidFill>
              </a:defRPr>
            </a:lvl1pPr>
          </a:lstStyle>
          <a:p>
            <a:fld id="{B8EC6C1D-B94A-4A9A-BD8D-A546578E37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 descr="Slide title">
            <a:extLst>
              <a:ext uri="{FF2B5EF4-FFF2-40B4-BE49-F238E27FC236}">
                <a16:creationId xmlns:a16="http://schemas.microsoft.com/office/drawing/2014/main" id="{EC5A6695-F927-0740-552D-0BCF41B157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2400" y="177800"/>
            <a:ext cx="9347200" cy="1143000"/>
          </a:xfrm>
        </p:spPr>
        <p:txBody>
          <a:bodyPr>
            <a:normAutofit/>
          </a:bodyPr>
          <a:lstStyle>
            <a:lvl1pPr algn="l">
              <a:lnSpc>
                <a:spcPts val="3733"/>
              </a:lnSpc>
              <a:defRPr sz="3733" b="1" baseline="0">
                <a:solidFill>
                  <a:srgbClr val="242B64"/>
                </a:solidFill>
              </a:defRPr>
            </a:lvl1pPr>
          </a:lstStyle>
          <a:p>
            <a:r>
              <a:rPr lang="en-US"/>
              <a:t>Different title per slide, Franklin Gothic Medium 28pt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DC774063-F388-C7F9-19E3-8B80C24E323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074400" y="365760"/>
            <a:ext cx="731520" cy="73152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B40181C6-E21B-C36B-B0DC-44BEC00C101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5760" y="365760"/>
            <a:ext cx="731520" cy="73152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4B692977-F390-DAA7-FBC2-6DC2D2821BE5}"/>
              </a:ext>
            </a:extLst>
          </p:cNvPr>
          <p:cNvGrpSpPr/>
          <p:nvPr userDrawn="1"/>
        </p:nvGrpSpPr>
        <p:grpSpPr>
          <a:xfrm>
            <a:off x="609600" y="1498600"/>
            <a:ext cx="10972800" cy="0"/>
            <a:chOff x="457200" y="990600"/>
            <a:chExt cx="8229600" cy="0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1DF66A7-9E11-2B46-0136-54AB276ED55B}"/>
                </a:ext>
              </a:extLst>
            </p:cNvPr>
            <p:cNvCxnSpPr/>
            <p:nvPr userDrawn="1"/>
          </p:nvCxnSpPr>
          <p:spPr>
            <a:xfrm>
              <a:off x="457200" y="990600"/>
              <a:ext cx="914400" cy="0"/>
            </a:xfrm>
            <a:prstGeom prst="line">
              <a:avLst/>
            </a:prstGeom>
            <a:ln w="50800">
              <a:solidFill>
                <a:srgbClr val="58283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DC954F6-C439-92D3-2EDA-123385E532CD}"/>
                </a:ext>
              </a:extLst>
            </p:cNvPr>
            <p:cNvCxnSpPr/>
            <p:nvPr userDrawn="1"/>
          </p:nvCxnSpPr>
          <p:spPr>
            <a:xfrm>
              <a:off x="1371600" y="990600"/>
              <a:ext cx="914400" cy="0"/>
            </a:xfrm>
            <a:prstGeom prst="line">
              <a:avLst/>
            </a:prstGeom>
            <a:ln w="50800">
              <a:solidFill>
                <a:srgbClr val="96969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0C11B44-1896-59D5-4D99-975DC384D13A}"/>
                </a:ext>
              </a:extLst>
            </p:cNvPr>
            <p:cNvCxnSpPr/>
            <p:nvPr userDrawn="1"/>
          </p:nvCxnSpPr>
          <p:spPr>
            <a:xfrm>
              <a:off x="2286000" y="990600"/>
              <a:ext cx="914400" cy="0"/>
            </a:xfrm>
            <a:prstGeom prst="line">
              <a:avLst/>
            </a:prstGeom>
            <a:ln w="50800">
              <a:solidFill>
                <a:srgbClr val="09206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774C637-BD25-182A-C8A2-5D7214742BB2}"/>
                </a:ext>
              </a:extLst>
            </p:cNvPr>
            <p:cNvCxnSpPr/>
            <p:nvPr userDrawn="1"/>
          </p:nvCxnSpPr>
          <p:spPr>
            <a:xfrm>
              <a:off x="3200400" y="990600"/>
              <a:ext cx="914400" cy="0"/>
            </a:xfrm>
            <a:prstGeom prst="line">
              <a:avLst/>
            </a:prstGeom>
            <a:ln w="50800">
              <a:solidFill>
                <a:srgbClr val="96969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CE5779A-0FC6-3DE2-2AC2-1B2567F7904B}"/>
                </a:ext>
              </a:extLst>
            </p:cNvPr>
            <p:cNvCxnSpPr/>
            <p:nvPr userDrawn="1"/>
          </p:nvCxnSpPr>
          <p:spPr>
            <a:xfrm>
              <a:off x="4114800" y="990600"/>
              <a:ext cx="914400" cy="0"/>
            </a:xfrm>
            <a:prstGeom prst="line">
              <a:avLst/>
            </a:prstGeom>
            <a:ln w="50800">
              <a:solidFill>
                <a:srgbClr val="58283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076BDE2-FDF8-A420-60FC-A74A33CA84D1}"/>
                </a:ext>
              </a:extLst>
            </p:cNvPr>
            <p:cNvCxnSpPr/>
            <p:nvPr userDrawn="1"/>
          </p:nvCxnSpPr>
          <p:spPr>
            <a:xfrm>
              <a:off x="5029200" y="990600"/>
              <a:ext cx="914400" cy="0"/>
            </a:xfrm>
            <a:prstGeom prst="line">
              <a:avLst/>
            </a:prstGeom>
            <a:ln w="50800">
              <a:solidFill>
                <a:srgbClr val="96969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F38AF28-07F9-B311-CD7E-F52616079ED8}"/>
                </a:ext>
              </a:extLst>
            </p:cNvPr>
            <p:cNvCxnSpPr/>
            <p:nvPr userDrawn="1"/>
          </p:nvCxnSpPr>
          <p:spPr>
            <a:xfrm>
              <a:off x="5943600" y="990600"/>
              <a:ext cx="914400" cy="0"/>
            </a:xfrm>
            <a:prstGeom prst="line">
              <a:avLst/>
            </a:prstGeom>
            <a:ln w="50800">
              <a:solidFill>
                <a:srgbClr val="09206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9D3F622E-EADD-6AD0-F0EA-FD46136130D9}"/>
                </a:ext>
              </a:extLst>
            </p:cNvPr>
            <p:cNvCxnSpPr/>
            <p:nvPr userDrawn="1"/>
          </p:nvCxnSpPr>
          <p:spPr>
            <a:xfrm>
              <a:off x="6858000" y="990600"/>
              <a:ext cx="914400" cy="0"/>
            </a:xfrm>
            <a:prstGeom prst="line">
              <a:avLst/>
            </a:prstGeom>
            <a:ln w="50800">
              <a:solidFill>
                <a:srgbClr val="96969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60F46D7-6E97-0AB6-029B-0F0D163E10B2}"/>
                </a:ext>
              </a:extLst>
            </p:cNvPr>
            <p:cNvCxnSpPr/>
            <p:nvPr userDrawn="1"/>
          </p:nvCxnSpPr>
          <p:spPr>
            <a:xfrm>
              <a:off x="7772400" y="990600"/>
              <a:ext cx="914400" cy="0"/>
            </a:xfrm>
            <a:prstGeom prst="line">
              <a:avLst/>
            </a:prstGeom>
            <a:ln w="50800">
              <a:solidFill>
                <a:srgbClr val="58283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48458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CC3A017-DB20-767C-EBBB-03357E84F892}"/>
              </a:ext>
            </a:extLst>
          </p:cNvPr>
          <p:cNvSpPr txBox="1"/>
          <p:nvPr userDrawn="1"/>
        </p:nvSpPr>
        <p:spPr>
          <a:xfrm>
            <a:off x="1576576" y="6172200"/>
            <a:ext cx="9038848" cy="636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133" b="0" i="1" u="none" strike="noStrike" kern="1200" baseline="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rPr>
              <a:t>Improving Health and Building Readiness. Anytime, Anywhere — Always</a:t>
            </a:r>
          </a:p>
          <a:p>
            <a:pPr algn="ctr"/>
            <a:endParaRPr lang="en-US" sz="1400" i="0" baseline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2111B-3C65-9AEB-AF5A-C8D2C8B41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45600" y="6471285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67">
                <a:solidFill>
                  <a:srgbClr val="000000"/>
                </a:solidFill>
              </a:defRPr>
            </a:lvl1pPr>
          </a:lstStyle>
          <a:p>
            <a:fld id="{B8EC6C1D-B94A-4A9A-BD8D-A546578E37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FE1DE41-72A7-B3AA-08B0-C8FB73ECFF2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074400" y="365760"/>
            <a:ext cx="731520" cy="731520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B024C12E-FED5-73A8-2C28-0DB70B347C7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5760" y="365760"/>
            <a:ext cx="73152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738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 descr="Slide title"/>
          <p:cNvSpPr>
            <a:spLocks noGrp="1"/>
          </p:cNvSpPr>
          <p:nvPr>
            <p:ph type="title"/>
          </p:nvPr>
        </p:nvSpPr>
        <p:spPr>
          <a:xfrm>
            <a:off x="609600" y="17780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Different title per slide, Franklin Gothic Medium 28pt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21811A2-995A-F314-7F2D-D1F96F51A6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45600" y="177802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C6C1D-B94A-4A9A-BD8D-A546578E37E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06E65C-B97F-9E4D-7064-D587C6584AFD}"/>
              </a:ext>
            </a:extLst>
          </p:cNvPr>
          <p:cNvSpPr txBox="1"/>
          <p:nvPr userDrawn="1"/>
        </p:nvSpPr>
        <p:spPr>
          <a:xfrm>
            <a:off x="5417366" y="-25400"/>
            <a:ext cx="14606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>
                <a:solidFill>
                  <a:srgbClr val="5AAC45"/>
                </a:solidFill>
              </a:rPr>
              <a:t>UNCLASSIFIED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333DF3-86EF-1D1C-28A0-0EAEDF643E54}"/>
              </a:ext>
            </a:extLst>
          </p:cNvPr>
          <p:cNvSpPr txBox="1"/>
          <p:nvPr userDrawn="1"/>
        </p:nvSpPr>
        <p:spPr>
          <a:xfrm>
            <a:off x="5417366" y="6547456"/>
            <a:ext cx="14606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>
                <a:solidFill>
                  <a:srgbClr val="5AAC45"/>
                </a:solidFill>
              </a:rPr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1871078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 algn="ctr" defTabSz="1219140" rtl="0" eaLnBrk="1" latinLnBrk="0" hangingPunct="1">
        <a:spcBef>
          <a:spcPct val="0"/>
        </a:spcBef>
        <a:buNone/>
        <a:defRPr sz="3733" b="1" kern="1200" baseline="0">
          <a:solidFill>
            <a:srgbClr val="242B64"/>
          </a:solidFill>
          <a:latin typeface="+mj-lt"/>
          <a:ea typeface="+mj-ea"/>
          <a:cs typeface="+mj-cs"/>
        </a:defRPr>
      </a:lvl1pPr>
    </p:titleStyle>
    <p:bodyStyle>
      <a:lvl1pPr marL="457178" indent="-457178" algn="l" defTabSz="1219140" rtl="0" eaLnBrk="1" latinLnBrk="0" hangingPunct="1">
        <a:spcBef>
          <a:spcPct val="20000"/>
        </a:spcBef>
        <a:buClr>
          <a:srgbClr val="092068"/>
        </a:buClr>
        <a:buSzPct val="125000"/>
        <a:buFont typeface="Arial" panose="020B0604020202020204" pitchFamily="34" charset="0"/>
        <a:buChar char="•"/>
        <a:defRPr sz="2933" kern="1200">
          <a:solidFill>
            <a:srgbClr val="000000"/>
          </a:solidFill>
          <a:latin typeface="Franklin Gothic Book" panose="020B0503020102020204" pitchFamily="34" charset="0"/>
          <a:ea typeface="+mn-ea"/>
          <a:cs typeface="+mn-cs"/>
        </a:defRPr>
      </a:lvl1pPr>
      <a:lvl2pPr marL="990550" indent="-380981" algn="l" defTabSz="1219140" rtl="0" eaLnBrk="1" latinLnBrk="0" hangingPunct="1">
        <a:spcBef>
          <a:spcPct val="20000"/>
        </a:spcBef>
        <a:buClr>
          <a:srgbClr val="092068"/>
        </a:buClr>
        <a:buFont typeface="Wingdings" panose="05000000000000000000" pitchFamily="2" charset="2"/>
        <a:buChar char="§"/>
        <a:defRPr sz="2667" kern="1200">
          <a:solidFill>
            <a:srgbClr val="000000"/>
          </a:solidFill>
          <a:latin typeface="Franklin Gothic Book" panose="020B0503020102020204" pitchFamily="34" charset="0"/>
          <a:ea typeface="+mn-ea"/>
          <a:cs typeface="+mn-cs"/>
        </a:defRPr>
      </a:lvl2pPr>
      <a:lvl3pPr marL="1523925" indent="-304784" algn="l" defTabSz="1219140" rtl="0" eaLnBrk="1" latinLnBrk="0" hangingPunct="1">
        <a:spcBef>
          <a:spcPct val="20000"/>
        </a:spcBef>
        <a:buClr>
          <a:srgbClr val="092068"/>
        </a:buClr>
        <a:buFont typeface="Wingdings" panose="05000000000000000000" pitchFamily="2" charset="2"/>
        <a:buChar char="ü"/>
        <a:defRPr sz="2400" kern="1200">
          <a:solidFill>
            <a:srgbClr val="000000"/>
          </a:solidFill>
          <a:latin typeface="Franklin Gothic Book" panose="020B0503020102020204" pitchFamily="34" charset="0"/>
          <a:ea typeface="+mn-ea"/>
          <a:cs typeface="+mn-cs"/>
        </a:defRPr>
      </a:lvl3pPr>
      <a:lvl4pPr marL="2133493" indent="-304784" algn="l" defTabSz="121914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062" indent="-304784" algn="l" defTabSz="121914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632" indent="-304784" algn="l" defTabSz="12191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202" indent="-304784" algn="l" defTabSz="12191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2" indent="-304784" algn="l" defTabSz="12191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341" indent="-304784" algn="l" defTabSz="12191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0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40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78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48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18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87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57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D358BC-6CA2-3F60-5D10-7C44DEA9A3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8EC6C1D-B94A-4A9A-BD8D-A546578E37E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0683237-2561-50DA-0766-7DB2D998F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Management Toolkit</a:t>
            </a:r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28257F51-8E1F-EA45-7E88-376832FEEF2C}"/>
              </a:ext>
            </a:extLst>
          </p:cNvPr>
          <p:cNvSpPr txBox="1">
            <a:spLocks/>
          </p:cNvSpPr>
          <p:nvPr/>
        </p:nvSpPr>
        <p:spPr>
          <a:xfrm>
            <a:off x="661481" y="1750979"/>
            <a:ext cx="10856067" cy="40467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1219140" rtl="0" eaLnBrk="1" latinLnBrk="0" hangingPunct="1">
              <a:lnSpc>
                <a:spcPts val="3733"/>
              </a:lnSpc>
              <a:spcBef>
                <a:spcPct val="0"/>
              </a:spcBef>
              <a:buNone/>
              <a:defRPr sz="3733" b="1" kern="1200" baseline="0">
                <a:solidFill>
                  <a:srgbClr val="242B64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Welcome to the Project Management Toolkit</a:t>
            </a:r>
            <a:r>
              <a:rPr lang="en-US" b="0" dirty="0">
                <a:latin typeface="+mn-lt"/>
              </a:rPr>
              <a:t>: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b="0" dirty="0">
                <a:latin typeface="+mn-lt"/>
              </a:rPr>
              <a:t>These four templates are designed to be downloaded, customized, and used immediately on your projects.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b="0" dirty="0">
              <a:latin typeface="+mn-lt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b="0" dirty="0">
                <a:latin typeface="+mn-lt"/>
              </a:rPr>
              <a:t>Do not get bogged down in making them perfect; use them to drive conversations, align your teams, and deliver value.</a:t>
            </a:r>
            <a:endParaRPr lang="en-US" sz="2000" b="0" dirty="0">
              <a:solidFill>
                <a:schemeClr val="tx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62695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694DC-89A0-6261-17CF-279884A47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861BFE8-1984-D42A-BCEC-10A66331E0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635619" y="22790"/>
            <a:ext cx="1434048" cy="2660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10D04C-3DE7-56FE-16C2-60F515A22B8E}"/>
              </a:ext>
            </a:extLst>
          </p:cNvPr>
          <p:cNvSpPr/>
          <p:nvPr/>
        </p:nvSpPr>
        <p:spPr>
          <a:xfrm>
            <a:off x="0" y="0"/>
            <a:ext cx="12209015" cy="41980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E37F81DD-7B44-72B5-F64F-5B4DCAE70F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162384"/>
              </p:ext>
            </p:extLst>
          </p:nvPr>
        </p:nvGraphicFramePr>
        <p:xfrm>
          <a:off x="1" y="377080"/>
          <a:ext cx="6096000" cy="1433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160080225"/>
                    </a:ext>
                  </a:extLst>
                </a:gridCol>
              </a:tblGrid>
              <a:tr h="296509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Problem Statement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239851"/>
                  </a:ext>
                </a:extLst>
              </a:tr>
              <a:tr h="1136616">
                <a:tc>
                  <a:txBody>
                    <a:bodyPr/>
                    <a:lstStyle/>
                    <a:p>
                      <a:pPr algn="l"/>
                      <a:r>
                        <a:rPr kumimoji="0" lang="en-US" sz="9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Concisely describe the problem this project solves or the opportunity it capitalizes on. What is the "why" behind this effort?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0" lang="en-US" sz="9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What is the issue? 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0" lang="en-US" sz="9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What is the magnitude?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0" lang="en-US" sz="9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When did it start?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0" lang="en-US" sz="9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Who is impacted?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0" lang="en-US" sz="9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Where does it occur?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0" lang="en-US" sz="9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Why solve this now?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990550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FA71EB32-E809-7F88-63F3-1DBD2182DF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732129"/>
              </p:ext>
            </p:extLst>
          </p:nvPr>
        </p:nvGraphicFramePr>
        <p:xfrm>
          <a:off x="6105624" y="377082"/>
          <a:ext cx="6086376" cy="1415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6376">
                  <a:extLst>
                    <a:ext uri="{9D8B030D-6E8A-4147-A177-3AD203B41FA5}">
                      <a16:colId xmlns:a16="http://schemas.microsoft.com/office/drawing/2014/main" val="2160080225"/>
                    </a:ext>
                  </a:extLst>
                </a:gridCol>
              </a:tblGrid>
              <a:tr h="220647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Project Purpose / Justification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239851"/>
                  </a:ext>
                </a:extLst>
              </a:tr>
              <a:tr h="1140843">
                <a:tc>
                  <a:txBody>
                    <a:bodyPr/>
                    <a:lstStyle/>
                    <a:p>
                      <a:pPr algn="l"/>
                      <a:r>
                        <a:rPr kumimoji="0" lang="en-US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Explain how this project aligns with DHA strategic goals (e.g., improving readiness, enhancing healthcare delivery, lowering costs). </a:t>
                      </a:r>
                    </a:p>
                    <a:p>
                      <a:pPr algn="l"/>
                      <a:endParaRPr kumimoji="0" lang="en-US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kumimoji="0" lang="en-US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What is the expected Return on Investment (ROI) or value to the enterprise?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990550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0D41B212-02C2-B6CD-3D31-084B6013CC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092799"/>
              </p:ext>
            </p:extLst>
          </p:nvPr>
        </p:nvGraphicFramePr>
        <p:xfrm>
          <a:off x="6104507" y="4708435"/>
          <a:ext cx="6077870" cy="2149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8935">
                  <a:extLst>
                    <a:ext uri="{9D8B030D-6E8A-4147-A177-3AD203B41FA5}">
                      <a16:colId xmlns:a16="http://schemas.microsoft.com/office/drawing/2014/main" val="2160080225"/>
                    </a:ext>
                  </a:extLst>
                </a:gridCol>
                <a:gridCol w="3038935">
                  <a:extLst>
                    <a:ext uri="{9D8B030D-6E8A-4147-A177-3AD203B41FA5}">
                      <a16:colId xmlns:a16="http://schemas.microsoft.com/office/drawing/2014/main" val="783987084"/>
                    </a:ext>
                  </a:extLst>
                </a:gridCol>
              </a:tblGrid>
              <a:tr h="285079">
                <a:tc gridSpan="2">
                  <a:txBody>
                    <a:bodyPr/>
                    <a:lstStyle/>
                    <a:p>
                      <a:pPr marL="0" marR="0" lvl="0" indent="0" algn="ctr" defTabSz="12191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Key Performance Indicators (Measures)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239851"/>
                  </a:ext>
                </a:extLst>
              </a:tr>
              <a:tr h="285079">
                <a:tc>
                  <a:txBody>
                    <a:bodyPr/>
                    <a:lstStyle/>
                    <a:p>
                      <a:pPr marL="0" marR="0" lvl="0" indent="0" algn="ctr" defTabSz="12191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Baseline Measures (If applicable)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Goals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982717"/>
                  </a:ext>
                </a:extLst>
              </a:tr>
              <a:tr h="15794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1" kern="1200" noProof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Metric 1: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1" kern="1200" noProof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Metric 2: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1" kern="1200" noProof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Metric 3: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43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100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Metric goals (add goals tied to metrics in the ‘from X (baseline) to Y (goal/target) by Z (time horizon)’ format.</a:t>
                      </a:r>
                    </a:p>
                    <a:p>
                      <a:pPr marL="0" marR="0" lvl="0" indent="0" algn="l" defTabSz="1143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en-US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990550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DE0222A-72E5-D87F-06CD-8D053FB0D4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748590"/>
              </p:ext>
            </p:extLst>
          </p:nvPr>
        </p:nvGraphicFramePr>
        <p:xfrm>
          <a:off x="0" y="1757626"/>
          <a:ext cx="6096000" cy="1457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160080225"/>
                    </a:ext>
                  </a:extLst>
                </a:gridCol>
              </a:tblGrid>
              <a:tr h="24193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Scope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239851"/>
                  </a:ext>
                </a:extLst>
              </a:tr>
              <a:tr h="11827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In-scope: </a:t>
                      </a:r>
                      <a:r>
                        <a:rPr kumimoji="0" lang="en-US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What is within our authorities, what are the first and last steps of the process being improved?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100" b="0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Out of Scope:</a:t>
                      </a:r>
                      <a:r>
                        <a:rPr lang="en-US" sz="1100" b="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kumimoji="0" lang="en-US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What will not be addressed by the project?</a:t>
                      </a:r>
                      <a:endParaRPr lang="en-US" sz="11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99055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CE435B9-67B0-96FF-BF10-91034ED517CD}"/>
              </a:ext>
            </a:extLst>
          </p:cNvPr>
          <p:cNvSpPr txBox="1"/>
          <p:nvPr/>
        </p:nvSpPr>
        <p:spPr>
          <a:xfrm>
            <a:off x="46105" y="30257"/>
            <a:ext cx="5226189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PROJECT TITLE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DB7AED5B-C652-D2FB-2E0E-422E5AA096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968159"/>
              </p:ext>
            </p:extLst>
          </p:nvPr>
        </p:nvGraphicFramePr>
        <p:xfrm>
          <a:off x="-9624" y="3182644"/>
          <a:ext cx="6096000" cy="1514748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2977200047"/>
                    </a:ext>
                  </a:extLst>
                </a:gridCol>
              </a:tblGrid>
              <a:tr h="345905">
                <a:tc>
                  <a:txBody>
                    <a:bodyPr/>
                    <a:lstStyle/>
                    <a:p>
                      <a:pPr algn="l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200" b="1" i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C2​ (Control and Command) </a:t>
                      </a:r>
                      <a:endParaRPr lang="en-US" b="1" i="0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1466731"/>
                  </a:ext>
                </a:extLst>
              </a:tr>
              <a:tr h="1168843">
                <a:tc>
                  <a:txBody>
                    <a:bodyPr/>
                    <a:lstStyle/>
                    <a:p>
                      <a:pPr marL="171450" indent="-171450" algn="l" fontAlgn="base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 Lead:</a:t>
                      </a:r>
                      <a:r>
                        <a:rPr lang="en-US" sz="10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marL="171450" indent="-171450" algn="l" fontAlgn="base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 Sponsor:</a:t>
                      </a:r>
                      <a:r>
                        <a:rPr lang="en-US" sz="10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        </a:t>
                      </a:r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Approval Date: </a:t>
                      </a:r>
                      <a:endParaRPr lang="en-US" sz="10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171450" indent="-171450" algn="l" fontAlgn="base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Core Team: </a:t>
                      </a:r>
                    </a:p>
                    <a:p>
                      <a:pPr marL="171450" indent="-171450" algn="l" fontAlgn="base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Key Stakeholders:</a:t>
                      </a:r>
                      <a:endParaRPr lang="en-US" sz="1000" b="1" i="0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210044"/>
                  </a:ext>
                </a:extLst>
              </a:tr>
            </a:tbl>
          </a:graphicData>
        </a:graphic>
      </p:graphicFrame>
      <p:sp>
        <p:nvSpPr>
          <p:cNvPr id="11" name="Rectangle 1">
            <a:extLst>
              <a:ext uri="{FF2B5EF4-FFF2-40B4-BE49-F238E27FC236}">
                <a16:creationId xmlns:a16="http://schemas.microsoft.com/office/drawing/2014/main" id="{8907ED3F-FD0D-2780-13FE-EF960BE65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3350" y="3282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4274203E-DA51-4B06-B53A-C711815920F1}"/>
              </a:ext>
            </a:extLst>
          </p:cNvPr>
          <p:cNvSpPr txBox="1">
            <a:spLocks/>
          </p:cNvSpPr>
          <p:nvPr/>
        </p:nvSpPr>
        <p:spPr>
          <a:xfrm>
            <a:off x="9245600" y="6379842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4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EC6C1D-B94A-4A9A-BD8D-A546578E37EF}" type="slidenum">
              <a:rPr kumimoji="0" lang="en-US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67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133E9B-6F1E-C2FE-FEE1-F2B75B61BF4E}"/>
              </a:ext>
            </a:extLst>
          </p:cNvPr>
          <p:cNvSpPr txBox="1"/>
          <p:nvPr/>
        </p:nvSpPr>
        <p:spPr>
          <a:xfrm>
            <a:off x="10762398" y="38077"/>
            <a:ext cx="1374841" cy="24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1143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As of: </a:t>
            </a:r>
            <a:r>
              <a:rPr kumimoji="0" lang="en-US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{Add date}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1F19A43-BB4A-18FC-C8A6-FBECE1EB0A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548650"/>
              </p:ext>
            </p:extLst>
          </p:nvPr>
        </p:nvGraphicFramePr>
        <p:xfrm>
          <a:off x="6104507" y="1757626"/>
          <a:ext cx="6096000" cy="15443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160080225"/>
                    </a:ext>
                  </a:extLst>
                </a:gridCol>
              </a:tblGrid>
              <a:tr h="24193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SMART Objectives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239851"/>
                  </a:ext>
                </a:extLst>
              </a:tr>
              <a:tr h="12700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List 3-5 Specific, Measurable, Achievable, Relevant, and Time-bound goals.</a:t>
                      </a:r>
                      <a:r>
                        <a:rPr lang="en-US" sz="1100" b="0" dirty="0">
                          <a:solidFill>
                            <a:srgbClr val="000000"/>
                          </a:solidFill>
                        </a:rPr>
                        <a:t> What are the success criteria?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Objective 1:</a:t>
                      </a:r>
                      <a:r>
                        <a:rPr lang="en-US" sz="11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100" b="0" i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(e.g., "Reduce average patient check-in wait times by 20% within 6 months of kiosk implementation.")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Objective 2</a:t>
                      </a:r>
                      <a:r>
                        <a:rPr kumimoji="0" lang="en-US" sz="1100" b="1" i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kumimoji="0" lang="en-US" sz="1100" b="0" i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(e.g., "Achieve an 85% kiosk utilization rate by patients within 90 days of go-live.")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Objective 3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:</a:t>
                      </a:r>
                      <a:r>
                        <a:rPr kumimoji="0" lang="en-US" sz="1100" b="0" i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(e.g., "Train 100% of front-desk administrative staff on the new system before go-live.")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99055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7284B7B-BCF6-E0F1-8310-0B9DE5CD13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018566"/>
              </p:ext>
            </p:extLst>
          </p:nvPr>
        </p:nvGraphicFramePr>
        <p:xfrm>
          <a:off x="6086376" y="3198679"/>
          <a:ext cx="6096000" cy="1498713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2977200047"/>
                    </a:ext>
                  </a:extLst>
                </a:gridCol>
              </a:tblGrid>
              <a:tr h="342243">
                <a:tc>
                  <a:txBody>
                    <a:bodyPr/>
                    <a:lstStyle/>
                    <a:p>
                      <a:pPr algn="l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200" b="1" i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High Level Deliverables</a:t>
                      </a:r>
                      <a:endParaRPr lang="en-US" b="1" i="0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1466731"/>
                  </a:ext>
                </a:extLst>
              </a:tr>
              <a:tr h="11564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List 3-5 High-Level Deliverables.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Deliverable 1:</a:t>
                      </a: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(e.g., “...")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Deliverable  2</a:t>
                      </a:r>
                      <a:r>
                        <a:rPr kumimoji="0" lang="en-US" sz="11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kumimoji="0" lang="en-US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(e.g., “….")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Deliverable 3:</a:t>
                      </a:r>
                      <a:r>
                        <a:rPr kumimoji="0" lang="en-US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(e.g., “….")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210044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AA5D915-F67D-A806-9CAD-CE21C80A78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396777"/>
              </p:ext>
            </p:extLst>
          </p:nvPr>
        </p:nvGraphicFramePr>
        <p:xfrm>
          <a:off x="-9625" y="4697394"/>
          <a:ext cx="6114131" cy="2160606"/>
        </p:xfrm>
        <a:graphic>
          <a:graphicData uri="http://schemas.openxmlformats.org/drawingml/2006/table">
            <a:tbl>
              <a:tblPr/>
              <a:tblGrid>
                <a:gridCol w="6114131">
                  <a:extLst>
                    <a:ext uri="{9D8B030D-6E8A-4147-A177-3AD203B41FA5}">
                      <a16:colId xmlns:a16="http://schemas.microsoft.com/office/drawing/2014/main" val="2977200047"/>
                    </a:ext>
                  </a:extLst>
                </a:gridCol>
              </a:tblGrid>
              <a:tr h="348040">
                <a:tc>
                  <a:txBody>
                    <a:bodyPr/>
                    <a:lstStyle/>
                    <a:p>
                      <a:pPr algn="l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200" b="1" i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High-Level Risks</a:t>
                      </a:r>
                      <a:endParaRPr lang="en-US" b="1" i="0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1466731"/>
                  </a:ext>
                </a:extLst>
              </a:tr>
              <a:tr h="18125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Risk 1: </a:t>
                      </a:r>
                      <a:r>
                        <a:rPr kumimoji="0" lang="en-US" sz="1000" b="0" i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(e.g., "Global supply chain issues may delay kiosk hardware delivery.")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Risk 2: </a:t>
                      </a:r>
                      <a:r>
                        <a:rPr kumimoji="0" lang="en-US" sz="1000" b="0" i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(e.g., "Administrative staff may exhibit resistance to adopting the new technology.")</a:t>
                      </a:r>
                      <a:endParaRPr kumimoji="0" lang="en-US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Risk 3: </a:t>
                      </a:r>
                      <a:endParaRPr kumimoji="0" lang="en-US" sz="1000" b="1" i="1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210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35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400" y="485774"/>
            <a:ext cx="9347200" cy="7059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ts val="2800"/>
              </a:lnSpc>
            </a:pPr>
            <a:r>
              <a:rPr lang="en-US" sz="3600" dirty="0"/>
              <a:t>Plan of Actions &amp; Milestones (POAM) </a:t>
            </a:r>
            <a:r>
              <a:rPr sz="3600" dirty="0"/>
              <a:t>Template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75883" y="1191741"/>
            <a:ext cx="7640233" cy="27193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i="1"/>
            </a:pPr>
            <a:r>
              <a:rPr sz="1167" dirty="0"/>
              <a:t>This template is best implemented in Excel or MS Project for dynamic tracking. This slide serves as a structural model.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756625"/>
              </p:ext>
            </p:extLst>
          </p:nvPr>
        </p:nvGraphicFramePr>
        <p:xfrm>
          <a:off x="381000" y="1676399"/>
          <a:ext cx="11429999" cy="4524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2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2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2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28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28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328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328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08336"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</a:rPr>
                        <a:t>Milestone</a:t>
                      </a:r>
                      <a:endParaRPr sz="1000" dirty="0">
                        <a:solidFill>
                          <a:schemeClr val="bg1"/>
                        </a:solidFill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>
                          <a:solidFill>
                            <a:schemeClr val="bg1"/>
                          </a:solidFill>
                        </a:rPr>
                        <a:t>Task / Deliverable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>
                          <a:solidFill>
                            <a:schemeClr val="bg1"/>
                          </a:solidFill>
                        </a:rPr>
                        <a:t>Owner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>
                          <a:solidFill>
                            <a:schemeClr val="bg1"/>
                          </a:solidFill>
                        </a:rPr>
                        <a:t>Start Date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>
                          <a:solidFill>
                            <a:schemeClr val="bg1"/>
                          </a:solidFill>
                        </a:rPr>
                        <a:t>End Date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>
                          <a:solidFill>
                            <a:schemeClr val="bg1"/>
                          </a:solidFill>
                        </a:rPr>
                        <a:t>Status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>
                          <a:solidFill>
                            <a:schemeClr val="bg1"/>
                          </a:solidFill>
                        </a:rPr>
                        <a:t>% Complete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336"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b="1" dirty="0"/>
                        <a:t>1.0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b="1" dirty="0"/>
                        <a:t>Initiate &amp; Plan Phase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b="1" dirty="0"/>
                        <a:t>PM Name]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lang="en-US" sz="900" b="1" dirty="0"/>
                        <a:t>[</a:t>
                      </a:r>
                      <a:r>
                        <a:rPr sz="900" b="1" dirty="0"/>
                        <a:t>Date]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b="1" dirty="0"/>
                        <a:t>[Date]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b="1" dirty="0"/>
                        <a:t>Completed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b="1" dirty="0"/>
                        <a:t>100%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336"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1.1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Develop &amp; Approve Charter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[PM Name]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/>
                        <a:t>[Date]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/>
                        <a:t>[Date]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Completed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/>
                        <a:t>100%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336"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1.2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Develop Project Plan &amp; POAM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/>
                        <a:t>[PM Name]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/>
                        <a:t>[Date]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[Date]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lang="en-US" sz="900" dirty="0"/>
                        <a:t> </a:t>
                      </a:r>
                      <a:r>
                        <a:rPr sz="900" dirty="0"/>
                        <a:t>Completed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/>
                        <a:t>100%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226"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b="1" dirty="0"/>
                        <a:t>2.0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b="1" dirty="0"/>
                        <a:t>Execute Phase: Kiosk Procurement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b="1" dirty="0"/>
                        <a:t>[Logistics Lead]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b="1" dirty="0"/>
                        <a:t>[Date]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b="1" dirty="0"/>
                        <a:t>[Date]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b="1" dirty="0"/>
                        <a:t>In Progress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b="1" dirty="0"/>
                        <a:t>50%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8336"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2.1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/>
                        <a:t>Finalize Vendor Selection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/>
                        <a:t>[Logistics Lead]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/>
                        <a:t>[Date]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/>
                        <a:t>[Date]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Completed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100%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8336"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2.2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Procure &amp; Receive Hardware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/>
                        <a:t>[Logistics Lead]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/>
                        <a:t>[Date]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/>
                        <a:t>[Date]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In Progress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25%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9226"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b="1" dirty="0"/>
                        <a:t>3.0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b="1" dirty="0"/>
                        <a:t>Execute Phase: IT Integration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b="1" dirty="0"/>
                        <a:t>[IT Lead]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b="1" dirty="0"/>
                        <a:t>[Date]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b="1" dirty="0"/>
                        <a:t>[Date]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b="1" dirty="0"/>
                        <a:t>Not Started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b="1" dirty="0"/>
                        <a:t>0%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8336"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3.1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Configure Network Ports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/>
                        <a:t>[IT Lead]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/>
                        <a:t>[Date]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/>
                        <a:t>[Date]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Not Started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0%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9226"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3.2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Integrate with MHS GENESIS API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/>
                        <a:t>[IT Lead]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/>
                        <a:t>[Date]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/>
                        <a:t>[Date]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Not Started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0%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8341"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lang="en-US" sz="900" dirty="0"/>
                        <a:t>…</a:t>
                      </a:r>
                      <a:endParaRPr sz="9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lang="en-US" sz="900" dirty="0"/>
                        <a:t>…</a:t>
                      </a:r>
                      <a:endParaRPr sz="9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lang="en-US" sz="900" dirty="0"/>
                        <a:t>…</a:t>
                      </a:r>
                      <a:endParaRPr sz="9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lang="en-US" sz="900" dirty="0"/>
                        <a:t>…</a:t>
                      </a:r>
                      <a:endParaRPr sz="9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lang="en-US" sz="900" dirty="0"/>
                        <a:t>…</a:t>
                      </a:r>
                      <a:endParaRPr sz="9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lang="en-US" sz="900" dirty="0"/>
                        <a:t>…</a:t>
                      </a:r>
                      <a:endParaRPr sz="9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lang="en-US" sz="900" dirty="0"/>
                        <a:t>…</a:t>
                      </a:r>
                      <a:endParaRPr sz="9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69377" y="6327322"/>
            <a:ext cx="8453247" cy="2974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defRPr sz="1600" b="1"/>
            </a:pPr>
            <a:r>
              <a:rPr sz="1333" dirty="0"/>
              <a:t>Status Key: </a:t>
            </a:r>
            <a:r>
              <a:rPr lang="en-US" sz="1333" dirty="0"/>
              <a:t>   </a:t>
            </a:r>
            <a:r>
              <a:rPr sz="1333" dirty="0"/>
              <a:t> </a:t>
            </a:r>
            <a:r>
              <a:rPr lang="en-US" sz="1333" dirty="0"/>
              <a:t>   In Progress / </a:t>
            </a:r>
            <a:r>
              <a:rPr sz="1333" dirty="0"/>
              <a:t>On Track |</a:t>
            </a:r>
            <a:r>
              <a:rPr lang="en-US" sz="1333" dirty="0"/>
              <a:t>        Not Started |         </a:t>
            </a:r>
            <a:r>
              <a:rPr sz="1333" dirty="0"/>
              <a:t>At Risk | </a:t>
            </a:r>
            <a:r>
              <a:rPr lang="en-US" sz="1333" dirty="0"/>
              <a:t>       </a:t>
            </a:r>
            <a:r>
              <a:rPr sz="1333" dirty="0"/>
              <a:t> Overdue | </a:t>
            </a:r>
            <a:r>
              <a:rPr lang="en-US" sz="1333" dirty="0"/>
              <a:t>       </a:t>
            </a:r>
            <a:r>
              <a:rPr sz="1333" dirty="0"/>
              <a:t> Completed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022D605-BB10-B046-11E1-14726CFB761D}"/>
              </a:ext>
            </a:extLst>
          </p:cNvPr>
          <p:cNvSpPr/>
          <p:nvPr/>
        </p:nvSpPr>
        <p:spPr>
          <a:xfrm>
            <a:off x="4906505" y="6379590"/>
            <a:ext cx="214264" cy="178187"/>
          </a:xfrm>
          <a:prstGeom prst="ellipse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8A32903-10BB-5F6B-AAC9-71D1F1ADEB22}"/>
              </a:ext>
            </a:extLst>
          </p:cNvPr>
          <p:cNvSpPr/>
          <p:nvPr/>
        </p:nvSpPr>
        <p:spPr>
          <a:xfrm>
            <a:off x="2847589" y="6379590"/>
            <a:ext cx="214264" cy="178187"/>
          </a:xfrm>
          <a:prstGeom prst="ellipse">
            <a:avLst/>
          </a:prstGeom>
          <a:solidFill>
            <a:srgbClr val="92D050"/>
          </a:solidFill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3DDDFAA-FECE-7390-D301-9CF1A06F3E4D}"/>
              </a:ext>
            </a:extLst>
          </p:cNvPr>
          <p:cNvSpPr/>
          <p:nvPr/>
        </p:nvSpPr>
        <p:spPr>
          <a:xfrm>
            <a:off x="8308775" y="6379590"/>
            <a:ext cx="214264" cy="178187"/>
          </a:xfrm>
          <a:prstGeom prst="ellipse">
            <a:avLst/>
          </a:prstGeom>
          <a:solidFill>
            <a:srgbClr val="0070C0"/>
          </a:solidFill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98C5519-BA23-6E1F-4F98-75CEC1B6357F}"/>
              </a:ext>
            </a:extLst>
          </p:cNvPr>
          <p:cNvSpPr/>
          <p:nvPr/>
        </p:nvSpPr>
        <p:spPr>
          <a:xfrm>
            <a:off x="6221739" y="6379590"/>
            <a:ext cx="214264" cy="178187"/>
          </a:xfrm>
          <a:prstGeom prst="ellipse">
            <a:avLst/>
          </a:prstGeom>
          <a:solidFill>
            <a:srgbClr val="FFC000"/>
          </a:solidFill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0C55E93E-F485-FBCF-069A-AAD52488128C}"/>
              </a:ext>
            </a:extLst>
          </p:cNvPr>
          <p:cNvSpPr/>
          <p:nvPr/>
        </p:nvSpPr>
        <p:spPr>
          <a:xfrm>
            <a:off x="7215361" y="6379590"/>
            <a:ext cx="214264" cy="178187"/>
          </a:xfrm>
          <a:prstGeom prst="ellipse">
            <a:avLst/>
          </a:prstGeom>
          <a:solidFill>
            <a:srgbClr val="C00000"/>
          </a:solidFill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855B516-7D38-6936-B7A3-3D921153AF60}"/>
              </a:ext>
            </a:extLst>
          </p:cNvPr>
          <p:cNvSpPr/>
          <p:nvPr/>
        </p:nvSpPr>
        <p:spPr>
          <a:xfrm>
            <a:off x="9032675" y="2169642"/>
            <a:ext cx="214264" cy="178187"/>
          </a:xfrm>
          <a:prstGeom prst="ellipse">
            <a:avLst/>
          </a:prstGeom>
          <a:solidFill>
            <a:srgbClr val="0070C0"/>
          </a:solidFill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303C1CD-3BCB-2E28-8E73-2CC1E3479B9A}"/>
              </a:ext>
            </a:extLst>
          </p:cNvPr>
          <p:cNvSpPr/>
          <p:nvPr/>
        </p:nvSpPr>
        <p:spPr>
          <a:xfrm>
            <a:off x="9032675" y="2560553"/>
            <a:ext cx="214264" cy="178187"/>
          </a:xfrm>
          <a:prstGeom prst="ellipse">
            <a:avLst/>
          </a:prstGeom>
          <a:solidFill>
            <a:srgbClr val="0070C0"/>
          </a:solidFill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8A22795-E600-23ED-9E07-AEEE96CCD5A1}"/>
              </a:ext>
            </a:extLst>
          </p:cNvPr>
          <p:cNvSpPr/>
          <p:nvPr/>
        </p:nvSpPr>
        <p:spPr>
          <a:xfrm>
            <a:off x="9032675" y="3045211"/>
            <a:ext cx="214264" cy="178187"/>
          </a:xfrm>
          <a:prstGeom prst="ellipse">
            <a:avLst/>
          </a:prstGeom>
          <a:solidFill>
            <a:srgbClr val="0070C0"/>
          </a:solidFill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6095686-7ED8-6775-2F87-96EF67915CD0}"/>
              </a:ext>
            </a:extLst>
          </p:cNvPr>
          <p:cNvSpPr/>
          <p:nvPr/>
        </p:nvSpPr>
        <p:spPr>
          <a:xfrm>
            <a:off x="9032675" y="3456416"/>
            <a:ext cx="214264" cy="178187"/>
          </a:xfrm>
          <a:prstGeom prst="ellipse">
            <a:avLst/>
          </a:prstGeom>
          <a:solidFill>
            <a:srgbClr val="92D050"/>
          </a:solidFill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B46B808-8FFF-4E9B-E5C4-CC1B6F42CA69}"/>
              </a:ext>
            </a:extLst>
          </p:cNvPr>
          <p:cNvSpPr/>
          <p:nvPr/>
        </p:nvSpPr>
        <p:spPr>
          <a:xfrm>
            <a:off x="9032675" y="4239201"/>
            <a:ext cx="214264" cy="178187"/>
          </a:xfrm>
          <a:prstGeom prst="ellipse">
            <a:avLst/>
          </a:prstGeom>
          <a:solidFill>
            <a:srgbClr val="92D050"/>
          </a:solidFill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358B3A0-2C2D-3D08-CEF4-CFD04B98B8F7}"/>
              </a:ext>
            </a:extLst>
          </p:cNvPr>
          <p:cNvSpPr/>
          <p:nvPr/>
        </p:nvSpPr>
        <p:spPr>
          <a:xfrm>
            <a:off x="9032675" y="3818685"/>
            <a:ext cx="214264" cy="178187"/>
          </a:xfrm>
          <a:prstGeom prst="ellipse">
            <a:avLst/>
          </a:prstGeom>
          <a:solidFill>
            <a:srgbClr val="0070C0"/>
          </a:solidFill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304BAAC-03CC-AC4E-73AE-40758D7795C4}"/>
              </a:ext>
            </a:extLst>
          </p:cNvPr>
          <p:cNvSpPr/>
          <p:nvPr/>
        </p:nvSpPr>
        <p:spPr>
          <a:xfrm>
            <a:off x="9032675" y="4659717"/>
            <a:ext cx="214264" cy="178187"/>
          </a:xfrm>
          <a:prstGeom prst="ellipse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802CD26-BC1A-5F7B-F3C7-9295B5853684}"/>
              </a:ext>
            </a:extLst>
          </p:cNvPr>
          <p:cNvSpPr/>
          <p:nvPr/>
        </p:nvSpPr>
        <p:spPr>
          <a:xfrm>
            <a:off x="9032675" y="5050628"/>
            <a:ext cx="214264" cy="178187"/>
          </a:xfrm>
          <a:prstGeom prst="ellipse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AC23A93-BC4D-616E-A8AF-E70CB5CC5691}"/>
              </a:ext>
            </a:extLst>
          </p:cNvPr>
          <p:cNvSpPr/>
          <p:nvPr/>
        </p:nvSpPr>
        <p:spPr>
          <a:xfrm>
            <a:off x="9032675" y="5488072"/>
            <a:ext cx="214264" cy="178187"/>
          </a:xfrm>
          <a:prstGeom prst="ellipse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3375" y="1479922"/>
            <a:ext cx="1361976" cy="34887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spcBef>
                <a:spcPts val="1000"/>
              </a:spcBef>
              <a:defRPr sz="2000" b="1"/>
            </a:pPr>
            <a:r>
              <a:rPr sz="1667" dirty="0"/>
              <a:t>Risk Register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608441"/>
              </p:ext>
            </p:extLst>
          </p:nvPr>
        </p:nvGraphicFramePr>
        <p:xfrm>
          <a:off x="333375" y="1819275"/>
          <a:ext cx="11430000" cy="22432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3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60597"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200" dirty="0">
                          <a:solidFill>
                            <a:schemeClr val="bg1"/>
                          </a:solidFill>
                        </a:rPr>
                        <a:t>ID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200" dirty="0">
                          <a:solidFill>
                            <a:schemeClr val="bg1"/>
                          </a:solidFill>
                        </a:rPr>
                        <a:t>Risk Description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200" dirty="0">
                          <a:solidFill>
                            <a:schemeClr val="bg1"/>
                          </a:solidFill>
                        </a:rPr>
                        <a:t>Prob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ability</a:t>
                      </a:r>
                      <a:r>
                        <a:rPr sz="1200" dirty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200" dirty="0">
                          <a:solidFill>
                            <a:schemeClr val="bg1"/>
                          </a:solidFill>
                        </a:rPr>
                        <a:t>(1-5)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200" dirty="0">
                          <a:solidFill>
                            <a:schemeClr val="bg1"/>
                          </a:solidFill>
                        </a:rPr>
                        <a:t>Impact </a:t>
                      </a:r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200" dirty="0">
                          <a:solidFill>
                            <a:schemeClr val="bg1"/>
                          </a:solidFill>
                        </a:rPr>
                        <a:t>(1-5)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200" dirty="0">
                          <a:solidFill>
                            <a:schemeClr val="bg1"/>
                          </a:solidFill>
                        </a:rPr>
                        <a:t>Score </a:t>
                      </a:r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200" dirty="0">
                          <a:solidFill>
                            <a:schemeClr val="bg1"/>
                          </a:solidFill>
                        </a:rPr>
                        <a:t>(P*I)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200" dirty="0">
                          <a:solidFill>
                            <a:schemeClr val="bg1"/>
                          </a:solidFill>
                        </a:rPr>
                        <a:t>Mitigation Strategy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200" dirty="0">
                          <a:solidFill>
                            <a:schemeClr val="bg1"/>
                          </a:solidFill>
                        </a:rPr>
                        <a:t>Owner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200" dirty="0">
                          <a:solidFill>
                            <a:schemeClr val="bg1"/>
                          </a:solidFill>
                        </a:rPr>
                        <a:t>Status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459"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/>
                        <a:t>R-01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/>
                        <a:t>Global supply chain issues delay kiosk hardware delivery by &gt;4 weeks.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/>
                        <a:t>4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/>
                        <a:t>5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/>
                        <a:t>20 (High)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/>
                        <a:t>Identify alternative vendors and pre-order non-critical components.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/>
                        <a:t>[Logistics Lead]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/>
                        <a:t>Active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6744"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/>
                        <a:t>R-02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/>
                        <a:t>Staff resistance leads to low adoption and continued use of manual check-in.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/>
                        <a:t>3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/>
                        <a:t>4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/>
                        <a:t>12 (Med)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/>
                        <a:t>Involve staff in the planning process; develop a robust change management &amp; training plan.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/>
                        <a:t>[PM Name]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/>
                        <a:t>Active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101"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/>
                        <a:t>R-03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/>
                        <a:t>MHS GENESIS API update breaks integration with kiosks.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/>
                        <a:t>2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/>
                        <a:t>5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/>
                        <a:t>10 (Med)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/>
                        <a:t>Establish dedicated integration testing environment before rolling out updates.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/>
                        <a:t>[IT Lead]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000" dirty="0"/>
                        <a:t>Watching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5750" y="4192774"/>
            <a:ext cx="1035861" cy="34887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/>
            </a:pPr>
            <a:r>
              <a:rPr sz="1667" dirty="0"/>
              <a:t>Issue Log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5606472"/>
              </p:ext>
            </p:extLst>
          </p:nvPr>
        </p:nvGraphicFramePr>
        <p:xfrm>
          <a:off x="333375" y="4543425"/>
          <a:ext cx="11430000" cy="1973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0089"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200" dirty="0">
                          <a:solidFill>
                            <a:schemeClr val="bg1"/>
                          </a:solidFill>
                        </a:rPr>
                        <a:t>ID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200" dirty="0">
                          <a:solidFill>
                            <a:schemeClr val="bg1"/>
                          </a:solidFill>
                        </a:rPr>
                        <a:t>Issue Description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200" dirty="0">
                          <a:solidFill>
                            <a:schemeClr val="bg1"/>
                          </a:solidFill>
                        </a:rPr>
                        <a:t>Date Raised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200">
                          <a:solidFill>
                            <a:schemeClr val="bg1"/>
                          </a:solidFill>
                        </a:rPr>
                        <a:t>Action Plan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200">
                          <a:solidFill>
                            <a:schemeClr val="bg1"/>
                          </a:solidFill>
                        </a:rPr>
                        <a:t>Owner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1200" dirty="0">
                          <a:solidFill>
                            <a:schemeClr val="bg1"/>
                          </a:solidFill>
                        </a:rPr>
                        <a:t>Status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I-01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Kiosk vendor confirmed a 3-week shipping delay for critical touchscreens.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[Date]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Expedite shipping on alternative components to shorten integration timeline.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[Logistics Lead]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rPr sz="900" dirty="0"/>
                        <a:t>In Progress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endParaRPr sz="90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endParaRPr sz="9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endParaRPr sz="9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endParaRPr sz="9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endParaRPr sz="9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endParaRPr sz="9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713546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endParaRPr sz="9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endParaRPr sz="9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endParaRPr sz="9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endParaRPr sz="9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endParaRPr sz="9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endParaRPr sz="9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625915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572821" y="4038317"/>
            <a:ext cx="4333429" cy="2974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/>
            </a:pPr>
            <a:r>
              <a:rPr sz="1333" i="1" dirty="0"/>
              <a:t>Risk Score Key: 1-8 (Low) | 9-16 (Medium) | 17-25 (High)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23069AD-1317-A6E6-A256-860EFF7CC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2400" y="485774"/>
            <a:ext cx="9347200" cy="7059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ts val="2800"/>
              </a:lnSpc>
            </a:pPr>
            <a:r>
              <a:rPr lang="en-US" sz="3600" dirty="0"/>
              <a:t>Risk &amp; Issue Register </a:t>
            </a:r>
            <a:r>
              <a:rPr sz="3600" dirty="0"/>
              <a:t>Template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7F1C80B-0F32-4847-1DBC-351EB1725AAE}"/>
              </a:ext>
            </a:extLst>
          </p:cNvPr>
          <p:cNvSpPr txBox="1"/>
          <p:nvPr/>
        </p:nvSpPr>
        <p:spPr>
          <a:xfrm>
            <a:off x="2574048" y="1191741"/>
            <a:ext cx="7043916" cy="27193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i="1"/>
            </a:pPr>
            <a:r>
              <a:rPr sz="1167" dirty="0"/>
              <a:t>This template is best implemented in Excel or </a:t>
            </a:r>
            <a:r>
              <a:rPr lang="en-US" sz="1167" dirty="0"/>
              <a:t>a SharePoint List for automated calculations and notifications.</a:t>
            </a:r>
            <a:endParaRPr sz="116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id="{71AF92BD-F334-4A46-817E-F801AA0BB718}"/>
              </a:ext>
            </a:extLst>
          </p:cNvPr>
          <p:cNvSpPr/>
          <p:nvPr/>
        </p:nvSpPr>
        <p:spPr>
          <a:xfrm>
            <a:off x="0" y="6105937"/>
            <a:ext cx="12192000" cy="7520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1316DED3-85E2-42A7-9E2E-B155758A5E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6734061"/>
              </p:ext>
            </p:extLst>
          </p:nvPr>
        </p:nvGraphicFramePr>
        <p:xfrm>
          <a:off x="293529" y="996516"/>
          <a:ext cx="11612881" cy="5714745"/>
        </p:xfrm>
        <a:graphic>
          <a:graphicData uri="http://schemas.openxmlformats.org/drawingml/2006/table">
            <a:tbl>
              <a:tblPr firstRow="1" bandRow="1">
                <a:effectLst/>
              </a:tblPr>
              <a:tblGrid>
                <a:gridCol w="4864397">
                  <a:extLst>
                    <a:ext uri="{9D8B030D-6E8A-4147-A177-3AD203B41FA5}">
                      <a16:colId xmlns:a16="http://schemas.microsoft.com/office/drawing/2014/main" val="3436293569"/>
                    </a:ext>
                  </a:extLst>
                </a:gridCol>
                <a:gridCol w="947599">
                  <a:extLst>
                    <a:ext uri="{9D8B030D-6E8A-4147-A177-3AD203B41FA5}">
                      <a16:colId xmlns:a16="http://schemas.microsoft.com/office/drawing/2014/main" val="3968185284"/>
                    </a:ext>
                  </a:extLst>
                </a:gridCol>
                <a:gridCol w="3739811">
                  <a:extLst>
                    <a:ext uri="{9D8B030D-6E8A-4147-A177-3AD203B41FA5}">
                      <a16:colId xmlns:a16="http://schemas.microsoft.com/office/drawing/2014/main" val="63044967"/>
                    </a:ext>
                  </a:extLst>
                </a:gridCol>
                <a:gridCol w="2061074">
                  <a:extLst>
                    <a:ext uri="{9D8B030D-6E8A-4147-A177-3AD203B41FA5}">
                      <a16:colId xmlns:a16="http://schemas.microsoft.com/office/drawing/2014/main" val="2209163824"/>
                    </a:ext>
                  </a:extLst>
                </a:gridCol>
              </a:tblGrid>
              <a:tr h="2288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+mn-lt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Project Lead:</a:t>
                      </a:r>
                    </a:p>
                  </a:txBody>
                  <a:tcPr marL="34291" marR="34291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283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chemeClr val="bg1"/>
                          </a:solidFill>
                          <a:latin typeface="+mn-lt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Overall Status: </a:t>
                      </a:r>
                      <a:r>
                        <a:rPr lang="en-US" sz="1000" b="0" i="1" kern="1200" dirty="0">
                          <a:solidFill>
                            <a:schemeClr val="bg1"/>
                          </a:solidFill>
                          <a:latin typeface="+mn-lt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(Green: On-Track / Amber: At Risk / Red: Off Track)</a:t>
                      </a:r>
                    </a:p>
                  </a:txBody>
                  <a:tcPr marL="34291" marR="34291" marT="13716" marB="1371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2831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kern="1200" dirty="0">
                          <a:solidFill>
                            <a:schemeClr val="bg1"/>
                          </a:solidFill>
                          <a:latin typeface="+mn-lt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Project Lead</a:t>
                      </a:r>
                    </a:p>
                  </a:txBody>
                  <a:tcPr marL="34291" marR="34291" marT="13716" marB="1371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28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+mn-lt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As Of Date: </a:t>
                      </a:r>
                      <a:endParaRPr lang="en-US" sz="1000" b="0" kern="1200" dirty="0">
                        <a:solidFill>
                          <a:schemeClr val="bg1"/>
                        </a:solidFill>
                        <a:latin typeface="+mn-lt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34291" marR="34291" marT="13716" marB="1371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28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151598"/>
                  </a:ext>
                </a:extLst>
              </a:tr>
              <a:tr h="2715285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sng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Recent Accomplishments (Last Month/Week):</a:t>
                      </a:r>
                      <a:endParaRPr lang="en-US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Major completed task or milestone 1 [completion date]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Major completed task or milestone 2 [completion date]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Major completed task or milestone  3 [completion date]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sng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Upcoming Accomplishments/Milestones (Next 4 Weeks):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[Planned Date]: Upcoming critical task or milestone 1.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[Planned Date]: Upcoming critical task or milestone 2.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[Planned Date]: Upcoming critical task or milestone 3.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0" u="sng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marL="34291" marR="34291" marT="13716" marB="137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u="sng" kern="1200" dirty="0">
                          <a:solidFill>
                            <a:srgbClr val="000000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Project Plan.</a:t>
                      </a:r>
                      <a:r>
                        <a:rPr lang="en-US" sz="1000" b="0" u="none" kern="1200" dirty="0">
                          <a:solidFill>
                            <a:srgbClr val="000000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  </a:t>
                      </a:r>
                      <a:r>
                        <a:rPr lang="en-US" sz="1000" b="0" i="1" u="none" kern="1200" dirty="0">
                          <a:solidFill>
                            <a:srgbClr val="000000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POAM of project milestones and key tasks.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kern="1200" dirty="0">
                        <a:solidFill>
                          <a:srgbClr val="000000"/>
                        </a:solidFill>
                        <a:latin typeface="+mn-lt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b="1" kern="1200" dirty="0">
                        <a:solidFill>
                          <a:srgbClr val="000000"/>
                        </a:solidFill>
                        <a:latin typeface="+mn-lt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34291" marR="34291" marT="13716" marB="137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7798619"/>
                  </a:ext>
                </a:extLst>
              </a:tr>
              <a:tr h="2230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sng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Key Performance Indicators.</a:t>
                      </a:r>
                      <a:r>
                        <a:rPr lang="en-US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US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sz="1000" dirty="0">
                        <a:latin typeface="+mn-lt"/>
                      </a:endParaRPr>
                    </a:p>
                    <a:p>
                      <a:endParaRPr lang="en-US" sz="1000" dirty="0">
                        <a:latin typeface="+mn-lt"/>
                      </a:endParaRPr>
                    </a:p>
                    <a:p>
                      <a:endParaRPr lang="en-US" sz="1000" dirty="0">
                        <a:latin typeface="+mn-lt"/>
                      </a:endParaRPr>
                    </a:p>
                    <a:p>
                      <a:endParaRPr lang="en-US" sz="1000" dirty="0">
                        <a:latin typeface="+mn-lt"/>
                      </a:endParaRPr>
                    </a:p>
                    <a:p>
                      <a:endParaRPr lang="en-US" sz="1000" dirty="0">
                        <a:latin typeface="+mn-lt"/>
                      </a:endParaRPr>
                    </a:p>
                    <a:p>
                      <a:endParaRPr lang="en-US" sz="1000" dirty="0">
                        <a:latin typeface="+mn-lt"/>
                      </a:endParaRPr>
                    </a:p>
                    <a:p>
                      <a:endParaRPr lang="en-US" sz="1000" dirty="0">
                        <a:latin typeface="+mn-lt"/>
                      </a:endParaRPr>
                    </a:p>
                    <a:p>
                      <a:endParaRPr lang="en-US" sz="1000" dirty="0">
                        <a:latin typeface="+mn-lt"/>
                      </a:endParaRPr>
                    </a:p>
                    <a:p>
                      <a:endParaRPr lang="en-US" sz="1000" dirty="0">
                        <a:latin typeface="+mn-lt"/>
                      </a:endParaRPr>
                    </a:p>
                    <a:p>
                      <a:endParaRPr lang="en-US" sz="1000" dirty="0">
                        <a:latin typeface="+mn-lt"/>
                      </a:endParaRPr>
                    </a:p>
                    <a:p>
                      <a:endParaRPr lang="en-US" sz="1000" dirty="0">
                        <a:latin typeface="+mn-lt"/>
                      </a:endParaRPr>
                    </a:p>
                    <a:p>
                      <a:endParaRPr lang="en-US" sz="1000" dirty="0">
                        <a:latin typeface="+mn-lt"/>
                      </a:endParaRPr>
                    </a:p>
                    <a:p>
                      <a:endParaRPr lang="en-US" sz="1000" dirty="0">
                        <a:latin typeface="+mn-lt"/>
                      </a:endParaRPr>
                    </a:p>
                    <a:p>
                      <a:endParaRPr lang="en-US" sz="1000" dirty="0">
                        <a:latin typeface="+mn-lt"/>
                      </a:endParaRPr>
                    </a:p>
                    <a:p>
                      <a:endParaRPr lang="en-US" sz="1000" dirty="0">
                        <a:latin typeface="+mn-lt"/>
                      </a:endParaRPr>
                    </a:p>
                    <a:p>
                      <a:endParaRPr lang="en-US" sz="1000" dirty="0">
                        <a:latin typeface="+mn-lt"/>
                      </a:endParaRPr>
                    </a:p>
                    <a:p>
                      <a:endParaRPr lang="en-US" sz="1000" dirty="0">
                        <a:latin typeface="+mn-lt"/>
                      </a:endParaRPr>
                    </a:p>
                  </a:txBody>
                  <a:tcPr marL="34291" marR="34291" marT="13716" marB="137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1" u="sng" kern="1200" dirty="0">
                          <a:solidFill>
                            <a:srgbClr val="000000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Risk and Issue Mitigation Plan.</a:t>
                      </a:r>
                      <a:r>
                        <a:rPr lang="en-US" sz="1000" b="0" u="none" kern="1200" dirty="0">
                          <a:solidFill>
                            <a:srgbClr val="000000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  </a:t>
                      </a:r>
                      <a:r>
                        <a:rPr lang="en-US" sz="1000" b="0" i="1" u="none" kern="1200" dirty="0">
                          <a:solidFill>
                            <a:srgbClr val="000000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Insert top 1-3 risks requiring senior leader awareness and mitigation plans. </a:t>
                      </a:r>
                      <a:endParaRPr lang="en-US" sz="1000" b="1" kern="1200" dirty="0">
                        <a:solidFill>
                          <a:srgbClr val="000000"/>
                        </a:solidFill>
                        <a:latin typeface="+mn-lt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b="1" kern="1200" dirty="0">
                        <a:solidFill>
                          <a:srgbClr val="000000"/>
                        </a:solidFill>
                        <a:latin typeface="+mn-lt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b="1" kern="1200" dirty="0">
                        <a:solidFill>
                          <a:srgbClr val="000000"/>
                        </a:solidFill>
                        <a:latin typeface="+mn-lt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b="1" kern="1200" dirty="0">
                        <a:solidFill>
                          <a:srgbClr val="000000"/>
                        </a:solidFill>
                        <a:latin typeface="+mn-lt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b="1" kern="1200" dirty="0">
                        <a:solidFill>
                          <a:srgbClr val="000000"/>
                        </a:solidFill>
                        <a:latin typeface="+mn-lt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b="1" kern="1200" dirty="0">
                        <a:solidFill>
                          <a:srgbClr val="000000"/>
                        </a:solidFill>
                        <a:latin typeface="+mn-lt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b="1" kern="1200" dirty="0">
                        <a:solidFill>
                          <a:srgbClr val="000000"/>
                        </a:solidFill>
                        <a:latin typeface="+mn-lt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b="1" kern="1200" dirty="0">
                        <a:solidFill>
                          <a:srgbClr val="000000"/>
                        </a:solidFill>
                        <a:latin typeface="+mn-lt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b="1" kern="1200" dirty="0">
                        <a:solidFill>
                          <a:srgbClr val="000000"/>
                        </a:solidFill>
                        <a:latin typeface="+mn-lt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b="1" kern="1200" dirty="0">
                        <a:solidFill>
                          <a:srgbClr val="000000"/>
                        </a:solidFill>
                        <a:latin typeface="+mn-lt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b="1" kern="1200" dirty="0">
                        <a:solidFill>
                          <a:srgbClr val="000000"/>
                        </a:solidFill>
                        <a:latin typeface="+mn-lt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b="1" kern="1200" dirty="0">
                        <a:solidFill>
                          <a:srgbClr val="000000"/>
                        </a:solidFill>
                        <a:latin typeface="+mn-lt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b="1" kern="1200" dirty="0">
                        <a:solidFill>
                          <a:srgbClr val="000000"/>
                        </a:solidFill>
                        <a:latin typeface="+mn-lt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b="1" kern="1200" dirty="0">
                        <a:solidFill>
                          <a:srgbClr val="000000"/>
                        </a:solidFill>
                        <a:latin typeface="+mn-lt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1" i="0" u="sng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Decisions Required:</a:t>
                      </a:r>
                      <a:r>
                        <a:rPr lang="en-US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US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0" i="1" kern="1200" dirty="0">
                          <a:solidFill>
                            <a:srgbClr val="000000"/>
                          </a:solidFill>
                          <a:latin typeface="+mn-lt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Include any decisions required by Project </a:t>
                      </a:r>
                      <a:r>
                        <a:rPr lang="en-US" sz="1000" b="0" i="1" kern="1200" dirty="0" err="1">
                          <a:solidFill>
                            <a:srgbClr val="000000"/>
                          </a:solidFill>
                          <a:latin typeface="+mn-lt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Sponsor.s</a:t>
                      </a:r>
                      <a:endParaRPr lang="en-US" sz="1000" b="0" i="1" kern="1200" dirty="0">
                        <a:solidFill>
                          <a:srgbClr val="000000"/>
                        </a:solidFill>
                        <a:latin typeface="+mn-lt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34291" marR="34291" marT="13716" marB="137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82833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4F0B90F3-861F-035A-60E4-198AEFB92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643424"/>
              </p:ext>
            </p:extLst>
          </p:nvPr>
        </p:nvGraphicFramePr>
        <p:xfrm>
          <a:off x="6162674" y="4667861"/>
          <a:ext cx="5692905" cy="11129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4401">
                  <a:extLst>
                    <a:ext uri="{9D8B030D-6E8A-4147-A177-3AD203B41FA5}">
                      <a16:colId xmlns:a16="http://schemas.microsoft.com/office/drawing/2014/main" val="3929703117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3859607288"/>
                    </a:ext>
                  </a:extLst>
                </a:gridCol>
                <a:gridCol w="2187704">
                  <a:extLst>
                    <a:ext uri="{9D8B030D-6E8A-4147-A177-3AD203B41FA5}">
                      <a16:colId xmlns:a16="http://schemas.microsoft.com/office/drawing/2014/main" val="1337202344"/>
                    </a:ext>
                  </a:extLst>
                </a:gridCol>
              </a:tblGrid>
              <a:tr h="2993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Date</a:t>
                      </a:r>
                    </a:p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Identified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28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Risk/Issue Description 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283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Risk/Issue Mitigation Plan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28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069003"/>
                  </a:ext>
                </a:extLst>
              </a:tr>
              <a:tr h="269394">
                <a:tc>
                  <a:txBody>
                    <a:bodyPr/>
                    <a:lstStyle/>
                    <a:p>
                      <a:pPr algn="l" rtl="0" fontAlgn="ctr"/>
                      <a:endParaRPr lang="en-US" sz="1000" b="0" i="0" u="dbl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594179"/>
                  </a:ext>
                </a:extLst>
              </a:tr>
              <a:tr h="269394">
                <a:tc>
                  <a:txBody>
                    <a:bodyPr/>
                    <a:lstStyle/>
                    <a:p>
                      <a:pPr algn="l" rtl="0" fontAlgn="t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988469"/>
                  </a:ext>
                </a:extLst>
              </a:tr>
              <a:tr h="269394">
                <a:tc>
                  <a:txBody>
                    <a:bodyPr/>
                    <a:lstStyle/>
                    <a:p>
                      <a:pPr algn="l" rtl="0" fontAlgn="t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583939"/>
                  </a:ext>
                </a:extLst>
              </a:tr>
            </a:tbl>
          </a:graphicData>
        </a:graphic>
      </p:graphicFrame>
      <p:sp>
        <p:nvSpPr>
          <p:cNvPr id="28" name="Title 1">
            <a:extLst>
              <a:ext uri="{FF2B5EF4-FFF2-40B4-BE49-F238E27FC236}">
                <a16:creationId xmlns:a16="http://schemas.microsoft.com/office/drawing/2014/main" id="{965E814C-CCD3-9E37-8FC5-1FADA8E06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5" y="0"/>
            <a:ext cx="9809149" cy="986971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3600" dirty="0"/>
              <a:t>Project Status Report Template</a:t>
            </a:r>
            <a:br>
              <a:rPr lang="en-US" sz="3600" dirty="0"/>
            </a:br>
            <a:r>
              <a:rPr lang="en-US" sz="2700" dirty="0"/>
              <a:t>Project Title: </a:t>
            </a:r>
            <a:endParaRPr lang="en-US" sz="3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0DE82F-7881-6A48-C654-58C8A4A666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2674" y="1589604"/>
            <a:ext cx="5692905" cy="206799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2821F0A-74AA-1B57-833A-F62BC36F4D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7175" y="774648"/>
            <a:ext cx="4770705" cy="209512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BEAC82C-0E7A-8B2A-1AE2-A251D6E205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521806"/>
              </p:ext>
            </p:extLst>
          </p:nvPr>
        </p:nvGraphicFramePr>
        <p:xfrm>
          <a:off x="10147177" y="93103"/>
          <a:ext cx="1759233" cy="8938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5373">
                  <a:extLst>
                    <a:ext uri="{9D8B030D-6E8A-4147-A177-3AD203B41FA5}">
                      <a16:colId xmlns:a16="http://schemas.microsoft.com/office/drawing/2014/main" val="4203351016"/>
                    </a:ext>
                  </a:extLst>
                </a:gridCol>
                <a:gridCol w="663860">
                  <a:extLst>
                    <a:ext uri="{9D8B030D-6E8A-4147-A177-3AD203B41FA5}">
                      <a16:colId xmlns:a16="http://schemas.microsoft.com/office/drawing/2014/main" val="3837351814"/>
                    </a:ext>
                  </a:extLst>
                </a:gridCol>
              </a:tblGrid>
              <a:tr h="22346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Percent Complete: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182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28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0.0%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28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1019843"/>
                  </a:ext>
                </a:extLst>
              </a:tr>
              <a:tr h="22346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Total Tasks: 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182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491036"/>
                  </a:ext>
                </a:extLst>
              </a:tr>
              <a:tr h="22346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Tasks Complete: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182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7935365"/>
                  </a:ext>
                </a:extLst>
              </a:tr>
              <a:tr h="22346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Tasks Overdue: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1828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28219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EF0DEB0-AEC8-C7C5-BF6D-DC0CB7BEF3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060415"/>
              </p:ext>
            </p:extLst>
          </p:nvPr>
        </p:nvGraphicFramePr>
        <p:xfrm>
          <a:off x="336420" y="4667861"/>
          <a:ext cx="5692905" cy="11129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44880">
                  <a:extLst>
                    <a:ext uri="{9D8B030D-6E8A-4147-A177-3AD203B41FA5}">
                      <a16:colId xmlns:a16="http://schemas.microsoft.com/office/drawing/2014/main" val="3929703117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3859607288"/>
                    </a:ext>
                  </a:extLst>
                </a:gridCol>
                <a:gridCol w="1209675">
                  <a:extLst>
                    <a:ext uri="{9D8B030D-6E8A-4147-A177-3AD203B41FA5}">
                      <a16:colId xmlns:a16="http://schemas.microsoft.com/office/drawing/2014/main" val="1499317776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1337202344"/>
                    </a:ext>
                  </a:extLst>
                </a:gridCol>
              </a:tblGrid>
              <a:tr h="3380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KPI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28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Target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28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Actual Performance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283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Trend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28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069003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KPI 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594179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KPI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&lt;5%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988469"/>
                  </a:ext>
                </a:extLst>
              </a:tr>
              <a:tr h="258316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KPI 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XX%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583939"/>
                  </a:ext>
                </a:extLst>
              </a:tr>
            </a:tbl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FE531959-6F36-7E6A-C04A-B5528E27A390}"/>
              </a:ext>
            </a:extLst>
          </p:cNvPr>
          <p:cNvGrpSpPr/>
          <p:nvPr/>
        </p:nvGrpSpPr>
        <p:grpSpPr>
          <a:xfrm>
            <a:off x="5170445" y="5079299"/>
            <a:ext cx="657350" cy="128402"/>
            <a:chOff x="5160920" y="5079299"/>
            <a:chExt cx="657350" cy="128402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CCE746B-F086-9C22-A0F4-63746A329998}"/>
                </a:ext>
              </a:extLst>
            </p:cNvPr>
            <p:cNvSpPr/>
            <p:nvPr/>
          </p:nvSpPr>
          <p:spPr>
            <a:xfrm>
              <a:off x="5160920" y="5079299"/>
              <a:ext cx="118628" cy="128402"/>
            </a:xfrm>
            <a:prstGeom prst="ellipse">
              <a:avLst/>
            </a:prstGeom>
            <a:solidFill>
              <a:srgbClr val="92D050"/>
            </a:solidFill>
            <a:ln w="3175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EADB197-2F73-A66D-FC36-9DCD3AE2B7B7}"/>
                </a:ext>
              </a:extLst>
            </p:cNvPr>
            <p:cNvSpPr/>
            <p:nvPr/>
          </p:nvSpPr>
          <p:spPr>
            <a:xfrm>
              <a:off x="5430281" y="5079299"/>
              <a:ext cx="118628" cy="128402"/>
            </a:xfrm>
            <a:prstGeom prst="ellipse">
              <a:avLst/>
            </a:prstGeom>
            <a:solidFill>
              <a:srgbClr val="FFC000"/>
            </a:solidFill>
            <a:ln w="3175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5FCE8E21-7646-D838-B62E-0FEFBBDC12E3}"/>
                </a:ext>
              </a:extLst>
            </p:cNvPr>
            <p:cNvSpPr/>
            <p:nvPr/>
          </p:nvSpPr>
          <p:spPr>
            <a:xfrm>
              <a:off x="5699642" y="5079299"/>
              <a:ext cx="118628" cy="128402"/>
            </a:xfrm>
            <a:prstGeom prst="ellipse">
              <a:avLst/>
            </a:prstGeom>
            <a:solidFill>
              <a:srgbClr val="C00000"/>
            </a:solidFill>
            <a:ln w="3175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CC7A247-4F52-40E8-3246-7D24871BD399}"/>
              </a:ext>
            </a:extLst>
          </p:cNvPr>
          <p:cNvGrpSpPr/>
          <p:nvPr/>
        </p:nvGrpSpPr>
        <p:grpSpPr>
          <a:xfrm>
            <a:off x="5170445" y="5326949"/>
            <a:ext cx="657350" cy="128402"/>
            <a:chOff x="5170445" y="5326949"/>
            <a:chExt cx="657350" cy="128402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762B57C5-2422-DB04-878F-0B54267446D1}"/>
                </a:ext>
              </a:extLst>
            </p:cNvPr>
            <p:cNvSpPr/>
            <p:nvPr/>
          </p:nvSpPr>
          <p:spPr>
            <a:xfrm>
              <a:off x="5170445" y="5326949"/>
              <a:ext cx="118628" cy="128402"/>
            </a:xfrm>
            <a:prstGeom prst="ellipse">
              <a:avLst/>
            </a:prstGeom>
            <a:solidFill>
              <a:srgbClr val="92D050"/>
            </a:solidFill>
            <a:ln w="3175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EC1CA5B-FC8E-3688-8388-6034F5A7B9F3}"/>
                </a:ext>
              </a:extLst>
            </p:cNvPr>
            <p:cNvSpPr/>
            <p:nvPr/>
          </p:nvSpPr>
          <p:spPr>
            <a:xfrm>
              <a:off x="5439806" y="5326949"/>
              <a:ext cx="118628" cy="128402"/>
            </a:xfrm>
            <a:prstGeom prst="ellipse">
              <a:avLst/>
            </a:prstGeom>
            <a:solidFill>
              <a:srgbClr val="FFC000"/>
            </a:solidFill>
            <a:ln w="3175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A9D87C3-C6F6-A7F9-0E6C-16A939390BB2}"/>
                </a:ext>
              </a:extLst>
            </p:cNvPr>
            <p:cNvSpPr/>
            <p:nvPr/>
          </p:nvSpPr>
          <p:spPr>
            <a:xfrm>
              <a:off x="5709167" y="5326949"/>
              <a:ext cx="118628" cy="128402"/>
            </a:xfrm>
            <a:prstGeom prst="ellipse">
              <a:avLst/>
            </a:prstGeom>
            <a:solidFill>
              <a:srgbClr val="C00000"/>
            </a:solidFill>
            <a:ln w="3175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F6BCCBF-C163-D4C1-E9DA-2EF61AE447F3}"/>
              </a:ext>
            </a:extLst>
          </p:cNvPr>
          <p:cNvGrpSpPr/>
          <p:nvPr/>
        </p:nvGrpSpPr>
        <p:grpSpPr>
          <a:xfrm>
            <a:off x="5170445" y="5603174"/>
            <a:ext cx="657350" cy="128402"/>
            <a:chOff x="5179970" y="5603174"/>
            <a:chExt cx="657350" cy="128402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E2645566-E9F4-6C3C-639F-EED5932137BF}"/>
                </a:ext>
              </a:extLst>
            </p:cNvPr>
            <p:cNvSpPr/>
            <p:nvPr/>
          </p:nvSpPr>
          <p:spPr>
            <a:xfrm>
              <a:off x="5179970" y="5603174"/>
              <a:ext cx="118628" cy="128402"/>
            </a:xfrm>
            <a:prstGeom prst="ellipse">
              <a:avLst/>
            </a:prstGeom>
            <a:solidFill>
              <a:srgbClr val="92D050"/>
            </a:solidFill>
            <a:ln w="3175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D8ABBF7-888A-A84E-B004-857096C32E16}"/>
                </a:ext>
              </a:extLst>
            </p:cNvPr>
            <p:cNvSpPr/>
            <p:nvPr/>
          </p:nvSpPr>
          <p:spPr>
            <a:xfrm>
              <a:off x="5449331" y="5603174"/>
              <a:ext cx="118628" cy="128402"/>
            </a:xfrm>
            <a:prstGeom prst="ellipse">
              <a:avLst/>
            </a:prstGeom>
            <a:solidFill>
              <a:srgbClr val="FFC000"/>
            </a:solidFill>
            <a:ln w="3175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92E9946-70FB-EAE3-66C0-F7D2AD6DDAD8}"/>
                </a:ext>
              </a:extLst>
            </p:cNvPr>
            <p:cNvSpPr/>
            <p:nvPr/>
          </p:nvSpPr>
          <p:spPr>
            <a:xfrm>
              <a:off x="5718692" y="5603174"/>
              <a:ext cx="118628" cy="128402"/>
            </a:xfrm>
            <a:prstGeom prst="ellipse">
              <a:avLst/>
            </a:prstGeom>
            <a:solidFill>
              <a:srgbClr val="C00000"/>
            </a:solidFill>
            <a:ln w="3175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523145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2">
      <a:dk1>
        <a:srgbClr val="283446"/>
      </a:dk1>
      <a:lt1>
        <a:sysClr val="window" lastClr="FFFFFF"/>
      </a:lt1>
      <a:dk2>
        <a:srgbClr val="3D4D69"/>
      </a:dk2>
      <a:lt2>
        <a:srgbClr val="BFC6D4"/>
      </a:lt2>
      <a:accent1>
        <a:srgbClr val="582831"/>
      </a:accent1>
      <a:accent2>
        <a:srgbClr val="6C82A7"/>
      </a:accent2>
      <a:accent3>
        <a:srgbClr val="283446"/>
      </a:accent3>
      <a:accent4>
        <a:srgbClr val="3D4D69"/>
      </a:accent4>
      <a:accent5>
        <a:srgbClr val="C4BD97"/>
      </a:accent5>
      <a:accent6>
        <a:srgbClr val="BFC6D4"/>
      </a:accent6>
      <a:hlink>
        <a:srgbClr val="0000FF"/>
      </a:hlink>
      <a:folHlink>
        <a:srgbClr val="800080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6" id="{92585B5D-FDDA-4CDC-9232-34405CE6454F}" vid="{E7D48F1A-AED2-42B6-B395-27E9F8C133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4E94805132D14180242C5C153615D3" ma:contentTypeVersion="3" ma:contentTypeDescription="Create a new document." ma:contentTypeScope="" ma:versionID="1d4631bf4041600122f5ac2c92f07b57">
  <xsd:schema xmlns:xsd="http://www.w3.org/2001/XMLSchema" xmlns:xs="http://www.w3.org/2001/XMLSchema" xmlns:p="http://schemas.microsoft.com/office/2006/metadata/properties" xmlns:ns2="4b7b9a31-dfa0-4668-8d1b-91e5fa0bc588" targetNamespace="http://schemas.microsoft.com/office/2006/metadata/properties" ma:root="true" ma:fieldsID="05c0e82da6452ccbab2db6647adbf7a1" ns2:_="">
    <xsd:import namespace="4b7b9a31-dfa0-4668-8d1b-91e5fa0bc5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7b9a31-dfa0-4668-8d1b-91e5fa0bc5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5F9529-530E-446E-88DD-82E6CC9C48E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54E4460-C6D0-40D0-932F-857E0706BD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7b9a31-dfa0-4668-8d1b-91e5fa0bc5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A0A8DA1-FC26-4AAF-AA8D-CD3B601B329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76a3f6ad-3d9b-49ad-9486-10bfd8fef73e}" enabled="1" method="Privileged" siteId="{8903a443-af33-4ed4-acf5-ee613bcb2f5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1363</TotalTime>
  <Words>2171</Words>
  <Application>Microsoft Office PowerPoint</Application>
  <PresentationFormat>Widescreen</PresentationFormat>
  <Paragraphs>307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Aptos</vt:lpstr>
      <vt:lpstr>Arial</vt:lpstr>
      <vt:lpstr>Calibri</vt:lpstr>
      <vt:lpstr>Franklin Gothic Book</vt:lpstr>
      <vt:lpstr>Franklin Gothic Medium</vt:lpstr>
      <vt:lpstr>Garamond</vt:lpstr>
      <vt:lpstr>Times New Roman</vt:lpstr>
      <vt:lpstr>Wingdings</vt:lpstr>
      <vt:lpstr>1_Office Theme</vt:lpstr>
      <vt:lpstr>Project Management Toolkit</vt:lpstr>
      <vt:lpstr>PowerPoint Presentation</vt:lpstr>
      <vt:lpstr>Plan of Actions &amp; Milestones (POAM) Template</vt:lpstr>
      <vt:lpstr>Risk &amp; Issue Register Template</vt:lpstr>
      <vt:lpstr>Project Status Report Template Project Title: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Rajendran, Sreevaishali CTR (USA)</dc:creator>
  <cp:lastModifiedBy>Matney, Jeffrey G CIV DHA STRAT INT GRP (USA)</cp:lastModifiedBy>
  <cp:revision>11</cp:revision>
  <dcterms:created xsi:type="dcterms:W3CDTF">2026-03-27T12:25:56Z</dcterms:created>
  <dcterms:modified xsi:type="dcterms:W3CDTF">2026-05-28T15:09:13Z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0x010100094E94805132D14180242C5C153615D3</vt:lpwstr>
  </property>
  <property fmtid="{D5CDD505-2E9C-101B-9397-08002B2CF9AE}" pid="3" name="Order">
    <vt:r8>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</Properties>
</file>