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4"/>
  </p:sldMasterIdLst>
  <p:notesMasterIdLst>
    <p:notesMasterId r:id="rId6"/>
  </p:notesMasterIdLst>
  <p:sldIdLst>
    <p:sldId id="262" r:id="rId5"/>
  </p:sldIdLst>
  <p:sldSz cx="12192000" cy="6858000"/>
  <p:notesSz cx="12192000" cy="6858000"/>
  <p:custDataLst>
    <p:tags r:id="rId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son, Thomas P CTR (USA)" initials="MTPC(" lastIdx="12" clrIdx="0"/>
  <p:cmAuthor id="2" name="Lawrence, Katrina N" initials="LKN" lastIdx="9" clrIdx="1"/>
  <p:cmAuthor id="3" name="Lawrence, Katrina CTR, OASD(HA)/TMA" initials="LKCO" lastIdx="3" clrIdx="2">
    <p:extLst>
      <p:ext uri="{19B8F6BF-5375-455C-9EA6-DF929625EA0E}">
        <p15:presenceInfo xmlns:p15="http://schemas.microsoft.com/office/powerpoint/2012/main" userId="S-1-5-21-420750453-732723933-745807249-15529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94E1"/>
    <a:srgbClr val="A92F3C"/>
    <a:srgbClr val="7E3A49"/>
    <a:srgbClr val="000000"/>
    <a:srgbClr val="0B13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6"/>
    <p:restoredTop sz="94694"/>
  </p:normalViewPr>
  <p:slideViewPr>
    <p:cSldViewPr>
      <p:cViewPr>
        <p:scale>
          <a:sx n="83" d="100"/>
          <a:sy n="83" d="100"/>
        </p:scale>
        <p:origin x="2592" y="9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tags" Target="tags/tag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FAE767D-414E-4F11-8AE4-D9472EE55388}" type="datetimeFigureOut">
              <a:rPr lang="en-US"/>
              <a:pPr>
                <a:defRPr/>
              </a:pPr>
              <a:t>1/7/25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AF752B4-9F74-468A-AFA2-611A65E00D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F752B4-9F74-468A-AFA2-611A65E00D9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12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66799" y="3381376"/>
            <a:ext cx="10058400" cy="1470025"/>
          </a:xfrm>
        </p:spPr>
        <p:txBody>
          <a:bodyPr>
            <a:normAutofit/>
          </a:bodyPr>
          <a:lstStyle>
            <a:lvl1pPr>
              <a:defRPr sz="4267" b="1" baseline="0">
                <a:solidFill>
                  <a:srgbClr val="092068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Title, Franklin Gothic Medium, 32pt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799" y="48514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3200" b="1" baseline="0">
                <a:solidFill>
                  <a:srgbClr val="454545"/>
                </a:solidFill>
                <a:latin typeface="Franklin Gothic Book" panose="020B0503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  <a:br>
              <a:rPr lang="en-US" dirty="0"/>
            </a:br>
            <a:r>
              <a:rPr lang="en-US" dirty="0"/>
              <a:t>Month DD, YYYY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688" y="743949"/>
            <a:ext cx="2460625" cy="24606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FF4FAA-1932-8729-C2B5-FDC158525603}"/>
              </a:ext>
            </a:extLst>
          </p:cNvPr>
          <p:cNvSpPr txBox="1"/>
          <p:nvPr userDrawn="1"/>
        </p:nvSpPr>
        <p:spPr>
          <a:xfrm>
            <a:off x="1576576" y="6288365"/>
            <a:ext cx="9038848" cy="636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33" b="0" i="1" u="none" strike="noStrike" kern="1200" baseline="0" dirty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rPr>
              <a:t>Improving Health and Building Readiness. Anytime, Anywhere — Always</a:t>
            </a:r>
          </a:p>
          <a:p>
            <a:pPr algn="ctr"/>
            <a:endParaRPr lang="en-US" sz="1400" i="0" baseline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19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3733" b="1" baseline="0">
                <a:solidFill>
                  <a:srgbClr val="092068"/>
                </a:solidFill>
              </a:defRPr>
            </a:lvl1pPr>
          </a:lstStyle>
          <a:p>
            <a:r>
              <a:rPr lang="en-US" dirty="0"/>
              <a:t>Different title per slide, Franklin Gothic Medium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498601"/>
            <a:ext cx="10972800" cy="4368799"/>
          </a:xfrm>
        </p:spPr>
        <p:txBody>
          <a:bodyPr/>
          <a:lstStyle>
            <a:lvl1pPr marL="457189" indent="-457189">
              <a:buClr>
                <a:srgbClr val="582831"/>
              </a:buClr>
              <a:buSzPct val="125000"/>
              <a:buFont typeface="Arial" panose="020B0604020202020204" pitchFamily="34" charset="0"/>
              <a:buChar char="•"/>
              <a:defRPr sz="2933">
                <a:solidFill>
                  <a:srgbClr val="454545"/>
                </a:solidFill>
                <a:latin typeface="Franklin Gothic Book" panose="020B0503020102020204" pitchFamily="34" charset="0"/>
              </a:defRPr>
            </a:lvl1pPr>
            <a:lvl2pPr marL="990575" indent="-380990">
              <a:buClr>
                <a:srgbClr val="092068"/>
              </a:buClr>
              <a:buFont typeface="Wingdings" panose="05000000000000000000" pitchFamily="2" charset="2"/>
              <a:buChar char="§"/>
              <a:defRPr sz="2667">
                <a:solidFill>
                  <a:srgbClr val="454545"/>
                </a:solidFill>
                <a:latin typeface="Franklin Gothic Book" panose="020B0503020102020204" pitchFamily="34" charset="0"/>
              </a:defRPr>
            </a:lvl2pPr>
            <a:lvl3pPr marL="1523962" indent="-304792">
              <a:buClr>
                <a:srgbClr val="6C82A7"/>
              </a:buClr>
              <a:buFont typeface="Wingdings" panose="05000000000000000000" pitchFamily="2" charset="2"/>
              <a:buChar char="ü"/>
              <a:defRPr sz="2400">
                <a:solidFill>
                  <a:srgbClr val="454545"/>
                </a:solidFill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609600" y="1193800"/>
            <a:ext cx="10972800" cy="0"/>
            <a:chOff x="457200" y="990600"/>
            <a:chExt cx="8229600" cy="0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4572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13716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2286000" y="990600"/>
              <a:ext cx="914400" cy="0"/>
            </a:xfrm>
            <a:prstGeom prst="line">
              <a:avLst/>
            </a:prstGeom>
            <a:ln w="50800">
              <a:solidFill>
                <a:srgbClr val="0920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32004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41148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50292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5943600" y="990600"/>
              <a:ext cx="914400" cy="0"/>
            </a:xfrm>
            <a:prstGeom prst="line">
              <a:avLst/>
            </a:prstGeom>
            <a:ln w="50800">
              <a:solidFill>
                <a:srgbClr val="0920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68580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77724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09097-C5FB-9A92-08A4-276BD05D43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47200" y="17780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540B9-D82F-44A3-9899-A5422F2D74D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D4F0D8-0088-B080-D1CF-FAA30ADBA240}"/>
              </a:ext>
            </a:extLst>
          </p:cNvPr>
          <p:cNvSpPr txBox="1"/>
          <p:nvPr userDrawn="1"/>
        </p:nvSpPr>
        <p:spPr>
          <a:xfrm>
            <a:off x="1576576" y="6288365"/>
            <a:ext cx="9038848" cy="636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33" b="0" i="1" u="none" strike="noStrike" kern="1200" baseline="0" dirty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rPr>
              <a:t>Improving Health and Building Readiness. Anytime, Anywhere — Always</a:t>
            </a:r>
          </a:p>
          <a:p>
            <a:pPr algn="ctr"/>
            <a:endParaRPr lang="en-US" sz="1400" i="0" baseline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396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3733" b="1" baseline="0">
                <a:solidFill>
                  <a:srgbClr val="092068"/>
                </a:solidFill>
              </a:defRPr>
            </a:lvl1pPr>
          </a:lstStyle>
          <a:p>
            <a:r>
              <a:rPr lang="en-US" dirty="0"/>
              <a:t>Different title per slide, Franklin Gothic Medium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498601"/>
            <a:ext cx="10972800" cy="4368799"/>
          </a:xfrm>
        </p:spPr>
        <p:txBody>
          <a:bodyPr/>
          <a:lstStyle>
            <a:lvl1pPr marL="457189" indent="-457189">
              <a:buClr>
                <a:srgbClr val="582831"/>
              </a:buClr>
              <a:buSzPct val="125000"/>
              <a:buFont typeface="Arial" panose="020B0604020202020204" pitchFamily="34" charset="0"/>
              <a:buChar char="•"/>
              <a:defRPr sz="2933">
                <a:solidFill>
                  <a:srgbClr val="454545"/>
                </a:solidFill>
                <a:latin typeface="Franklin Gothic Book" panose="020B0503020102020204" pitchFamily="34" charset="0"/>
              </a:defRPr>
            </a:lvl1pPr>
            <a:lvl2pPr marL="990575" indent="-380990">
              <a:buClr>
                <a:srgbClr val="092068"/>
              </a:buClr>
              <a:buFont typeface="Wingdings" panose="05000000000000000000" pitchFamily="2" charset="2"/>
              <a:buChar char="§"/>
              <a:defRPr sz="2667">
                <a:solidFill>
                  <a:srgbClr val="454545"/>
                </a:solidFill>
                <a:latin typeface="Franklin Gothic Book" panose="020B0503020102020204" pitchFamily="34" charset="0"/>
              </a:defRPr>
            </a:lvl2pPr>
            <a:lvl3pPr marL="1523962" indent="-304792">
              <a:buClr>
                <a:srgbClr val="6C82A7"/>
              </a:buClr>
              <a:buFont typeface="Wingdings" panose="05000000000000000000" pitchFamily="2" charset="2"/>
              <a:buChar char="ü"/>
              <a:defRPr sz="2400">
                <a:solidFill>
                  <a:srgbClr val="454545"/>
                </a:solidFill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609600" y="1193800"/>
            <a:ext cx="10972800" cy="0"/>
            <a:chOff x="457200" y="990600"/>
            <a:chExt cx="8229600" cy="0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4572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13716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2286000" y="990600"/>
              <a:ext cx="914400" cy="0"/>
            </a:xfrm>
            <a:prstGeom prst="line">
              <a:avLst/>
            </a:prstGeom>
            <a:ln w="50800">
              <a:solidFill>
                <a:srgbClr val="0920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32004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41148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50292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5943600" y="990600"/>
              <a:ext cx="914400" cy="0"/>
            </a:xfrm>
            <a:prstGeom prst="line">
              <a:avLst/>
            </a:prstGeom>
            <a:ln w="50800">
              <a:solidFill>
                <a:srgbClr val="0920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68580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77724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09097-C5FB-9A92-08A4-276BD05D43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47200" y="17780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540B9-D82F-44A3-9899-A5422F2D7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38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3733" b="1">
                <a:solidFill>
                  <a:srgbClr val="051C48"/>
                </a:solidFill>
              </a:defRPr>
            </a:lvl1pPr>
          </a:lstStyle>
          <a:p>
            <a:r>
              <a:rPr lang="en-US" dirty="0"/>
              <a:t>Different title per slide, Franklin Gothic Medium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98600"/>
            <a:ext cx="5384800" cy="4368800"/>
          </a:xfrm>
        </p:spPr>
        <p:txBody>
          <a:bodyPr/>
          <a:lstStyle>
            <a:lvl1pPr marL="457189" indent="-457189">
              <a:buClr>
                <a:srgbClr val="582831"/>
              </a:buClr>
              <a:buFont typeface="Arial" panose="020B0604020202020204" pitchFamily="34" charset="0"/>
              <a:buChar char="•"/>
              <a:defRPr sz="2933">
                <a:solidFill>
                  <a:srgbClr val="454545"/>
                </a:solidFill>
              </a:defRPr>
            </a:lvl1pPr>
            <a:lvl2pPr marL="990575" indent="-380990">
              <a:buClr>
                <a:srgbClr val="092068"/>
              </a:buClr>
              <a:buFont typeface="Wingdings" panose="05000000000000000000" pitchFamily="2" charset="2"/>
              <a:buChar char="§"/>
              <a:defRPr sz="2667">
                <a:solidFill>
                  <a:srgbClr val="454545"/>
                </a:solidFill>
              </a:defRPr>
            </a:lvl2pPr>
            <a:lvl3pPr marL="1523962" indent="-304792">
              <a:buFont typeface="Wingdings" panose="05000000000000000000" pitchFamily="2" charset="2"/>
              <a:buChar char="ü"/>
              <a:defRPr sz="2400">
                <a:solidFill>
                  <a:srgbClr val="454545"/>
                </a:solidFill>
              </a:defRPr>
            </a:lvl3pPr>
            <a:lvl4pPr>
              <a:defRPr sz="2400">
                <a:solidFill>
                  <a:srgbClr val="002060"/>
                </a:solidFill>
              </a:defRPr>
            </a:lvl4pPr>
            <a:lvl5pPr>
              <a:defRPr sz="2400">
                <a:solidFill>
                  <a:srgbClr val="00206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98600"/>
            <a:ext cx="5384800" cy="4368800"/>
          </a:xfrm>
        </p:spPr>
        <p:txBody>
          <a:bodyPr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Clr>
                <a:srgbClr val="582831"/>
              </a:buClr>
              <a:buFont typeface="Arial" panose="020B0604020202020204" pitchFamily="34" charset="0"/>
              <a:buChar char="•"/>
              <a:defRPr lang="en-US" sz="2933" kern="1200" dirty="0" smtClean="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1pPr>
            <a:lvl2pPr marL="1066773" indent="-457189" algn="l" defTabSz="1219170" rtl="0" eaLnBrk="1" latinLnBrk="0" hangingPunct="1">
              <a:spcBef>
                <a:spcPct val="20000"/>
              </a:spcBef>
              <a:buClr>
                <a:srgbClr val="092068"/>
              </a:buClr>
              <a:buFont typeface="Wingdings" panose="05000000000000000000" pitchFamily="2" charset="2"/>
              <a:buChar char="§"/>
              <a:defRPr lang="en-US" sz="2667" kern="1200" dirty="0" smtClean="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ü"/>
              <a:defRPr lang="en-US" sz="2400" kern="1200" dirty="0" smtClean="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3pPr>
            <a:lvl4pPr>
              <a:defRPr sz="2400">
                <a:solidFill>
                  <a:srgbClr val="002060"/>
                </a:solidFill>
              </a:defRPr>
            </a:lvl4pPr>
            <a:lvl5pPr>
              <a:defRPr sz="2400">
                <a:solidFill>
                  <a:srgbClr val="00206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84C336D-EBA9-50C7-E897-D392F41EFD44}"/>
              </a:ext>
            </a:extLst>
          </p:cNvPr>
          <p:cNvGrpSpPr/>
          <p:nvPr userDrawn="1"/>
        </p:nvGrpSpPr>
        <p:grpSpPr>
          <a:xfrm>
            <a:off x="609600" y="1193800"/>
            <a:ext cx="10972800" cy="0"/>
            <a:chOff x="457200" y="990600"/>
            <a:chExt cx="8229600" cy="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E9CE6FF-DF0A-CEE0-BDE0-85E9336E64B7}"/>
                </a:ext>
              </a:extLst>
            </p:cNvPr>
            <p:cNvCxnSpPr/>
            <p:nvPr userDrawn="1"/>
          </p:nvCxnSpPr>
          <p:spPr>
            <a:xfrm>
              <a:off x="4572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951B197-3011-6887-B892-453275EA855C}"/>
                </a:ext>
              </a:extLst>
            </p:cNvPr>
            <p:cNvCxnSpPr/>
            <p:nvPr userDrawn="1"/>
          </p:nvCxnSpPr>
          <p:spPr>
            <a:xfrm>
              <a:off x="13716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3B96308-DA40-CA6B-F6F2-39B24DDA44B0}"/>
                </a:ext>
              </a:extLst>
            </p:cNvPr>
            <p:cNvCxnSpPr/>
            <p:nvPr userDrawn="1"/>
          </p:nvCxnSpPr>
          <p:spPr>
            <a:xfrm>
              <a:off x="2286000" y="990600"/>
              <a:ext cx="914400" cy="0"/>
            </a:xfrm>
            <a:prstGeom prst="line">
              <a:avLst/>
            </a:prstGeom>
            <a:ln w="50800">
              <a:solidFill>
                <a:srgbClr val="0920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0616D76-979B-236A-893E-52F517D23981}"/>
                </a:ext>
              </a:extLst>
            </p:cNvPr>
            <p:cNvCxnSpPr/>
            <p:nvPr userDrawn="1"/>
          </p:nvCxnSpPr>
          <p:spPr>
            <a:xfrm>
              <a:off x="32004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DF36A6E-9282-43E8-1E10-C70BF5D11794}"/>
                </a:ext>
              </a:extLst>
            </p:cNvPr>
            <p:cNvCxnSpPr/>
            <p:nvPr userDrawn="1"/>
          </p:nvCxnSpPr>
          <p:spPr>
            <a:xfrm>
              <a:off x="41148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290408D-0DB0-8CBD-1D05-4E9108AC34C2}"/>
                </a:ext>
              </a:extLst>
            </p:cNvPr>
            <p:cNvCxnSpPr/>
            <p:nvPr userDrawn="1"/>
          </p:nvCxnSpPr>
          <p:spPr>
            <a:xfrm>
              <a:off x="50292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FEF054D-3DC5-455C-1D58-7592446D714F}"/>
                </a:ext>
              </a:extLst>
            </p:cNvPr>
            <p:cNvCxnSpPr/>
            <p:nvPr userDrawn="1"/>
          </p:nvCxnSpPr>
          <p:spPr>
            <a:xfrm>
              <a:off x="5943600" y="990600"/>
              <a:ext cx="914400" cy="0"/>
            </a:xfrm>
            <a:prstGeom prst="line">
              <a:avLst/>
            </a:prstGeom>
            <a:ln w="50800">
              <a:solidFill>
                <a:srgbClr val="0920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C05A261-6E2E-FA53-104C-277D1DEC9657}"/>
                </a:ext>
              </a:extLst>
            </p:cNvPr>
            <p:cNvCxnSpPr/>
            <p:nvPr userDrawn="1"/>
          </p:nvCxnSpPr>
          <p:spPr>
            <a:xfrm>
              <a:off x="68580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D32949F-A91A-38DA-C57A-0D9E557E0FAA}"/>
                </a:ext>
              </a:extLst>
            </p:cNvPr>
            <p:cNvCxnSpPr/>
            <p:nvPr userDrawn="1"/>
          </p:nvCxnSpPr>
          <p:spPr>
            <a:xfrm>
              <a:off x="77724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087F48-7A4F-B567-AFE1-C1C56E32E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47200" y="17780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540B9-D82F-44A3-9899-A5422F2D74D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13A5D5-B48C-5FBB-82A3-380C5D93D5C8}"/>
              </a:ext>
            </a:extLst>
          </p:cNvPr>
          <p:cNvSpPr txBox="1"/>
          <p:nvPr userDrawn="1"/>
        </p:nvSpPr>
        <p:spPr>
          <a:xfrm>
            <a:off x="1576576" y="6288365"/>
            <a:ext cx="9038848" cy="636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33" b="0" i="1" u="none" strike="noStrike" kern="1200" baseline="0" dirty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rPr>
              <a:t>Improving Health and Building Readiness. Anytime, Anywhere — Always</a:t>
            </a:r>
          </a:p>
          <a:p>
            <a:pPr algn="ctr"/>
            <a:endParaRPr lang="en-US" sz="1400" i="0" baseline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478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sz="3733" b="1">
                <a:solidFill>
                  <a:srgbClr val="051C48"/>
                </a:solidFill>
              </a:defRPr>
            </a:lvl1pPr>
          </a:lstStyle>
          <a:p>
            <a:r>
              <a:rPr lang="en-US" dirty="0"/>
              <a:t>Different title per slide, Franklin Gothic Medium 28pt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92E368C-8BD9-3948-F45D-B1C1D0483385}"/>
              </a:ext>
            </a:extLst>
          </p:cNvPr>
          <p:cNvGrpSpPr/>
          <p:nvPr userDrawn="1"/>
        </p:nvGrpSpPr>
        <p:grpSpPr>
          <a:xfrm>
            <a:off x="609600" y="1193800"/>
            <a:ext cx="10972800" cy="0"/>
            <a:chOff x="457200" y="990600"/>
            <a:chExt cx="8229600" cy="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AFCBDB1-8BB2-6D28-E6A9-4B9672FDDABD}"/>
                </a:ext>
              </a:extLst>
            </p:cNvPr>
            <p:cNvCxnSpPr/>
            <p:nvPr userDrawn="1"/>
          </p:nvCxnSpPr>
          <p:spPr>
            <a:xfrm>
              <a:off x="4572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9C4928B-B517-CF6A-2422-17F90192DD3B}"/>
                </a:ext>
              </a:extLst>
            </p:cNvPr>
            <p:cNvCxnSpPr/>
            <p:nvPr userDrawn="1"/>
          </p:nvCxnSpPr>
          <p:spPr>
            <a:xfrm>
              <a:off x="13716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EA539B0-DEA3-0B97-25F6-57161B439896}"/>
                </a:ext>
              </a:extLst>
            </p:cNvPr>
            <p:cNvCxnSpPr/>
            <p:nvPr userDrawn="1"/>
          </p:nvCxnSpPr>
          <p:spPr>
            <a:xfrm>
              <a:off x="2286000" y="990600"/>
              <a:ext cx="914400" cy="0"/>
            </a:xfrm>
            <a:prstGeom prst="line">
              <a:avLst/>
            </a:prstGeom>
            <a:ln w="50800">
              <a:solidFill>
                <a:srgbClr val="0920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42816FD-BAB7-8637-A19E-1D4DA94C335B}"/>
                </a:ext>
              </a:extLst>
            </p:cNvPr>
            <p:cNvCxnSpPr/>
            <p:nvPr userDrawn="1"/>
          </p:nvCxnSpPr>
          <p:spPr>
            <a:xfrm>
              <a:off x="32004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4B48E0C-5E90-4E7C-DFEB-A2CC914D3011}"/>
                </a:ext>
              </a:extLst>
            </p:cNvPr>
            <p:cNvCxnSpPr/>
            <p:nvPr userDrawn="1"/>
          </p:nvCxnSpPr>
          <p:spPr>
            <a:xfrm>
              <a:off x="41148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D181B70-BDEE-E605-DB24-6EB7838902D2}"/>
                </a:ext>
              </a:extLst>
            </p:cNvPr>
            <p:cNvCxnSpPr/>
            <p:nvPr userDrawn="1"/>
          </p:nvCxnSpPr>
          <p:spPr>
            <a:xfrm>
              <a:off x="50292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1F4197C-3D57-B14D-00D8-DFEE5C1BC7A9}"/>
                </a:ext>
              </a:extLst>
            </p:cNvPr>
            <p:cNvCxnSpPr/>
            <p:nvPr userDrawn="1"/>
          </p:nvCxnSpPr>
          <p:spPr>
            <a:xfrm>
              <a:off x="5943600" y="990600"/>
              <a:ext cx="914400" cy="0"/>
            </a:xfrm>
            <a:prstGeom prst="line">
              <a:avLst/>
            </a:prstGeom>
            <a:ln w="50800">
              <a:solidFill>
                <a:srgbClr val="0920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6AEA9F5-B328-E31B-5BFF-C12388D8F88B}"/>
                </a:ext>
              </a:extLst>
            </p:cNvPr>
            <p:cNvCxnSpPr/>
            <p:nvPr userDrawn="1"/>
          </p:nvCxnSpPr>
          <p:spPr>
            <a:xfrm>
              <a:off x="68580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3E647F0-F308-E92F-BD0F-A4E0581430D0}"/>
                </a:ext>
              </a:extLst>
            </p:cNvPr>
            <p:cNvCxnSpPr/>
            <p:nvPr userDrawn="1"/>
          </p:nvCxnSpPr>
          <p:spPr>
            <a:xfrm>
              <a:off x="77724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CB861E65-E2C4-5C1C-E8CC-5E7C8EAA9D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47200" y="17780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540B9-D82F-44A3-9899-A5422F2D74D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04984E-1D4F-1EF5-0719-23F9023DA751}"/>
              </a:ext>
            </a:extLst>
          </p:cNvPr>
          <p:cNvSpPr txBox="1"/>
          <p:nvPr userDrawn="1"/>
        </p:nvSpPr>
        <p:spPr>
          <a:xfrm>
            <a:off x="1576576" y="6288365"/>
            <a:ext cx="9038848" cy="636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33" b="0" i="1" u="none" strike="noStrike" kern="1200" baseline="0" dirty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rPr>
              <a:t>Improving Health and Building Readiness. Anytime, Anywhere — Always</a:t>
            </a:r>
          </a:p>
          <a:p>
            <a:pPr algn="ctr"/>
            <a:endParaRPr lang="en-US" sz="1400" i="0" baseline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256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D35C78AA-623B-F99C-FD56-14A6E153E1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47200" y="17780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540B9-D82F-44A3-9899-A5422F2D74D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14E860-5041-B3B9-A874-056A0F1C5FC4}"/>
              </a:ext>
            </a:extLst>
          </p:cNvPr>
          <p:cNvSpPr txBox="1"/>
          <p:nvPr userDrawn="1"/>
        </p:nvSpPr>
        <p:spPr>
          <a:xfrm>
            <a:off x="1576576" y="6288365"/>
            <a:ext cx="9038848" cy="636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33" b="0" i="1" u="none" strike="noStrike" kern="1200" baseline="0" dirty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rPr>
              <a:t>Improving Health and Building Readiness. Anytime, Anywhere — Always</a:t>
            </a:r>
          </a:p>
          <a:p>
            <a:pPr algn="ctr"/>
            <a:endParaRPr lang="en-US" sz="1400" i="0" baseline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01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778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Different title per slide, Franklin Gothic Medium 28pt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C191B9-38D4-4329-8F07-1183FAC2EBFC}"/>
              </a:ext>
            </a:extLst>
          </p:cNvPr>
          <p:cNvSpPr/>
          <p:nvPr userDrawn="1"/>
        </p:nvSpPr>
        <p:spPr>
          <a:xfrm>
            <a:off x="0" y="6126164"/>
            <a:ext cx="12192000" cy="741072"/>
          </a:xfrm>
          <a:prstGeom prst="rect">
            <a:avLst/>
          </a:prstGeom>
          <a:solidFill>
            <a:srgbClr val="582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206F9C-4465-F60A-A8CB-FD75F6C0F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47200" y="576580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540B9-D82F-44A3-9899-A5422F2D74D5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id="{01A0A1AB-EFB1-E3F9-0E51-A988E6651F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303276" y="6191899"/>
            <a:ext cx="612648" cy="612648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A3E87CDA-F5B0-261F-5D56-CBDCF67E985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4977" t="14390" r="5430" b="16379"/>
          <a:stretch/>
        </p:blipFill>
        <p:spPr>
          <a:xfrm>
            <a:off x="11248644" y="6178183"/>
            <a:ext cx="64008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11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7" r:id="rId3"/>
    <p:sldLayoutId id="2147483844" r:id="rId4"/>
    <p:sldLayoutId id="2147483845" r:id="rId5"/>
    <p:sldLayoutId id="2147483846" r:id="rId6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3733" b="1" kern="1200" baseline="0">
          <a:solidFill>
            <a:srgbClr val="283446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SzPct val="125000"/>
        <a:buFont typeface="Arial" panose="020B0604020202020204" pitchFamily="34" charset="0"/>
        <a:buChar char="•"/>
        <a:defRPr sz="2933" kern="1200">
          <a:solidFill>
            <a:srgbClr val="454545"/>
          </a:solidFill>
          <a:latin typeface="Franklin Gothic Book" panose="020B0503020102020204" pitchFamily="34" charset="0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667" kern="1200">
          <a:solidFill>
            <a:srgbClr val="454545"/>
          </a:solidFill>
          <a:latin typeface="Franklin Gothic Book" panose="020B0503020102020204" pitchFamily="34" charset="0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Wingdings" panose="05000000000000000000" pitchFamily="2" charset="2"/>
        <a:buChar char="ü"/>
        <a:defRPr sz="2400" kern="1200">
          <a:solidFill>
            <a:srgbClr val="454545"/>
          </a:solidFill>
          <a:latin typeface="Franklin Gothic Book" panose="020B0503020102020204" pitchFamily="34" charset="0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haj7-cepo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cmcertification.org/about-ccmc/code-professional-conduct" TargetMode="External"/><Relationship Id="rId4" Type="http://schemas.openxmlformats.org/officeDocument/2006/relationships/hyperlink" Target="mailto:dha.ncr.j7.mbx.continuing-education-office@health.mi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E1E83983-8B89-43AF-9519-E5C37D249FD0}"/>
              </a:ext>
            </a:extLst>
          </p:cNvPr>
          <p:cNvSpPr txBox="1"/>
          <p:nvPr/>
        </p:nvSpPr>
        <p:spPr>
          <a:xfrm>
            <a:off x="353917" y="1295400"/>
            <a:ext cx="11484166" cy="546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" panose="020B0603020102020204" pitchFamily="34" charset="0"/>
                <a:cs typeface="Calibri"/>
              </a:rPr>
              <a:t>Overview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This internet live course</a:t>
            </a:r>
            <a:r>
              <a:rPr lang="en-US" sz="1300" dirty="0">
                <a:solidFill>
                  <a:prstClr val="black"/>
                </a:solidFill>
                <a:latin typeface="Franklin Gothic Book" panose="020B0503020102020204" pitchFamily="34" charset="0"/>
              </a:rPr>
              <a:t> will address “A Comprehensive Analysis of Spinal Pain in Service Members”</a:t>
            </a:r>
            <a:endParaRPr kumimoji="0" lang="en-US" sz="13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/>
        <p:txBody>
          <a:bodyPr tIns="12700" rtlCol="0" anchor="t">
            <a:normAutofit/>
          </a:bodyPr>
          <a:lstStyle/>
          <a:p>
            <a:pPr algn="ctr" eaLnBrk="1" fontAlgn="auto" hangingPunct="1">
              <a:lnSpc>
                <a:spcPct val="90000"/>
              </a:lnSpc>
              <a:spcBef>
                <a:spcPts val="1200"/>
              </a:spcBef>
              <a:defRPr/>
            </a:pPr>
            <a:r>
              <a:rPr sz="3200" b="0" spc="44" dirty="0">
                <a:solidFill>
                  <a:srgbClr val="081F68"/>
                </a:solidFill>
                <a:cs typeface="Franklin Gothic Medium"/>
              </a:rPr>
              <a:t>Clinical Communities Speaker Series</a:t>
            </a:r>
            <a:br>
              <a:rPr lang="en-US" sz="3600" b="0" spc="44" dirty="0">
                <a:solidFill>
                  <a:srgbClr val="081F68"/>
                </a:solidFill>
                <a:cs typeface="Franklin Gothic Medium"/>
              </a:rPr>
            </a:br>
            <a:endParaRPr sz="1500" b="0" spc="44" dirty="0">
              <a:solidFill>
                <a:srgbClr val="081F68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15817" y="3429000"/>
            <a:ext cx="11560367" cy="2116605"/>
          </a:xfrm>
          <a:prstGeom prst="rect">
            <a:avLst/>
          </a:prstGeom>
        </p:spPr>
        <p:txBody>
          <a:bodyPr wrap="square" lIns="0" tIns="13335" rIns="0" bIns="0">
            <a:spAutoFit/>
          </a:bodyPr>
          <a:lstStyle>
            <a:lvl1pPr marL="254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altLang="en-US" sz="1400" b="1" u="sng" dirty="0">
                <a:solidFill>
                  <a:srgbClr val="000000"/>
                </a:solidFill>
                <a:latin typeface="Franklin Gothic Demi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Target Audience</a:t>
            </a:r>
            <a:r>
              <a:rPr lang="en-US" altLang="en-US" sz="1400" b="1" dirty="0">
                <a:solidFill>
                  <a:srgbClr val="000000"/>
                </a:solidFill>
                <a:latin typeface="Franklin Gothic Demi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 (Introductory) 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altLang="en-US" sz="1300" dirty="0">
                <a:solidFill>
                  <a:srgbClr val="A92F3C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Physicians (ACCME) </a:t>
            </a:r>
            <a:r>
              <a:rPr lang="en-US" altLang="en-US" sz="1300" dirty="0">
                <a:solidFill>
                  <a:srgbClr val="A92F3C"/>
                </a:solidFill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</a:t>
            </a:r>
            <a:r>
              <a:rPr lang="en-US" altLang="en-US" sz="1300" dirty="0">
                <a:solidFill>
                  <a:srgbClr val="A92F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00" dirty="0">
                <a:solidFill>
                  <a:srgbClr val="A92F3C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Physician Assistants (AAPA) </a:t>
            </a:r>
            <a:r>
              <a:rPr lang="en-US" altLang="en-US" sz="1300" dirty="0">
                <a:solidFill>
                  <a:srgbClr val="A92F3C"/>
                </a:solidFill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</a:t>
            </a:r>
            <a:r>
              <a:rPr lang="en-US" altLang="en-US" sz="1300" dirty="0">
                <a:solidFill>
                  <a:srgbClr val="A92F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00" dirty="0">
                <a:solidFill>
                  <a:srgbClr val="A92F3C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Nurses (ANCC) </a:t>
            </a:r>
            <a:r>
              <a:rPr lang="en-US" altLang="en-US" sz="1300" dirty="0">
                <a:solidFill>
                  <a:srgbClr val="A92F3C"/>
                </a:solidFill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</a:t>
            </a:r>
            <a:r>
              <a:rPr lang="en-US" altLang="en-US" sz="1300" dirty="0">
                <a:solidFill>
                  <a:srgbClr val="A92F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00" dirty="0">
                <a:solidFill>
                  <a:srgbClr val="A92F3C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Pharmacists, Pharmacy Technicians (ACPE) </a:t>
            </a:r>
            <a:r>
              <a:rPr lang="en-US" altLang="en-US" sz="1300" dirty="0">
                <a:solidFill>
                  <a:srgbClr val="A92F3C"/>
                </a:solidFill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</a:t>
            </a:r>
            <a:r>
              <a:rPr lang="en-US" altLang="en-US" sz="1300" dirty="0">
                <a:solidFill>
                  <a:srgbClr val="A92F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00" dirty="0">
                <a:solidFill>
                  <a:srgbClr val="A92F3C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Social Workers (ASWB) </a:t>
            </a:r>
            <a:r>
              <a:rPr lang="en-US" altLang="en-US" sz="1300" dirty="0">
                <a:solidFill>
                  <a:srgbClr val="A92F3C"/>
                </a:solidFill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</a:t>
            </a:r>
            <a:r>
              <a:rPr lang="en-US" altLang="en-US" sz="1300" dirty="0">
                <a:solidFill>
                  <a:srgbClr val="A92F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00" dirty="0">
                <a:solidFill>
                  <a:srgbClr val="A92F3C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Psychologists (APA) </a:t>
            </a:r>
            <a:r>
              <a:rPr lang="en-US" altLang="en-US" sz="1300" dirty="0">
                <a:solidFill>
                  <a:srgbClr val="A92F3C"/>
                </a:solidFill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</a:t>
            </a:r>
            <a:r>
              <a:rPr lang="en-US" altLang="en-US" sz="1300" dirty="0">
                <a:solidFill>
                  <a:srgbClr val="A92F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00" dirty="0">
                <a:solidFill>
                  <a:srgbClr val="A92F3C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Optometrists (ARBO/COPE) </a:t>
            </a:r>
            <a:r>
              <a:rPr lang="en-US" altLang="en-US" sz="1300" dirty="0">
                <a:solidFill>
                  <a:srgbClr val="A92F3C"/>
                </a:solidFill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</a:t>
            </a:r>
            <a:r>
              <a:rPr lang="en-US" altLang="en-US" sz="1300" dirty="0">
                <a:solidFill>
                  <a:srgbClr val="A92F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00" dirty="0">
                <a:solidFill>
                  <a:srgbClr val="A92F3C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Registered  Dieticians, Dietetic Technicians (CDR)</a:t>
            </a:r>
            <a:r>
              <a:rPr lang="en-US" altLang="en-US" sz="1300" dirty="0">
                <a:solidFill>
                  <a:srgbClr val="A92F3C"/>
                </a:solidFill>
                <a:latin typeface="Wingdings" panose="05000000000000000000" pitchFamily="2" charset="2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 </a:t>
            </a:r>
            <a:r>
              <a:rPr lang="en-US" altLang="en-US" sz="1300" dirty="0">
                <a:solidFill>
                  <a:srgbClr val="A92F3C"/>
                </a:solidFill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</a:t>
            </a:r>
            <a:r>
              <a:rPr lang="en-US" altLang="en-US" sz="1300" dirty="0">
                <a:solidFill>
                  <a:srgbClr val="A92F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00" dirty="0">
                <a:solidFill>
                  <a:srgbClr val="A92F3C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Dentists, Dental Hygienists, Dental Technicians (ADA) </a:t>
            </a:r>
            <a:r>
              <a:rPr lang="en-US" altLang="en-US" sz="1300" dirty="0">
                <a:solidFill>
                  <a:srgbClr val="A92F3C"/>
                </a:solidFill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</a:t>
            </a:r>
            <a:r>
              <a:rPr lang="en-US" altLang="en-US" sz="1300" dirty="0">
                <a:solidFill>
                  <a:srgbClr val="A92F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00" dirty="0">
                <a:solidFill>
                  <a:srgbClr val="A92F3C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Athletic Trainers (BOC)  </a:t>
            </a:r>
            <a:r>
              <a:rPr lang="en-US" altLang="en-US" sz="1300" dirty="0">
                <a:solidFill>
                  <a:srgbClr val="A92F3C"/>
                </a:solidFill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</a:t>
            </a:r>
            <a:r>
              <a:rPr lang="en-US" altLang="en-US" sz="1300" dirty="0">
                <a:solidFill>
                  <a:srgbClr val="A92F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00" dirty="0">
                <a:solidFill>
                  <a:srgbClr val="A92F3C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Occupational Therapists, Occupational Therapist Assistants (AOTA) </a:t>
            </a:r>
            <a:r>
              <a:rPr lang="en-US" altLang="en-US" sz="1300" dirty="0">
                <a:solidFill>
                  <a:srgbClr val="A92F3C"/>
                </a:solidFill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</a:t>
            </a:r>
            <a:r>
              <a:rPr lang="en-US" altLang="en-US" sz="1300" dirty="0">
                <a:solidFill>
                  <a:srgbClr val="A92F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00" dirty="0">
                <a:solidFill>
                  <a:srgbClr val="A92F3C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Kinesiotherapists (COPSKT) </a:t>
            </a:r>
            <a:r>
              <a:rPr lang="en-US" altLang="en-US" sz="1300" dirty="0">
                <a:solidFill>
                  <a:srgbClr val="A92F3C"/>
                </a:solidFill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</a:t>
            </a:r>
            <a:r>
              <a:rPr lang="en-US" altLang="en-US" sz="1300" dirty="0">
                <a:solidFill>
                  <a:srgbClr val="A92F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00" dirty="0">
                <a:solidFill>
                  <a:srgbClr val="A92F3C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Certified Counselors (NBCC) </a:t>
            </a:r>
            <a:r>
              <a:rPr lang="en-US" altLang="en-US" sz="1300" dirty="0">
                <a:solidFill>
                  <a:srgbClr val="A92F3C"/>
                </a:solidFill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</a:t>
            </a:r>
            <a:r>
              <a:rPr lang="en-US" altLang="en-US" sz="1300" dirty="0">
                <a:solidFill>
                  <a:srgbClr val="A92F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00" dirty="0">
                <a:solidFill>
                  <a:srgbClr val="A92F3C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Healthcare Executives (ACHE) </a:t>
            </a:r>
            <a:r>
              <a:rPr lang="en-US" altLang="en-US" sz="1300" dirty="0">
                <a:solidFill>
                  <a:srgbClr val="A92F3C"/>
                </a:solidFill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</a:t>
            </a:r>
            <a:r>
              <a:rPr lang="en-US" altLang="en-US" sz="1300" dirty="0">
                <a:solidFill>
                  <a:srgbClr val="A92F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00" dirty="0">
                <a:solidFill>
                  <a:srgbClr val="A92F3C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Speech-Language Pathologists, Audiologists (ASHA) </a:t>
            </a:r>
            <a:r>
              <a:rPr lang="en-US" altLang="en-US" sz="1300" dirty="0">
                <a:solidFill>
                  <a:srgbClr val="A92F3C"/>
                </a:solidFill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</a:t>
            </a:r>
            <a:r>
              <a:rPr lang="en-US" altLang="en-US" sz="1300" dirty="0">
                <a:solidFill>
                  <a:srgbClr val="A92F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00" dirty="0">
                <a:solidFill>
                  <a:srgbClr val="A92F3C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Case Managers (CCMC) </a:t>
            </a:r>
            <a:r>
              <a:rPr lang="en-US" altLang="en-US" sz="1300" dirty="0">
                <a:solidFill>
                  <a:srgbClr val="A92F3C"/>
                </a:solidFill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</a:t>
            </a:r>
            <a:r>
              <a:rPr lang="en-US" altLang="en-US" sz="1300" dirty="0">
                <a:solidFill>
                  <a:srgbClr val="A92F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00" dirty="0">
                <a:solidFill>
                  <a:srgbClr val="A92F3C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Physical Therapists, Physical Therapist Assistants (APTA)</a:t>
            </a:r>
          </a:p>
          <a:p>
            <a:pPr algn="ctr" eaLnBrk="1" hangingPunct="1">
              <a:spcBef>
                <a:spcPts val="800"/>
              </a:spcBef>
            </a:pPr>
            <a:r>
              <a:rPr lang="en-US" altLang="en-US" sz="1170" dirty="0">
                <a:solidFill>
                  <a:srgbClr val="283446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This continuing education (CE)/continuing medical education (CME) activity is provided through DHA J-7 CEPO and is approved for 2.0 CE/CME credits.</a:t>
            </a:r>
          </a:p>
          <a:p>
            <a:pPr algn="ctr" eaLnBrk="1" hangingPunct="1"/>
            <a:r>
              <a:rPr lang="en-US" altLang="en-US" sz="1170" dirty="0">
                <a:solidFill>
                  <a:srgbClr val="283446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To register, participate, and complete the posttest and evaluation, please visit </a:t>
            </a:r>
            <a:r>
              <a:rPr lang="en-US" altLang="en-US" sz="1170" dirty="0">
                <a:solidFill>
                  <a:srgbClr val="283446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  <a:hlinkClick r:id="rId3"/>
              </a:rPr>
              <a:t>https://www.dhaj7-cepo.com</a:t>
            </a:r>
            <a:r>
              <a:rPr lang="en-US" altLang="en-US" sz="1170" dirty="0">
                <a:solidFill>
                  <a:srgbClr val="283446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.</a:t>
            </a:r>
          </a:p>
          <a:p>
            <a:pPr algn="ctr" eaLnBrk="1" hangingPunct="1"/>
            <a:r>
              <a:rPr lang="en-US" altLang="en-US" sz="1170" dirty="0">
                <a:solidFill>
                  <a:srgbClr val="283446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You have 14 days after the program to complete the posttest and evaluation to earn your CE certificate.</a:t>
            </a:r>
          </a:p>
          <a:p>
            <a:pPr algn="ctr" eaLnBrk="1" hangingPunct="1"/>
            <a:r>
              <a:rPr lang="en-US" altLang="en-US" sz="1170" dirty="0">
                <a:solidFill>
                  <a:srgbClr val="283446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For more information, please contact: </a:t>
            </a:r>
            <a:r>
              <a:rPr lang="en-US" altLang="en-US" sz="1170" u="sng" dirty="0">
                <a:solidFill>
                  <a:srgbClr val="283446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  <a:hlinkClick r:id="rId4"/>
              </a:rPr>
              <a:t>dha.ncr.j7.mbx.continuing-education-office@health.mil</a:t>
            </a:r>
            <a:r>
              <a:rPr lang="en-US" altLang="en-US" sz="1170" dirty="0">
                <a:solidFill>
                  <a:srgbClr val="283446"/>
                </a:solidFill>
                <a:latin typeface="Franklin Gothic Medium" panose="020B0603020102020204" pitchFamily="34" charset="0"/>
              </a:rPr>
              <a:t>.</a:t>
            </a:r>
          </a:p>
          <a:p>
            <a:pPr algn="ctr" eaLnBrk="1" hangingPunct="1"/>
            <a:r>
              <a:rPr lang="en-US" altLang="en-US" sz="1170" b="1" dirty="0">
                <a:solidFill>
                  <a:srgbClr val="283446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*Reference: Code of Professional Conduct for Case Managers (2015). Retrieved from </a:t>
            </a:r>
            <a:r>
              <a:rPr lang="en-US" altLang="en-US" sz="1170" dirty="0">
                <a:solidFill>
                  <a:srgbClr val="283446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  <a:hlinkClick r:id="rId5"/>
              </a:rPr>
              <a:t>https://ccmcertification.org/about-ccmc/code-professional-conduct</a:t>
            </a:r>
            <a:r>
              <a:rPr lang="en-US" altLang="en-US" sz="1170" b="1" dirty="0">
                <a:solidFill>
                  <a:srgbClr val="283446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8B17A6-A0A9-4676-B019-FFDAE10B838D}"/>
              </a:ext>
            </a:extLst>
          </p:cNvPr>
          <p:cNvSpPr txBox="1"/>
          <p:nvPr/>
        </p:nvSpPr>
        <p:spPr>
          <a:xfrm>
            <a:off x="1575180" y="6172240"/>
            <a:ext cx="1828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4694E1"/>
                </a:solidFill>
                <a:latin typeface="+mj-lt"/>
              </a:rPr>
              <a:t>*ADD ONLY IF CCMC ETHICS APPLY</a:t>
            </a:r>
          </a:p>
        </p:txBody>
      </p:sp>
      <p:sp>
        <p:nvSpPr>
          <p:cNvPr id="6" name="Arrow: Bent-Up 5">
            <a:extLst>
              <a:ext uri="{FF2B5EF4-FFF2-40B4-BE49-F238E27FC236}">
                <a16:creationId xmlns:a16="http://schemas.microsoft.com/office/drawing/2014/main" id="{1F9D76B3-A240-4788-84AA-90692D3EFA0D}"/>
              </a:ext>
            </a:extLst>
          </p:cNvPr>
          <p:cNvSpPr/>
          <p:nvPr/>
        </p:nvSpPr>
        <p:spPr>
          <a:xfrm>
            <a:off x="3347313" y="5562600"/>
            <a:ext cx="365760" cy="931277"/>
          </a:xfrm>
          <a:prstGeom prst="bentUpArrow">
            <a:avLst>
              <a:gd name="adj1" fmla="val 18019"/>
              <a:gd name="adj2" fmla="val 28717"/>
              <a:gd name="adj3" fmla="val 50000"/>
            </a:avLst>
          </a:prstGeom>
          <a:solidFill>
            <a:srgbClr val="4694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0404429-A716-DE0F-2F3A-BEA621B02C70}"/>
              </a:ext>
            </a:extLst>
          </p:cNvPr>
          <p:cNvGrpSpPr/>
          <p:nvPr/>
        </p:nvGrpSpPr>
        <p:grpSpPr>
          <a:xfrm>
            <a:off x="533400" y="5628128"/>
            <a:ext cx="11342783" cy="401227"/>
            <a:chOff x="601422" y="5628128"/>
            <a:chExt cx="11296561" cy="40122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D6CF4E3-D0C5-472E-85A0-12DBA9871253}"/>
                </a:ext>
              </a:extLst>
            </p:cNvPr>
            <p:cNvSpPr txBox="1"/>
            <p:nvPr/>
          </p:nvSpPr>
          <p:spPr>
            <a:xfrm>
              <a:off x="601422" y="5628128"/>
              <a:ext cx="33416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u="sng" dirty="0">
                  <a:latin typeface="+mj-lt"/>
                </a:rPr>
                <a:t>Participation Costs</a:t>
              </a:r>
              <a:r>
                <a:rPr lang="en-US" sz="1000" dirty="0">
                  <a:latin typeface="+mj-lt"/>
                </a:rPr>
                <a:t>:</a:t>
              </a:r>
            </a:p>
            <a:p>
              <a:pPr algn="ctr"/>
              <a:r>
                <a:rPr lang="en-US" sz="1000" dirty="0">
                  <a:latin typeface="+mn-lt"/>
                </a:rPr>
                <a:t>There is no cost to participate in this activity.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176DF3B-E903-4027-99CA-5CF0010D3C80}"/>
                </a:ext>
              </a:extLst>
            </p:cNvPr>
            <p:cNvSpPr txBox="1"/>
            <p:nvPr/>
          </p:nvSpPr>
          <p:spPr>
            <a:xfrm>
              <a:off x="4470511" y="5629245"/>
              <a:ext cx="33416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u="sng" dirty="0">
                  <a:latin typeface="+mj-lt"/>
                </a:rPr>
                <a:t>Cancellation Policy</a:t>
              </a:r>
              <a:r>
                <a:rPr lang="en-US" sz="1000" dirty="0">
                  <a:latin typeface="+mj-lt"/>
                </a:rPr>
                <a:t>:</a:t>
              </a:r>
            </a:p>
            <a:p>
              <a:pPr algn="ctr"/>
              <a:r>
                <a:rPr lang="en-US" sz="1000" dirty="0">
                  <a:latin typeface="+mn-lt"/>
                </a:rPr>
                <a:t>You will be notified via email if the activity is canceled.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4C4A363-6903-47CA-AF80-AF88F8A7CCE8}"/>
                </a:ext>
              </a:extLst>
            </p:cNvPr>
            <p:cNvSpPr txBox="1"/>
            <p:nvPr/>
          </p:nvSpPr>
          <p:spPr>
            <a:xfrm>
              <a:off x="8556296" y="5628128"/>
              <a:ext cx="33416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u="sng" dirty="0">
                  <a:latin typeface="Franklin Gothic Medium" panose="020B0603020102020204" pitchFamily="34" charset="0"/>
                </a:rPr>
                <a:t>Commercial Support</a:t>
              </a:r>
              <a:r>
                <a:rPr lang="en-US" sz="1000" dirty="0">
                  <a:latin typeface="Franklin Gothic Medium" panose="020B0603020102020204" pitchFamily="34" charset="0"/>
                </a:rPr>
                <a:t>:</a:t>
              </a:r>
            </a:p>
            <a:p>
              <a:pPr algn="ctr"/>
              <a:r>
                <a:rPr lang="en-US" sz="1000" dirty="0">
                  <a:latin typeface="+mn-lt"/>
                </a:rPr>
                <a:t>There is no known commercial support for this activity.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A802260-B710-D666-9F14-99A6CA76A4D7}"/>
              </a:ext>
            </a:extLst>
          </p:cNvPr>
          <p:cNvSpPr txBox="1"/>
          <p:nvPr/>
        </p:nvSpPr>
        <p:spPr>
          <a:xfrm>
            <a:off x="314485" y="1997839"/>
            <a:ext cx="562356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Retired Army Col. Steven Cohen, M.D.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US" sz="1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has no financial/nonfinancial disclosures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Director of Pain Research, WRNMMC,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Director of Medical Education – Pain Medicine Division, Professor of Anesthesiology and Critical Care Medicine, Johns Hopkins Hospital, </a:t>
            </a:r>
            <a:b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</a:b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Baltimore, Md.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A9B8F0-6D26-23F9-411D-B9BB04B7DA88}"/>
              </a:ext>
            </a:extLst>
          </p:cNvPr>
          <p:cNvSpPr txBox="1"/>
          <p:nvPr/>
        </p:nvSpPr>
        <p:spPr>
          <a:xfrm>
            <a:off x="6253957" y="1921797"/>
            <a:ext cx="5623560" cy="1343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Learning Objectives:</a:t>
            </a:r>
          </a:p>
          <a:p>
            <a:pPr marL="342900" marR="0" lvl="0" indent="-27781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1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Identify types of pain conditions physicians confront in theater and garrison.</a:t>
            </a:r>
          </a:p>
          <a:p>
            <a:pPr marL="342900" marR="0" lvl="0" indent="-27781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1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Distinguish the effects psychiatric co-morbidities have on the prevalence of pain and treatment outcomes.</a:t>
            </a:r>
          </a:p>
          <a:p>
            <a:pPr marL="342900" marR="0" lvl="0" indent="-27781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1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Discover the effect treatment location has on return-to-duty rates.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385E34-9199-B9E4-C153-59A11B3AA4B3}"/>
              </a:ext>
            </a:extLst>
          </p:cNvPr>
          <p:cNvSpPr txBox="1"/>
          <p:nvPr/>
        </p:nvSpPr>
        <p:spPr>
          <a:xfrm>
            <a:off x="4845269" y="6324600"/>
            <a:ext cx="25014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1600" dirty="0">
                <a:solidFill>
                  <a:srgbClr val="00AF50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rPr>
              <a:t>UNCLASSIFIED</a:t>
            </a:r>
            <a:endParaRPr lang="en-US" altLang="en-US" sz="1600" dirty="0">
              <a:solidFill>
                <a:srgbClr val="000000"/>
              </a:solidFill>
              <a:latin typeface="Franklin Gothic Book" panose="020B0503020102020204" pitchFamily="34" charset="0"/>
              <a:ea typeface="Franklin Gothic Book" panose="020B0503020102020204" pitchFamily="34" charset="0"/>
              <a:cs typeface="Franklin Gothic Book" panose="020B0503020102020204" pitchFamily="34" charset="0"/>
            </a:endParaRPr>
          </a:p>
        </p:txBody>
      </p:sp>
      <p:sp>
        <p:nvSpPr>
          <p:cNvPr id="8" name="object 14">
            <a:extLst>
              <a:ext uri="{FF2B5EF4-FFF2-40B4-BE49-F238E27FC236}">
                <a16:creationId xmlns:a16="http://schemas.microsoft.com/office/drawing/2014/main" id="{9C882482-199B-40D3-BFF6-1893F70B7F18}"/>
              </a:ext>
            </a:extLst>
          </p:cNvPr>
          <p:cNvSpPr txBox="1">
            <a:spLocks/>
          </p:cNvSpPr>
          <p:nvPr/>
        </p:nvSpPr>
        <p:spPr>
          <a:xfrm>
            <a:off x="609600" y="600655"/>
            <a:ext cx="10972800" cy="523220"/>
          </a:xfrm>
          <a:prstGeom prst="rect">
            <a:avLst/>
          </a:prstGeom>
        </p:spPr>
        <p:txBody>
          <a:bodyPr vert="horz" lIns="91440" tIns="12700" rIns="91440" bIns="45720" rtlCol="0" anchor="ctr">
            <a:norm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3733" b="1" kern="1200" baseline="0">
                <a:solidFill>
                  <a:srgbClr val="092068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1500" b="0" spc="44" dirty="0">
                <a:solidFill>
                  <a:srgbClr val="081F68"/>
                </a:solidFill>
                <a:latin typeface="Franklin Gothic Medium"/>
                <a:cs typeface="Franklin Gothic Medium"/>
              </a:rPr>
              <a:t>June 27, 2019, 0925 – 1025 ET</a:t>
            </a:r>
            <a:br>
              <a:rPr lang="en-US" sz="1500" b="0" spc="44" dirty="0">
                <a:solidFill>
                  <a:srgbClr val="081F68"/>
                </a:solidFill>
                <a:latin typeface="Franklin Gothic Medium"/>
                <a:cs typeface="Franklin Gothic Medium"/>
              </a:rPr>
            </a:br>
            <a:r>
              <a:rPr lang="en-US" sz="1500" b="0" spc="44" dirty="0">
                <a:solidFill>
                  <a:srgbClr val="081F68"/>
                </a:solidFill>
                <a:latin typeface="Franklin Gothic Medium"/>
                <a:cs typeface="Franklin Gothic Medium"/>
              </a:rPr>
              <a:t>(Add location or link to virtual room)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CTOMILLISECCONVERTED" val="1"/>
  <p:tag name="MMPROD_NEXTUNIQUEID" val="10010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2&quot;/&gt;&lt;property id=&quot;20307&quot; value=&quot;256&quot;/&gt;&lt;/object&gt;&lt;object type=&quot;3&quot; unique_id=&quot;10032&quot;&gt;&lt;property id=&quot;20148&quot; value=&quot;5&quot;/&gt;&lt;property id=&quot;20300&quot; value=&quot;Slide 1&quot;/&gt;&lt;property id=&quot;20307&quot; value=&quot;257&quot;/&gt;&lt;/object&gt;&lt;object type=&quot;3&quot; unique_id=&quot;10033&quot;&gt;&lt;property id=&quot;20148&quot; value=&quot;5&quot;/&gt;&lt;property id=&quot;20300&quot; value=&quot;Slide 3&quot;/&gt;&lt;property id=&quot;20307&quot; value=&quot;258&quot;/&gt;&lt;/object&gt;&lt;object type=&quot;3&quot; unique_id=&quot;10078&quot;&gt;&lt;property id=&quot;20148&quot; value=&quot;5&quot;/&gt;&lt;property id=&quot;20300&quot; value=&quot;Slide 4 - &amp;quot;June 2022 Clinical Communities Speaker Series Home Study Activity&amp;quot;&quot;/&gt;&lt;property id=&quot;20307&quot; value=&quot;259&quot;/&gt;&lt;/object&gt;&lt;object type=&quot;3&quot; unique_id=&quot;10079&quot;&gt;&lt;property id=&quot;20148&quot; value=&quot;5&quot;/&gt;&lt;property id=&quot;20300&quot; value=&quot;Slide 5 - &amp;quot;April 2022 Clinical Communities Speaker Series Home Study Activity&amp;quot;&quot;/&gt;&lt;property id=&quot;20307&quot; value=&quot;260&quot;/&gt;&lt;/object&gt;&lt;object type=&quot;3&quot; unique_id=&quot;10080&quot;&gt;&lt;property id=&quot;20148&quot; value=&quot;5&quot;/&gt;&lt;property id=&quot;20300&quot; value=&quot;Slide 6 - &amp;quot;American Physical Therapy Association (APTA) Requirements&amp;quot;&quot;/&gt;&lt;property id=&quot;20307&quot; value=&quot;261&quot;/&gt;&lt;/object&gt;&lt;object type=&quot;3&quot; unique_id=&quot;10119&quot;&gt;&lt;property id=&quot;20148&quot; value=&quot;5&quot;/&gt;&lt;property id=&quot;20300&quot; value=&quot;Slide 7 - &amp;quot;DHA J-7 Clinical Communities Speaker Series CY22 Activities&amp;quot;&quot;/&gt;&lt;property id=&quot;20307&quot; value=&quot;262&quot;/&gt;&lt;/object&gt;&lt;object type=&quot;3&quot; unique_id=&quot;10198&quot;&gt;&lt;property id=&quot;20148&quot; value=&quot;5&quot;/&gt;&lt;property id=&quot;20300&quot; value=&quot;Slide 8 - &amp;quot;New Automated CE Activity Application!&amp;quot;&quot;/&gt;&lt;property id=&quot;20307&quot; value=&quot;263&quot;/&gt;&lt;/object&gt;&lt;object type=&quot;3&quot; unique_id=&quot;10199&quot;&gt;&lt;property id=&quot;20148&quot; value=&quot;5&quot;/&gt;&lt;property id=&quot;20300&quot; value=&quot;Slide 9 - &amp;quot;Become a CEPO Content Reviewer!&amp;quot;&quot;/&gt;&lt;property id=&quot;20307&quot; value=&quot;264&quot;/&gt;&lt;/object&gt;&lt;object type=&quot;3&quot; unique_id=&quot;10200&quot;&gt;&lt;property id=&quot;20148&quot; value=&quot;5&quot;/&gt;&lt;property id=&quot;20300&quot; value=&quot;Slide 10 - &amp;quot;DHA, J-7, CEPO CoSo FedRAMP Cloud Upgrade&amp;quot;&quot;/&gt;&lt;property id=&quot;20307&quot; value=&quot;265&quot;/&gt;&lt;/object&gt;&lt;object type=&quot;3&quot; unique_id=&quot;10309&quot;&gt;&lt;property id=&quot;20148&quot; value=&quot;5&quot;/&gt;&lt;property id=&quot;20300&quot; value=&quot;Slide 11&quot;/&gt;&lt;property id=&quot;20307&quot; value=&quot;266&quot;/&gt;&lt;/object&gt;&lt;object type=&quot;3&quot; unique_id=&quot;10310&quot;&gt;&lt;property id=&quot;20148&quot; value=&quot;5&quot;/&gt;&lt;property id=&quot;20300&quot; value=&quot;Slide 12 - &amp;quot;June 2022 Clinical Communities Speaker Series&amp;quot;&quot;/&gt;&lt;property id=&quot;20307&quot; value=&quot;267&quot;/&gt;&lt;/object&gt;&lt;object type=&quot;3&quot; unique_id=&quot;10311&quot;&gt;&lt;property id=&quot;20148&quot; value=&quot;5&quot;/&gt;&lt;property id=&quot;20300&quot; value=&quot;Slide 13 - &amp;quot;Medical Records Documentation: Pitfalls &amp;amp; Legal Considerations&amp;quot;&quot;/&gt;&lt;property id=&quot;20307&quot; value=&quot;268&quot;/&gt;&lt;/object&gt;&lt;object type=&quot;3&quot; unique_id=&quot;10371&quot;&gt;&lt;property id=&quot;20148&quot; value=&quot;5&quot;/&gt;&lt;property id=&quot;20300&quot; value=&quot;Slide 14 - &amp;quot;2022 National Nurses Week&amp;quot;&quot;/&gt;&lt;property id=&quot;20307&quot; value=&quot;269&quot;/&gt;&lt;/object&gt;&lt;object type=&quot;3&quot; unique_id=&quot;10450&quot;&gt;&lt;property id=&quot;20148&quot; value=&quot;5&quot;/&gt;&lt;property id=&quot;20300&quot; value=&quot;Slide 15 - &amp;quot;Opioid Prescriber Safety Training Course&amp;quot;&quot;/&gt;&lt;property id=&quot;20307&quot; value=&quot;270&quot;/&gt;&lt;/object&gt;&lt;object type=&quot;3&quot; unique_id=&quot;10664&quot;&gt;&lt;property id=&quot;20148&quot; value=&quot;5&quot;/&gt;&lt;property id=&quot;20300&quot; value=&quot;Slide 16 - &amp;quot;DHA, J-7, CEPO is Pleased to Welcome the Certified Markets!&amp;quot;&quot;/&gt;&lt;property id=&quot;20307&quot; value=&quot;271&quot;/&gt;&lt;/object&gt;&lt;object type=&quot;3&quot; unique_id=&quot;10665&quot;&gt;&lt;property id=&quot;20148&quot; value=&quot;5&quot;/&gt;&lt;property id=&quot;20300&quot; value=&quot;Slide 17 - &amp;quot;What is DMMSO?&amp;quot;&quot;/&gt;&lt;property id=&quot;20307&quot; value=&quot;272&quot;/&gt;&lt;/object&gt;&lt;object type=&quot;3&quot; unique_id=&quot;10666&quot;&gt;&lt;property id=&quot;20148&quot; value=&quot;5&quot;/&gt;&lt;property id=&quot;20300&quot; value=&quot;Slide 18 - &amp;quot;Need Simulation Support? Have questions? Contact Us&amp;quot;&quot;/&gt;&lt;property id=&quot;20307&quot; value=&quot;377&quot;/&gt;&lt;/object&gt;&lt;object type=&quot;3&quot; unique_id=&quot;10730&quot;&gt;&lt;property id=&quot;20148&quot; value=&quot;5&quot;/&gt;&lt;property id=&quot;20300&quot; value=&quot;Slide 19&quot;/&gt;&lt;property id=&quot;20307&quot; value=&quot;378&quot;/&gt;&lt;/object&gt;&lt;object type=&quot;3&quot; unique_id=&quot;10904&quot;&gt;&lt;property id=&quot;20148&quot; value=&quot;5&quot;/&gt;&lt;property id=&quot;20300&quot; value=&quot;Slide 20&quot;/&gt;&lt;property id=&quot;20307&quot; value=&quot;379&quot;/&gt;&lt;/object&gt;&lt;object type=&quot;3&quot; unique_id=&quot;11070&quot;&gt;&lt;property id=&quot;20148&quot; value=&quot;5&quot;/&gt;&lt;property id=&quot;20300&quot; value=&quot;Slide 21 - &amp;quot;TBICoE Quarterly Education Series&amp;#x0D;Social Determinants of Health (SDoH)&amp;quot;&quot;/&gt;&lt;property id=&quot;20307&quot; value=&quot;380&quot;/&gt;&lt;/object&gt;&lt;/object&gt;&lt;object type=&quot;8&quot; unique_id=&quot;10006&quot;&gt;&lt;/object&gt;&lt;/object&gt;&lt;/database&gt;"/>
</p:tagLst>
</file>

<file path=ppt/theme/theme1.xml><?xml version="1.0" encoding="utf-8"?>
<a:theme xmlns:a="http://schemas.openxmlformats.org/drawingml/2006/main" name="Office Theme">
  <a:themeElements>
    <a:clrScheme name="Custom 2">
      <a:dk1>
        <a:srgbClr val="283446"/>
      </a:dk1>
      <a:lt1>
        <a:sysClr val="window" lastClr="FFFFFF"/>
      </a:lt1>
      <a:dk2>
        <a:srgbClr val="3D4D69"/>
      </a:dk2>
      <a:lt2>
        <a:srgbClr val="BFC6D4"/>
      </a:lt2>
      <a:accent1>
        <a:srgbClr val="582831"/>
      </a:accent1>
      <a:accent2>
        <a:srgbClr val="6C82A7"/>
      </a:accent2>
      <a:accent3>
        <a:srgbClr val="283446"/>
      </a:accent3>
      <a:accent4>
        <a:srgbClr val="3D4D69"/>
      </a:accent4>
      <a:accent5>
        <a:srgbClr val="C4BD97"/>
      </a:accent5>
      <a:accent6>
        <a:srgbClr val="BFC6D4"/>
      </a:accent6>
      <a:hlink>
        <a:srgbClr val="0000FF"/>
      </a:hlink>
      <a:folHlink>
        <a:srgbClr val="80008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ed9484d-fe00-4e3f-aa5e-3e725779524a"/>
    <lcf76f155ced4ddcb4097134ff3c332f xmlns="bf94e213-de08-4edd-98c8-09f5e8a5127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0D4002D8B22749B2D63BB9C713905A" ma:contentTypeVersion="14" ma:contentTypeDescription="Create a new document." ma:contentTypeScope="" ma:versionID="af64ca8d9b0b6d9a1c00e58655275fc8">
  <xsd:schema xmlns:xsd="http://www.w3.org/2001/XMLSchema" xmlns:xs="http://www.w3.org/2001/XMLSchema" xmlns:p="http://schemas.microsoft.com/office/2006/metadata/properties" xmlns:ns2="bf94e213-de08-4edd-98c8-09f5e8a51273" xmlns:ns3="1ed9484d-fe00-4e3f-aa5e-3e725779524a" targetNamespace="http://schemas.microsoft.com/office/2006/metadata/properties" ma:root="true" ma:fieldsID="48469fd065c15673710bab9f671d988a" ns2:_="" ns3:_="">
    <xsd:import namespace="bf94e213-de08-4edd-98c8-09f5e8a51273"/>
    <xsd:import namespace="1ed9484d-fe00-4e3f-aa5e-3e72577952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94e213-de08-4edd-98c8-09f5e8a512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f5e06253-cc87-4de9-900f-0f4cfde6db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d9484d-fe00-4e3f-aa5e-3e725779524a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9f48cde1-6ae9-40d8-b762-06cd5679ded9}" ma:internalName="TaxCatchAll" ma:showField="CatchAllData" ma:web="1ed9484d-fe00-4e3f-aa5e-3e72577952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BC8BC5-7DE9-4C36-A059-C4188D7BAC53}">
  <ds:schemaRefs>
    <ds:schemaRef ds:uri="bf94e213-de08-4edd-98c8-09f5e8a51273"/>
    <ds:schemaRef ds:uri="http://purl.org/dc/terms/"/>
    <ds:schemaRef ds:uri="1ed9484d-fe00-4e3f-aa5e-3e725779524a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B4A8806-F777-4E3A-9F6A-290CF77878B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FA3345-2235-4F03-A9D9-5104A52004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94e213-de08-4edd-98c8-09f5e8a51273"/>
    <ds:schemaRef ds:uri="1ed9484d-fe00-4e3f-aa5e-3e72577952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1904</TotalTime>
  <Words>421</Words>
  <Application>Microsoft Macintosh PowerPoint</Application>
  <PresentationFormat>Widescreen</PresentationFormat>
  <Paragraphs>27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Franklin Gothic Book</vt:lpstr>
      <vt:lpstr>Franklin Gothic Demi</vt:lpstr>
      <vt:lpstr>Franklin Gothic Medium</vt:lpstr>
      <vt:lpstr>Garamond</vt:lpstr>
      <vt:lpstr>Times New Roman</vt:lpstr>
      <vt:lpstr>Wingdings</vt:lpstr>
      <vt:lpstr>Office Theme</vt:lpstr>
      <vt:lpstr>Clinical Communities Speaker Series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Bowman</dc:creator>
  <cp:lastModifiedBy>Jasmine Adams</cp:lastModifiedBy>
  <cp:revision>75</cp:revision>
  <dcterms:created xsi:type="dcterms:W3CDTF">2022-06-21T20:18:38Z</dcterms:created>
  <dcterms:modified xsi:type="dcterms:W3CDTF">2025-01-07T16:09:12Z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2022-06-15T00:00:00Z</vt:filetime>
  </property>
  <property fmtid="{D5CDD505-2E9C-101B-9397-08002B2CF9AE}" pid="3" name="LastSaved">
    <vt:filetime>2022-06-21T00:00:00Z</vt:filetime>
  </property>
  <property fmtid="{D5CDD505-2E9C-101B-9397-08002B2CF9AE}" pid="4" name="ContentTypeId">
    <vt:lpwstr>0x010100150D4002D8B22749B2D63BB9C713905A</vt:lpwstr>
  </property>
  <property fmtid="{D5CDD505-2E9C-101B-9397-08002B2CF9AE}" pid="5" name="MSIP_Label_ea60d57e-af5b-4752-ac57-3e4f28ca11dc_Enabled">
    <vt:lpwstr>true</vt:lpwstr>
  </property>
  <property fmtid="{D5CDD505-2E9C-101B-9397-08002B2CF9AE}" pid="6" name="MSIP_Label_ea60d57e-af5b-4752-ac57-3e4f28ca11dc_SetDate">
    <vt:lpwstr>2022-10-18T15:42:29Z</vt:lpwstr>
  </property>
  <property fmtid="{D5CDD505-2E9C-101B-9397-08002B2CF9AE}" pid="7" name="MSIP_Label_ea60d57e-af5b-4752-ac57-3e4f28ca11dc_Method">
    <vt:lpwstr>Standard</vt:lpwstr>
  </property>
  <property fmtid="{D5CDD505-2E9C-101B-9397-08002B2CF9AE}" pid="8" name="MSIP_Label_ea60d57e-af5b-4752-ac57-3e4f28ca11dc_Name">
    <vt:lpwstr>ea60d57e-af5b-4752-ac57-3e4f28ca11dc</vt:lpwstr>
  </property>
  <property fmtid="{D5CDD505-2E9C-101B-9397-08002B2CF9AE}" pid="9" name="MSIP_Label_ea60d57e-af5b-4752-ac57-3e4f28ca11dc_SiteId">
    <vt:lpwstr>36da45f1-dd2c-4d1f-af13-5abe46b99921</vt:lpwstr>
  </property>
  <property fmtid="{D5CDD505-2E9C-101B-9397-08002B2CF9AE}" pid="10" name="MSIP_Label_ea60d57e-af5b-4752-ac57-3e4f28ca11dc_ActionId">
    <vt:lpwstr>63a08022-55be-46a6-8f02-d78d94432c6a</vt:lpwstr>
  </property>
  <property fmtid="{D5CDD505-2E9C-101B-9397-08002B2CF9AE}" pid="11" name="MSIP_Label_ea60d57e-af5b-4752-ac57-3e4f28ca11dc_ContentBits">
    <vt:lpwstr>0</vt:lpwstr>
  </property>
</Properties>
</file>