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59"/>
  </p:notesMasterIdLst>
  <p:handoutMasterIdLst>
    <p:handoutMasterId r:id="rId60"/>
  </p:handoutMasterIdLst>
  <p:sldIdLst>
    <p:sldId id="336" r:id="rId5"/>
    <p:sldId id="337" r:id="rId6"/>
    <p:sldId id="338" r:id="rId7"/>
    <p:sldId id="360" r:id="rId8"/>
    <p:sldId id="364" r:id="rId9"/>
    <p:sldId id="361" r:id="rId10"/>
    <p:sldId id="365" r:id="rId11"/>
    <p:sldId id="341" r:id="rId12"/>
    <p:sldId id="342" r:id="rId13"/>
    <p:sldId id="343" r:id="rId14"/>
    <p:sldId id="291" r:id="rId15"/>
    <p:sldId id="319" r:id="rId16"/>
    <p:sldId id="259" r:id="rId17"/>
    <p:sldId id="260" r:id="rId18"/>
    <p:sldId id="292" r:id="rId19"/>
    <p:sldId id="320" r:id="rId20"/>
    <p:sldId id="261" r:id="rId21"/>
    <p:sldId id="263" r:id="rId22"/>
    <p:sldId id="264" r:id="rId23"/>
    <p:sldId id="265" r:id="rId24"/>
    <p:sldId id="266" r:id="rId25"/>
    <p:sldId id="267" r:id="rId26"/>
    <p:sldId id="276" r:id="rId27"/>
    <p:sldId id="314" r:id="rId28"/>
    <p:sldId id="349" r:id="rId29"/>
    <p:sldId id="351" r:id="rId30"/>
    <p:sldId id="315" r:id="rId31"/>
    <p:sldId id="277" r:id="rId32"/>
    <p:sldId id="279" r:id="rId33"/>
    <p:sldId id="280" r:id="rId34"/>
    <p:sldId id="282" r:id="rId35"/>
    <p:sldId id="283" r:id="rId36"/>
    <p:sldId id="356" r:id="rId37"/>
    <p:sldId id="359" r:id="rId38"/>
    <p:sldId id="281" r:id="rId39"/>
    <p:sldId id="284" r:id="rId40"/>
    <p:sldId id="285" r:id="rId41"/>
    <p:sldId id="311" r:id="rId42"/>
    <p:sldId id="286" r:id="rId43"/>
    <p:sldId id="287" r:id="rId44"/>
    <p:sldId id="288" r:id="rId45"/>
    <p:sldId id="354" r:id="rId46"/>
    <p:sldId id="355" r:id="rId47"/>
    <p:sldId id="357" r:id="rId48"/>
    <p:sldId id="278" r:id="rId49"/>
    <p:sldId id="352" r:id="rId50"/>
    <p:sldId id="353" r:id="rId51"/>
    <p:sldId id="348" r:id="rId52"/>
    <p:sldId id="345" r:id="rId53"/>
    <p:sldId id="366" r:id="rId54"/>
    <p:sldId id="367" r:id="rId55"/>
    <p:sldId id="289" r:id="rId56"/>
    <p:sldId id="346" r:id="rId57"/>
    <p:sldId id="347" r:id="rId58"/>
  </p:sldIdLst>
  <p:sldSz cx="9144000" cy="6858000" type="screen4x3"/>
  <p:notesSz cx="7315200" cy="9601200"/>
  <p:defaultTextStyle>
    <a:defPPr>
      <a:defRPr lang="en-GB"/>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74">
          <p15:clr>
            <a:srgbClr val="A4A3A4"/>
          </p15:clr>
        </p15:guide>
        <p15:guide id="2" pos="225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13" autoAdjust="0"/>
    <p:restoredTop sz="94652"/>
  </p:normalViewPr>
  <p:slideViewPr>
    <p:cSldViewPr>
      <p:cViewPr varScale="1">
        <p:scale>
          <a:sx n="110" d="100"/>
          <a:sy n="110" d="100"/>
        </p:scale>
        <p:origin x="188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7" d="100"/>
          <a:sy n="57" d="100"/>
        </p:scale>
        <p:origin x="-2166" y="-84"/>
      </p:cViewPr>
      <p:guideLst>
        <p:guide orient="horz" pos="2974"/>
        <p:guide pos="225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5BFD91A-6896-EC45-90EF-8F1EC5FCCB08}"/>
              </a:ext>
            </a:extLst>
          </p:cNvPr>
          <p:cNvSpPr>
            <a:spLocks noGrp="1"/>
          </p:cNvSpPr>
          <p:nvPr>
            <p:ph type="hdr" sz="quarter"/>
          </p:nvPr>
        </p:nvSpPr>
        <p:spPr>
          <a:xfrm>
            <a:off x="0" y="0"/>
            <a:ext cx="3170238" cy="482600"/>
          </a:xfrm>
          <a:prstGeom prst="rect">
            <a:avLst/>
          </a:prstGeom>
        </p:spPr>
        <p:txBody>
          <a:bodyPr vert="horz" lIns="94851" tIns="47425" rIns="94851" bIns="47425" rtlCol="0"/>
          <a:lstStyle>
            <a:lvl1pPr algn="l">
              <a:defRPr sz="1200"/>
            </a:lvl1pPr>
          </a:lstStyle>
          <a:p>
            <a:pPr>
              <a:defRPr/>
            </a:pPr>
            <a:endParaRPr lang="en-US"/>
          </a:p>
        </p:txBody>
      </p:sp>
      <p:sp>
        <p:nvSpPr>
          <p:cNvPr id="3" name="Date Placeholder 2">
            <a:extLst>
              <a:ext uri="{FF2B5EF4-FFF2-40B4-BE49-F238E27FC236}">
                <a16:creationId xmlns="" xmlns:a16="http://schemas.microsoft.com/office/drawing/2014/main" id="{CE9593F4-0187-B440-8ECF-EAF81D70B87F}"/>
              </a:ext>
            </a:extLst>
          </p:cNvPr>
          <p:cNvSpPr>
            <a:spLocks noGrp="1"/>
          </p:cNvSpPr>
          <p:nvPr>
            <p:ph type="dt" sz="quarter" idx="1"/>
          </p:nvPr>
        </p:nvSpPr>
        <p:spPr>
          <a:xfrm>
            <a:off x="4143375" y="0"/>
            <a:ext cx="3170238" cy="482600"/>
          </a:xfrm>
          <a:prstGeom prst="rect">
            <a:avLst/>
          </a:prstGeom>
        </p:spPr>
        <p:txBody>
          <a:bodyPr vert="horz" lIns="94851" tIns="47425" rIns="94851" bIns="47425" rtlCol="0"/>
          <a:lstStyle>
            <a:lvl1pPr algn="r">
              <a:defRPr sz="1200"/>
            </a:lvl1pPr>
          </a:lstStyle>
          <a:p>
            <a:pPr>
              <a:defRPr/>
            </a:pPr>
            <a:fld id="{CDAAFA3E-43DC-8344-B715-2D4F7C5EAA5C}" type="datetimeFigureOut">
              <a:rPr lang="en-US"/>
              <a:pPr>
                <a:defRPr/>
              </a:pPr>
              <a:t>6/23/2020</a:t>
            </a:fld>
            <a:endParaRPr lang="en-US"/>
          </a:p>
        </p:txBody>
      </p:sp>
      <p:sp>
        <p:nvSpPr>
          <p:cNvPr id="4" name="Footer Placeholder 3">
            <a:extLst>
              <a:ext uri="{FF2B5EF4-FFF2-40B4-BE49-F238E27FC236}">
                <a16:creationId xmlns="" xmlns:a16="http://schemas.microsoft.com/office/drawing/2014/main" id="{9FA67E56-2BD8-D347-8B2F-0DE8B61D635E}"/>
              </a:ext>
            </a:extLst>
          </p:cNvPr>
          <p:cNvSpPr>
            <a:spLocks noGrp="1"/>
          </p:cNvSpPr>
          <p:nvPr>
            <p:ph type="ftr" sz="quarter" idx="2"/>
          </p:nvPr>
        </p:nvSpPr>
        <p:spPr>
          <a:xfrm>
            <a:off x="0" y="9118600"/>
            <a:ext cx="3170238" cy="482600"/>
          </a:xfrm>
          <a:prstGeom prst="rect">
            <a:avLst/>
          </a:prstGeom>
        </p:spPr>
        <p:txBody>
          <a:bodyPr vert="horz" lIns="94851" tIns="47425" rIns="94851" bIns="47425" rtlCol="0" anchor="b"/>
          <a:lstStyle>
            <a:lvl1pPr algn="l">
              <a:defRPr sz="1200"/>
            </a:lvl1pPr>
          </a:lstStyle>
          <a:p>
            <a:pPr>
              <a:defRPr/>
            </a:pPr>
            <a:endParaRPr lang="en-US"/>
          </a:p>
        </p:txBody>
      </p:sp>
      <p:sp>
        <p:nvSpPr>
          <p:cNvPr id="5" name="Slide Number Placeholder 4">
            <a:extLst>
              <a:ext uri="{FF2B5EF4-FFF2-40B4-BE49-F238E27FC236}">
                <a16:creationId xmlns="" xmlns:a16="http://schemas.microsoft.com/office/drawing/2014/main" id="{16B6B00E-1D0D-E248-B776-3CE9B7A02008}"/>
              </a:ext>
            </a:extLst>
          </p:cNvPr>
          <p:cNvSpPr>
            <a:spLocks noGrp="1"/>
          </p:cNvSpPr>
          <p:nvPr>
            <p:ph type="sldNum" sz="quarter" idx="3"/>
          </p:nvPr>
        </p:nvSpPr>
        <p:spPr>
          <a:xfrm>
            <a:off x="4143375" y="9118600"/>
            <a:ext cx="3170238" cy="482600"/>
          </a:xfrm>
          <a:prstGeom prst="rect">
            <a:avLst/>
          </a:prstGeom>
        </p:spPr>
        <p:txBody>
          <a:bodyPr vert="horz" lIns="94851" tIns="47425" rIns="94851" bIns="47425" rtlCol="0" anchor="b"/>
          <a:lstStyle>
            <a:lvl1pPr algn="r">
              <a:defRPr sz="1200"/>
            </a:lvl1pPr>
          </a:lstStyle>
          <a:p>
            <a:pPr>
              <a:defRPr/>
            </a:pPr>
            <a:fld id="{D460E587-693D-414C-8900-D627028E16BB}" type="slidenum">
              <a:rPr lang="en-US"/>
              <a:pPr>
                <a:defRPr/>
              </a:pPr>
              <a:t>‹#›</a:t>
            </a:fld>
            <a:endParaRPr lang="en-US"/>
          </a:p>
        </p:txBody>
      </p:sp>
    </p:spTree>
    <p:extLst>
      <p:ext uri="{BB962C8B-B14F-4D97-AF65-F5344CB8AC3E}">
        <p14:creationId xmlns:p14="http://schemas.microsoft.com/office/powerpoint/2010/main" val="105354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
            <a:extLst>
              <a:ext uri="{FF2B5EF4-FFF2-40B4-BE49-F238E27FC236}">
                <a16:creationId xmlns="" xmlns:a16="http://schemas.microsoft.com/office/drawing/2014/main" id="{0BEED412-C8EF-D94E-B2F0-ABE9D5F37E0C}"/>
              </a:ext>
            </a:extLst>
          </p:cNvPr>
          <p:cNvSpPr>
            <a:spLocks noGrp="1" noRot="1" noChangeAspect="1" noChangeArrowheads="1"/>
          </p:cNvSpPr>
          <p:nvPr>
            <p:ph type="sldImg"/>
          </p:nvPr>
        </p:nvSpPr>
        <p:spPr bwMode="auto">
          <a:xfrm>
            <a:off x="1182688" y="839788"/>
            <a:ext cx="5519737" cy="4138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 xmlns:a16="http://schemas.microsoft.com/office/drawing/2014/main" id="{D9FCAC0A-4C55-6545-AFD4-C2463AC5A73F}"/>
              </a:ext>
            </a:extLst>
          </p:cNvPr>
          <p:cNvSpPr>
            <a:spLocks noGrp="1" noChangeArrowheads="1"/>
          </p:cNvSpPr>
          <p:nvPr>
            <p:ph type="body"/>
          </p:nvPr>
        </p:nvSpPr>
        <p:spPr bwMode="auto">
          <a:xfrm>
            <a:off x="788988" y="5245100"/>
            <a:ext cx="6308725" cy="4967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3075" name="Rectangle 3">
            <a:extLst>
              <a:ext uri="{FF2B5EF4-FFF2-40B4-BE49-F238E27FC236}">
                <a16:creationId xmlns="" xmlns:a16="http://schemas.microsoft.com/office/drawing/2014/main" id="{F69CDEA7-6450-C349-8867-6AA353623538}"/>
              </a:ext>
            </a:extLst>
          </p:cNvPr>
          <p:cNvSpPr>
            <a:spLocks noGrp="1" noChangeArrowheads="1"/>
          </p:cNvSpPr>
          <p:nvPr>
            <p:ph type="hdr"/>
          </p:nvPr>
        </p:nvSpPr>
        <p:spPr bwMode="auto">
          <a:xfrm>
            <a:off x="0" y="0"/>
            <a:ext cx="3422650"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74254" algn="l"/>
                <a:tab pos="948507" algn="l"/>
                <a:tab pos="1422761" algn="l"/>
                <a:tab pos="1897014" algn="l"/>
                <a:tab pos="2371268" algn="l"/>
                <a:tab pos="2845521" algn="l"/>
                <a:tab pos="3319775" algn="l"/>
              </a:tabLst>
              <a:defRPr sz="1500">
                <a:solidFill>
                  <a:srgbClr val="000000"/>
                </a:solidFill>
                <a:latin typeface="Times New Roman" panose="02020603050405020304" pitchFamily="18" charset="0"/>
                <a:ea typeface="+mn-ea"/>
              </a:defRPr>
            </a:lvl1pPr>
          </a:lstStyle>
          <a:p>
            <a:pPr>
              <a:defRPr/>
            </a:pPr>
            <a:endParaRPr lang="en-US" altLang="en-US"/>
          </a:p>
        </p:txBody>
      </p:sp>
      <p:sp>
        <p:nvSpPr>
          <p:cNvPr id="3076" name="Rectangle 4">
            <a:extLst>
              <a:ext uri="{FF2B5EF4-FFF2-40B4-BE49-F238E27FC236}">
                <a16:creationId xmlns="" xmlns:a16="http://schemas.microsoft.com/office/drawing/2014/main" id="{33D6816F-FC9B-C343-8E17-154D03C02F46}"/>
              </a:ext>
            </a:extLst>
          </p:cNvPr>
          <p:cNvSpPr>
            <a:spLocks noGrp="1" noChangeArrowheads="1"/>
          </p:cNvSpPr>
          <p:nvPr>
            <p:ph type="dt"/>
          </p:nvPr>
        </p:nvSpPr>
        <p:spPr bwMode="auto">
          <a:xfrm>
            <a:off x="4464050" y="0"/>
            <a:ext cx="3422650"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74254" algn="l"/>
                <a:tab pos="948507" algn="l"/>
                <a:tab pos="1422761" algn="l"/>
                <a:tab pos="1897014" algn="l"/>
                <a:tab pos="2371268" algn="l"/>
                <a:tab pos="2845521" algn="l"/>
                <a:tab pos="3319775" algn="l"/>
              </a:tabLst>
              <a:defRPr sz="1500">
                <a:solidFill>
                  <a:srgbClr val="000000"/>
                </a:solidFill>
                <a:latin typeface="Times New Roman" panose="02020603050405020304" pitchFamily="18" charset="0"/>
                <a:ea typeface="+mn-ea"/>
              </a:defRPr>
            </a:lvl1pPr>
          </a:lstStyle>
          <a:p>
            <a:pPr>
              <a:defRPr/>
            </a:pPr>
            <a:endParaRPr lang="en-US" altLang="en-US"/>
          </a:p>
        </p:txBody>
      </p:sp>
      <p:sp>
        <p:nvSpPr>
          <p:cNvPr id="3077" name="Rectangle 5">
            <a:extLst>
              <a:ext uri="{FF2B5EF4-FFF2-40B4-BE49-F238E27FC236}">
                <a16:creationId xmlns="" xmlns:a16="http://schemas.microsoft.com/office/drawing/2014/main" id="{24E76301-F4EA-2E4F-8D23-F91274305682}"/>
              </a:ext>
            </a:extLst>
          </p:cNvPr>
          <p:cNvSpPr>
            <a:spLocks noGrp="1" noChangeArrowheads="1"/>
          </p:cNvSpPr>
          <p:nvPr>
            <p:ph type="ftr"/>
          </p:nvPr>
        </p:nvSpPr>
        <p:spPr bwMode="auto">
          <a:xfrm>
            <a:off x="0" y="10490200"/>
            <a:ext cx="3422650"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74254" algn="l"/>
                <a:tab pos="948507" algn="l"/>
                <a:tab pos="1422761" algn="l"/>
                <a:tab pos="1897014" algn="l"/>
                <a:tab pos="2371268" algn="l"/>
                <a:tab pos="2845521" algn="l"/>
                <a:tab pos="3319775" algn="l"/>
              </a:tabLst>
              <a:defRPr sz="1500">
                <a:solidFill>
                  <a:srgbClr val="000000"/>
                </a:solidFill>
                <a:latin typeface="Times New Roman" panose="02020603050405020304" pitchFamily="18" charset="0"/>
                <a:ea typeface="+mn-ea"/>
              </a:defRPr>
            </a:lvl1pPr>
          </a:lstStyle>
          <a:p>
            <a:pPr>
              <a:defRPr/>
            </a:pPr>
            <a:endParaRPr lang="en-US" altLang="en-US"/>
          </a:p>
        </p:txBody>
      </p:sp>
      <p:sp>
        <p:nvSpPr>
          <p:cNvPr id="3078" name="Rectangle 6">
            <a:extLst>
              <a:ext uri="{FF2B5EF4-FFF2-40B4-BE49-F238E27FC236}">
                <a16:creationId xmlns="" xmlns:a16="http://schemas.microsoft.com/office/drawing/2014/main" id="{E016E60D-1B30-A94B-8415-7B0CAEAE8C0F}"/>
              </a:ext>
            </a:extLst>
          </p:cNvPr>
          <p:cNvSpPr>
            <a:spLocks noGrp="1" noChangeArrowheads="1"/>
          </p:cNvSpPr>
          <p:nvPr>
            <p:ph type="sldNum"/>
          </p:nvPr>
        </p:nvSpPr>
        <p:spPr bwMode="auto">
          <a:xfrm>
            <a:off x="4464050" y="10490200"/>
            <a:ext cx="3422650"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74254" algn="l"/>
                <a:tab pos="948507" algn="l"/>
                <a:tab pos="1422761" algn="l"/>
                <a:tab pos="1897014" algn="l"/>
                <a:tab pos="2371268" algn="l"/>
                <a:tab pos="2845521" algn="l"/>
                <a:tab pos="3319775" algn="l"/>
              </a:tabLst>
              <a:defRPr sz="1500">
                <a:solidFill>
                  <a:srgbClr val="000000"/>
                </a:solidFill>
                <a:latin typeface="Times New Roman" panose="02020603050405020304" pitchFamily="18" charset="0"/>
                <a:ea typeface="+mn-ea"/>
              </a:defRPr>
            </a:lvl1pPr>
          </a:lstStyle>
          <a:p>
            <a:pPr>
              <a:defRPr/>
            </a:pPr>
            <a:fld id="{26136FFB-F064-0D46-9359-AB691BF89390}" type="slidenum">
              <a:rPr lang="en-US" altLang="en-US"/>
              <a:pPr>
                <a:defRPr/>
              </a:pPr>
              <a:t>‹#›</a:t>
            </a:fld>
            <a:endParaRPr lang="en-US" altLang="en-US"/>
          </a:p>
        </p:txBody>
      </p:sp>
    </p:spTree>
    <p:extLst>
      <p:ext uri="{BB962C8B-B14F-4D97-AF65-F5344CB8AC3E}">
        <p14:creationId xmlns:p14="http://schemas.microsoft.com/office/powerpoint/2010/main" val="428786208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 xmlns:a16="http://schemas.microsoft.com/office/drawing/2014/main" id="{40E0C847-06E6-4640-ACBF-767D6E42FC4A}"/>
              </a:ext>
            </a:extLst>
          </p:cNvPr>
          <p:cNvSpPr>
            <a:spLocks noGrp="1" noRot="1" noChangeAspect="1" noChangeArrowheads="1" noTextEdit="1"/>
          </p:cNvSpPr>
          <p:nvPr>
            <p:ph type="sldImg"/>
          </p:nvPr>
        </p:nvSpPr>
        <p:spPr/>
      </p:sp>
    </p:spTree>
    <p:extLst>
      <p:ext uri="{BB962C8B-B14F-4D97-AF65-F5344CB8AC3E}">
        <p14:creationId xmlns:p14="http://schemas.microsoft.com/office/powerpoint/2010/main" val="3126228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a:extLst>
              <a:ext uri="{FF2B5EF4-FFF2-40B4-BE49-F238E27FC236}">
                <a16:creationId xmlns="" xmlns:a16="http://schemas.microsoft.com/office/drawing/2014/main" id="{9CA665BC-B7C5-6C47-8024-3C0987A3DE8C}"/>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572816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a:extLst>
              <a:ext uri="{FF2B5EF4-FFF2-40B4-BE49-F238E27FC236}">
                <a16:creationId xmlns="" xmlns:a16="http://schemas.microsoft.com/office/drawing/2014/main" id="{4EDEFB0D-5635-D442-AF02-E92D42DE80D8}"/>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084736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 xmlns:a16="http://schemas.microsoft.com/office/drawing/2014/main" id="{68A17D1C-FCC3-E64C-A0B2-741442448B0D}"/>
              </a:ext>
            </a:extLst>
          </p:cNvPr>
          <p:cNvSpPr>
            <a:spLocks noGrp="1" noRot="1" noChangeAspect="1" noChangeArrowheads="1" noTextEdit="1"/>
          </p:cNvSpPr>
          <p:nvPr>
            <p:ph type="sldImg"/>
          </p:nvPr>
        </p:nvSpPr>
        <p:spPr>
          <a:xfrm>
            <a:off x="1257300" y="730250"/>
            <a:ext cx="4800600" cy="3600450"/>
          </a:xfrm>
          <a:ln/>
          <a:extLst>
            <a:ext uri="{91240B29-F687-4F45-9708-019B960494DF}">
              <a14:hiddenLine xmlns:a14="http://schemas.microsoft.com/office/drawing/2010/main" w="9525">
                <a:solidFill>
                  <a:srgbClr val="3465A4"/>
                </a:solidFill>
                <a:miter lim="800000"/>
                <a:headEnd/>
                <a:tailEnd/>
              </a14:hiddenLine>
            </a:ext>
          </a:extLst>
        </p:spPr>
      </p:sp>
    </p:spTree>
    <p:extLst>
      <p:ext uri="{BB962C8B-B14F-4D97-AF65-F5344CB8AC3E}">
        <p14:creationId xmlns:p14="http://schemas.microsoft.com/office/powerpoint/2010/main" val="565082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 xmlns:a16="http://schemas.microsoft.com/office/drawing/2014/main" id="{D4DC8AF4-9107-3F4D-AF01-A29D4B6B50C5}"/>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834778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a:extLst>
              <a:ext uri="{FF2B5EF4-FFF2-40B4-BE49-F238E27FC236}">
                <a16:creationId xmlns="" xmlns:a16="http://schemas.microsoft.com/office/drawing/2014/main" id="{33846C5D-3F8A-2B46-8531-56CED65FB24A}"/>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4223837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a:extLst>
              <a:ext uri="{FF2B5EF4-FFF2-40B4-BE49-F238E27FC236}">
                <a16:creationId xmlns="" xmlns:a16="http://schemas.microsoft.com/office/drawing/2014/main" id="{E7238DEC-5907-3E44-9988-B924F20DADBC}"/>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827157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a:extLst>
              <a:ext uri="{FF2B5EF4-FFF2-40B4-BE49-F238E27FC236}">
                <a16:creationId xmlns="" xmlns:a16="http://schemas.microsoft.com/office/drawing/2014/main" id="{07802123-4439-4A4A-AF66-E744DE6E6B7A}"/>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8923128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a:extLst>
              <a:ext uri="{FF2B5EF4-FFF2-40B4-BE49-F238E27FC236}">
                <a16:creationId xmlns="" xmlns:a16="http://schemas.microsoft.com/office/drawing/2014/main" id="{E09FE256-2912-0C43-B89D-A3D6B67008B5}"/>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2990402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a:extLst>
              <a:ext uri="{FF2B5EF4-FFF2-40B4-BE49-F238E27FC236}">
                <a16:creationId xmlns="" xmlns:a16="http://schemas.microsoft.com/office/drawing/2014/main" id="{90D69892-8027-314C-A6B3-F46403AA9EF7}"/>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879517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a:extLst>
              <a:ext uri="{FF2B5EF4-FFF2-40B4-BE49-F238E27FC236}">
                <a16:creationId xmlns="" xmlns:a16="http://schemas.microsoft.com/office/drawing/2014/main" id="{45E7CFDA-719E-A84F-958F-5DEAAC74AC13}"/>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480507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a:extLst>
              <a:ext uri="{FF2B5EF4-FFF2-40B4-BE49-F238E27FC236}">
                <a16:creationId xmlns="" xmlns:a16="http://schemas.microsoft.com/office/drawing/2014/main" id="{49DEAC51-BFE2-B04F-8C3B-0A208157142F}"/>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53614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a:extLst>
              <a:ext uri="{FF2B5EF4-FFF2-40B4-BE49-F238E27FC236}">
                <a16:creationId xmlns="" xmlns:a16="http://schemas.microsoft.com/office/drawing/2014/main" id="{4EA299B6-3F1C-874F-85BE-AA319D9E9F82}"/>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484126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a:extLst>
              <a:ext uri="{FF2B5EF4-FFF2-40B4-BE49-F238E27FC236}">
                <a16:creationId xmlns="" xmlns:a16="http://schemas.microsoft.com/office/drawing/2014/main" id="{1DDE2FEB-0053-B04A-B504-523213CCD7EE}"/>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6548150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2">
            <a:extLst>
              <a:ext uri="{FF2B5EF4-FFF2-40B4-BE49-F238E27FC236}">
                <a16:creationId xmlns="" xmlns:a16="http://schemas.microsoft.com/office/drawing/2014/main" id="{235F35C9-0EBA-CA4D-8621-27067B68FCEB}"/>
              </a:ext>
            </a:extLst>
          </p:cNvPr>
          <p:cNvSpPr>
            <a:spLocks noGrp="1" noRot="1" noChangeAspect="1" noChangeArrowheads="1" noTextEdit="1"/>
          </p:cNvSpPr>
          <p:nvPr>
            <p:ph type="sldImg"/>
          </p:nvPr>
        </p:nvSpPr>
        <p:spPr>
          <a:xfrm>
            <a:off x="1257300" y="730250"/>
            <a:ext cx="4800600" cy="3600450"/>
          </a:xfrm>
          <a:ln/>
          <a:extLst>
            <a:ext uri="{91240B29-F687-4F45-9708-019B960494DF}">
              <a14:hiddenLine xmlns:a14="http://schemas.microsoft.com/office/drawing/2010/main" w="9525">
                <a:solidFill>
                  <a:srgbClr val="3465A4"/>
                </a:solidFill>
                <a:miter lim="800000"/>
                <a:headEnd/>
                <a:tailEnd/>
              </a14:hiddenLine>
            </a:ext>
          </a:extLst>
        </p:spPr>
      </p:sp>
    </p:spTree>
    <p:extLst>
      <p:ext uri="{BB962C8B-B14F-4D97-AF65-F5344CB8AC3E}">
        <p14:creationId xmlns:p14="http://schemas.microsoft.com/office/powerpoint/2010/main" val="20742300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a:extLst>
              <a:ext uri="{FF2B5EF4-FFF2-40B4-BE49-F238E27FC236}">
                <a16:creationId xmlns="" xmlns:a16="http://schemas.microsoft.com/office/drawing/2014/main" id="{880A07D5-40D8-ED4E-BE52-2120371CEBC4}"/>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25707379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a:extLst>
              <a:ext uri="{FF2B5EF4-FFF2-40B4-BE49-F238E27FC236}">
                <a16:creationId xmlns="" xmlns:a16="http://schemas.microsoft.com/office/drawing/2014/main" id="{93DA6805-DBAE-1F41-968E-3B7CAFB1219D}"/>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4080697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
            <a:extLst>
              <a:ext uri="{FF2B5EF4-FFF2-40B4-BE49-F238E27FC236}">
                <a16:creationId xmlns="" xmlns:a16="http://schemas.microsoft.com/office/drawing/2014/main" id="{14BD0DBF-CD66-1046-8467-B5B199032A01}"/>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5961388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
            <a:extLst>
              <a:ext uri="{FF2B5EF4-FFF2-40B4-BE49-F238E27FC236}">
                <a16:creationId xmlns="" xmlns:a16="http://schemas.microsoft.com/office/drawing/2014/main" id="{7B7EE134-C261-9E4F-9A19-CBA2A112E200}"/>
              </a:ext>
            </a:extLst>
          </p:cNvPr>
          <p:cNvSpPr>
            <a:spLocks noGrp="1" noRot="1" noChangeAspect="1" noChangeArrowheads="1" noTextEdit="1"/>
          </p:cNvSpPr>
          <p:nvPr>
            <p:ph type="sldImg"/>
          </p:nvPr>
        </p:nvSpPr>
        <p:spPr>
          <a:xfrm>
            <a:off x="1182688" y="839788"/>
            <a:ext cx="5521325" cy="4140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6068585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
            <a:extLst>
              <a:ext uri="{FF2B5EF4-FFF2-40B4-BE49-F238E27FC236}">
                <a16:creationId xmlns="" xmlns:a16="http://schemas.microsoft.com/office/drawing/2014/main" id="{C6EAEC87-F482-794E-A7F1-DA5717EB1603}"/>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500047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
            <a:extLst>
              <a:ext uri="{FF2B5EF4-FFF2-40B4-BE49-F238E27FC236}">
                <a16:creationId xmlns="" xmlns:a16="http://schemas.microsoft.com/office/drawing/2014/main" id="{C6EAEC87-F482-794E-A7F1-DA5717EB1603}"/>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47736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a:extLst>
              <a:ext uri="{FF2B5EF4-FFF2-40B4-BE49-F238E27FC236}">
                <a16:creationId xmlns="" xmlns:a16="http://schemas.microsoft.com/office/drawing/2014/main" id="{1FF66773-5C93-3D48-9BBA-7C4677CC1597}"/>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2285576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 xmlns:a16="http://schemas.microsoft.com/office/drawing/2014/main" id="{02C68B7D-5835-3447-A7B4-98F6904CFB51}"/>
              </a:ext>
            </a:extLst>
          </p:cNvPr>
          <p:cNvSpPr>
            <a:spLocks noGrp="1" noRot="1" noChangeAspect="1" noChangeArrowheads="1" noTextEdit="1"/>
          </p:cNvSpPr>
          <p:nvPr>
            <p:ph type="sldImg"/>
          </p:nvPr>
        </p:nvSpPr>
        <p:spPr/>
      </p:sp>
    </p:spTree>
    <p:extLst>
      <p:ext uri="{BB962C8B-B14F-4D97-AF65-F5344CB8AC3E}">
        <p14:creationId xmlns:p14="http://schemas.microsoft.com/office/powerpoint/2010/main" val="1763525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a:extLst>
              <a:ext uri="{FF2B5EF4-FFF2-40B4-BE49-F238E27FC236}">
                <a16:creationId xmlns="" xmlns:a16="http://schemas.microsoft.com/office/drawing/2014/main" id="{45E3D6F4-C14D-CC45-A8E9-B0210C93221D}"/>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68866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a:extLst>
              <a:ext uri="{FF2B5EF4-FFF2-40B4-BE49-F238E27FC236}">
                <a16:creationId xmlns="" xmlns:a16="http://schemas.microsoft.com/office/drawing/2014/main" id="{FBD443E3-BB0A-7843-9EB4-8DAB0FF9F6B2}"/>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083456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a:extLst>
              <a:ext uri="{FF2B5EF4-FFF2-40B4-BE49-F238E27FC236}">
                <a16:creationId xmlns="" xmlns:a16="http://schemas.microsoft.com/office/drawing/2014/main" id="{CFB7508D-9171-F74C-8CAA-CC0BBF6342DA}"/>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48861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a:extLst>
              <a:ext uri="{FF2B5EF4-FFF2-40B4-BE49-F238E27FC236}">
                <a16:creationId xmlns="" xmlns:a16="http://schemas.microsoft.com/office/drawing/2014/main" id="{7354273F-CCA1-DC42-8A88-4217A8D3EE00}"/>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337277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a:extLst>
              <a:ext uri="{FF2B5EF4-FFF2-40B4-BE49-F238E27FC236}">
                <a16:creationId xmlns="" xmlns:a16="http://schemas.microsoft.com/office/drawing/2014/main" id="{77F2B68D-20EC-3945-B045-4D4C76A3EC98}"/>
              </a:ext>
            </a:extLst>
          </p:cNvPr>
          <p:cNvSpPr>
            <a:spLocks noGrp="1" noRot="1" noChangeAspect="1" noChangeArrowheads="1" noTextEdit="1"/>
          </p:cNvSpPr>
          <p:nvPr>
            <p:ph type="sldImg"/>
          </p:nvPr>
        </p:nvSpPr>
        <p:spPr>
          <a:xfrm>
            <a:off x="1257300" y="719138"/>
            <a:ext cx="4800600" cy="3600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3119627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Military department seals in the following order: Department of Defense, Military Health System, Department of the Army, Department of the Marine Corps, Department of the Navy, Department of the Air Force, and Defense Health Agency." title="Collection of Military Department Seals">
            <a:extLst>
              <a:ext uri="{FF2B5EF4-FFF2-40B4-BE49-F238E27FC236}">
                <a16:creationId xmlns="" xmlns:a16="http://schemas.microsoft.com/office/drawing/2014/main" id="{C96768AD-CCED-DA44-B1A1-0A7FACA18DF1}"/>
              </a:ext>
            </a:extLst>
          </p:cNvPr>
          <p:cNvPicPr>
            <a:picLocks noChangeAspect="1" noChangeArrowheads="1"/>
          </p:cNvPicPr>
          <p:nvPr userDrawn="1"/>
        </p:nvPicPr>
        <p:blipFill>
          <a:blip r:embed="rId2"/>
          <a:srcRect/>
          <a:stretch>
            <a:fillRect/>
          </a:stretch>
        </p:blipFill>
        <p:spPr bwMode="auto">
          <a:xfrm>
            <a:off x="1262063" y="4857750"/>
            <a:ext cx="6619875"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1828801"/>
            <a:ext cx="7772400" cy="3140074"/>
          </a:xfrm>
        </p:spPr>
        <p:txBody>
          <a:bodyPr/>
          <a:lstStyle>
            <a:lvl1pPr algn="ctr">
              <a:defRPr/>
            </a:lvl1pPr>
          </a:lstStyle>
          <a:p>
            <a:r>
              <a:rPr lang="en-US"/>
              <a:t>Click to edit Master title style</a:t>
            </a:r>
            <a:endParaRPr lang="en-US" dirty="0"/>
          </a:p>
        </p:txBody>
      </p:sp>
      <p:sp>
        <p:nvSpPr>
          <p:cNvPr id="3" name="Subtitle 2" descr="Presentation Title" title="Presentation Title"/>
          <p:cNvSpPr>
            <a:spLocks noGrp="1"/>
          </p:cNvSpPr>
          <p:nvPr>
            <p:ph type="subTitle" idx="1"/>
          </p:nvPr>
        </p:nvSpPr>
        <p:spPr>
          <a:xfrm>
            <a:off x="228600" y="228600"/>
            <a:ext cx="6477000" cy="1143000"/>
          </a:xfrm>
        </p:spPr>
        <p:txBody>
          <a:bodyPr anchor="ct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 xmlns:a16="http://schemas.microsoft.com/office/drawing/2014/main" id="{6113C45B-440B-604F-A972-2F13EF1A6EFE}"/>
              </a:ext>
            </a:extLst>
          </p:cNvPr>
          <p:cNvSpPr>
            <a:spLocks noGrp="1"/>
          </p:cNvSpPr>
          <p:nvPr>
            <p:ph type="dt" sz="half" idx="10"/>
          </p:nvPr>
        </p:nvSpPr>
        <p:spPr/>
        <p:txBody>
          <a:bodyPr/>
          <a:lstStyle>
            <a:lvl1pPr defTabSz="457200" eaLnBrk="0" hangingPunct="0">
              <a:defRPr>
                <a:ea typeface="ＭＳ Ｐゴシック" panose="020B0600070205080204" pitchFamily="34" charset="-128"/>
              </a:defRPr>
            </a:lvl1pPr>
          </a:lstStyle>
          <a:p>
            <a:pPr>
              <a:defRPr/>
            </a:pPr>
            <a:fld id="{E74759B1-43DA-334D-80D6-30DFD7B280FA}" type="datetime1">
              <a:rPr lang="en-US" smtClean="0"/>
              <a:t>6/23/2020</a:t>
            </a:fld>
            <a:endParaRPr lang="en-US"/>
          </a:p>
        </p:txBody>
      </p:sp>
      <p:sp>
        <p:nvSpPr>
          <p:cNvPr id="6" name="Footer Placeholder 4">
            <a:extLst>
              <a:ext uri="{FF2B5EF4-FFF2-40B4-BE49-F238E27FC236}">
                <a16:creationId xmlns="" xmlns:a16="http://schemas.microsoft.com/office/drawing/2014/main" id="{B2045FB6-E4C0-5149-BBD7-443644D3B33D}"/>
              </a:ext>
            </a:extLst>
          </p:cNvPr>
          <p:cNvSpPr>
            <a:spLocks noGrp="1"/>
          </p:cNvSpPr>
          <p:nvPr>
            <p:ph type="ftr" sz="quarter" idx="11"/>
          </p:nvPr>
        </p:nvSpPr>
        <p:spPr>
          <a:xfrm>
            <a:off x="1676400" y="6356350"/>
            <a:ext cx="5791200" cy="365125"/>
          </a:xfrm>
        </p:spPr>
        <p:txBody>
          <a:bodyPr/>
          <a:lstStyle>
            <a:lvl1pPr defTabSz="457200" eaLnBrk="0" hangingPunct="0">
              <a:defRPr sz="2000">
                <a:ea typeface="ＭＳ Ｐゴシック" panose="020B0600070205080204" pitchFamily="34" charset="-128"/>
              </a:defRPr>
            </a:lvl1pPr>
          </a:lstStyle>
          <a:p>
            <a:pPr>
              <a:defRPr/>
            </a:pPr>
            <a:r>
              <a:rPr lang="en-US"/>
              <a:t>“Medically Ready Force…Ready Medical Force”</a:t>
            </a:r>
            <a:endParaRPr lang="en-US" dirty="0"/>
          </a:p>
        </p:txBody>
      </p:sp>
      <p:sp>
        <p:nvSpPr>
          <p:cNvPr id="7" name="Slide Number Placeholder 5">
            <a:extLst>
              <a:ext uri="{FF2B5EF4-FFF2-40B4-BE49-F238E27FC236}">
                <a16:creationId xmlns="" xmlns:a16="http://schemas.microsoft.com/office/drawing/2014/main" id="{B5A1B03D-50D8-4543-93EA-254191C4D802}"/>
              </a:ext>
            </a:extLst>
          </p:cNvPr>
          <p:cNvSpPr>
            <a:spLocks noGrp="1"/>
          </p:cNvSpPr>
          <p:nvPr>
            <p:ph type="sldNum" sz="quarter" idx="12"/>
          </p:nvPr>
        </p:nvSpPr>
        <p:spPr/>
        <p:txBody>
          <a:bodyPr/>
          <a:lstStyle>
            <a:lvl1pPr defTabSz="457200" eaLnBrk="0" hangingPunct="0">
              <a:defRPr>
                <a:ea typeface="ＭＳ Ｐゴシック" panose="020B0600070205080204" pitchFamily="34" charset="-128"/>
              </a:defRPr>
            </a:lvl1pPr>
          </a:lstStyle>
          <a:p>
            <a:pPr>
              <a:defRPr/>
            </a:pPr>
            <a:fld id="{5DA79913-F6B7-2A45-9A4C-4D094DA4DB43}" type="slidenum">
              <a:rPr lang="en-US"/>
              <a:pPr>
                <a:defRPr/>
              </a:pPr>
              <a:t>‹#›</a:t>
            </a:fld>
            <a:endParaRPr lang="en-US"/>
          </a:p>
        </p:txBody>
      </p:sp>
    </p:spTree>
    <p:extLst>
      <p:ext uri="{BB962C8B-B14F-4D97-AF65-F5344CB8AC3E}">
        <p14:creationId xmlns:p14="http://schemas.microsoft.com/office/powerpoint/2010/main" val="4115132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descr="Presentation Title" title="Presentation Title"/>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CFEC82A1-3D94-E447-8929-2370736D4EB0}"/>
              </a:ext>
            </a:extLst>
          </p:cNvPr>
          <p:cNvSpPr>
            <a:spLocks noGrp="1"/>
          </p:cNvSpPr>
          <p:nvPr>
            <p:ph type="dt" sz="half" idx="10"/>
          </p:nvPr>
        </p:nvSpPr>
        <p:spPr/>
        <p:txBody>
          <a:bodyPr/>
          <a:lstStyle>
            <a:lvl1pPr defTabSz="457200" eaLnBrk="0" hangingPunct="0">
              <a:defRPr>
                <a:ea typeface="ＭＳ Ｐゴシック" panose="020B0600070205080204" pitchFamily="34" charset="-128"/>
              </a:defRPr>
            </a:lvl1pPr>
          </a:lstStyle>
          <a:p>
            <a:pPr>
              <a:defRPr/>
            </a:pPr>
            <a:fld id="{39F2FFE2-EA7C-E048-AAFF-4162F8FD5556}" type="datetime1">
              <a:rPr lang="en-US" smtClean="0"/>
              <a:t>6/23/2020</a:t>
            </a:fld>
            <a:endParaRPr lang="en-US" dirty="0"/>
          </a:p>
        </p:txBody>
      </p:sp>
      <p:sp>
        <p:nvSpPr>
          <p:cNvPr id="5" name="Footer Placeholder 4">
            <a:extLst>
              <a:ext uri="{FF2B5EF4-FFF2-40B4-BE49-F238E27FC236}">
                <a16:creationId xmlns="" xmlns:a16="http://schemas.microsoft.com/office/drawing/2014/main" id="{FEF036BC-726F-E243-A9ED-F3544F0ED579}"/>
              </a:ext>
            </a:extLst>
          </p:cNvPr>
          <p:cNvSpPr>
            <a:spLocks noGrp="1"/>
          </p:cNvSpPr>
          <p:nvPr>
            <p:ph type="ftr" sz="quarter" idx="11"/>
          </p:nvPr>
        </p:nvSpPr>
        <p:spPr/>
        <p:txBody>
          <a:bodyPr/>
          <a:lstStyle>
            <a:lvl1pPr defTabSz="457200" eaLnBrk="0" hangingPunct="0">
              <a:defRPr>
                <a:ea typeface="ＭＳ Ｐゴシック" panose="020B0600070205080204" pitchFamily="34" charset="-128"/>
              </a:defRPr>
            </a:lvl1pPr>
          </a:lstStyle>
          <a:p>
            <a:pPr>
              <a:defRPr/>
            </a:pPr>
            <a:r>
              <a:rPr lang="en-US"/>
              <a:t>“Medically Ready Force…Ready Medical Force”</a:t>
            </a:r>
          </a:p>
        </p:txBody>
      </p:sp>
      <p:sp>
        <p:nvSpPr>
          <p:cNvPr id="6" name="Slide Number Placeholder 5">
            <a:extLst>
              <a:ext uri="{FF2B5EF4-FFF2-40B4-BE49-F238E27FC236}">
                <a16:creationId xmlns="" xmlns:a16="http://schemas.microsoft.com/office/drawing/2014/main" id="{6FD0B089-94B2-CA47-B434-2E9A6FB38C7F}"/>
              </a:ext>
            </a:extLst>
          </p:cNvPr>
          <p:cNvSpPr>
            <a:spLocks noGrp="1"/>
          </p:cNvSpPr>
          <p:nvPr>
            <p:ph type="sldNum" sz="quarter" idx="12"/>
          </p:nvPr>
        </p:nvSpPr>
        <p:spPr/>
        <p:txBody>
          <a:bodyPr/>
          <a:lstStyle>
            <a:lvl1pPr defTabSz="457200" eaLnBrk="0" hangingPunct="0">
              <a:defRPr sz="1400" b="1">
                <a:ea typeface="ＭＳ Ｐゴシック" panose="020B0600070205080204" pitchFamily="34" charset="-128"/>
              </a:defRPr>
            </a:lvl1pPr>
          </a:lstStyle>
          <a:p>
            <a:pPr>
              <a:defRPr/>
            </a:pPr>
            <a:fld id="{EABAB6B8-A871-884F-BDFC-630B5820B83D}" type="slidenum">
              <a:rPr lang="en-US"/>
              <a:pPr>
                <a:defRPr/>
              </a:pPr>
              <a:t>‹#›</a:t>
            </a:fld>
            <a:endParaRPr lang="en-US" dirty="0"/>
          </a:p>
        </p:txBody>
      </p:sp>
    </p:spTree>
    <p:extLst>
      <p:ext uri="{BB962C8B-B14F-4D97-AF65-F5344CB8AC3E}">
        <p14:creationId xmlns:p14="http://schemas.microsoft.com/office/powerpoint/2010/main" val="12661786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87935388-8A92-064F-B1E5-9CAF84F69FEB}"/>
              </a:ext>
            </a:extLst>
          </p:cNvPr>
          <p:cNvSpPr>
            <a:spLocks noGrp="1"/>
          </p:cNvSpPr>
          <p:nvPr>
            <p:ph type="dt" sz="half" idx="10"/>
          </p:nvPr>
        </p:nvSpPr>
        <p:spPr/>
        <p:txBody>
          <a:bodyPr/>
          <a:lstStyle>
            <a:lvl1pPr defTabSz="457200" eaLnBrk="0" hangingPunct="0">
              <a:defRPr>
                <a:ea typeface="ＭＳ Ｐゴシック" panose="020B0600070205080204" pitchFamily="34" charset="-128"/>
              </a:defRPr>
            </a:lvl1pPr>
          </a:lstStyle>
          <a:p>
            <a:pPr>
              <a:defRPr/>
            </a:pPr>
            <a:fld id="{AD0573A4-B54A-0747-9884-14716118423E}" type="datetime1">
              <a:rPr lang="en-US" smtClean="0"/>
              <a:t>6/23/2020</a:t>
            </a:fld>
            <a:endParaRPr lang="en-US" dirty="0"/>
          </a:p>
        </p:txBody>
      </p:sp>
      <p:sp>
        <p:nvSpPr>
          <p:cNvPr id="6" name="Footer Placeholder 4">
            <a:extLst>
              <a:ext uri="{FF2B5EF4-FFF2-40B4-BE49-F238E27FC236}">
                <a16:creationId xmlns="" xmlns:a16="http://schemas.microsoft.com/office/drawing/2014/main" id="{DF566FBF-0043-944B-8853-98CA5D615108}"/>
              </a:ext>
            </a:extLst>
          </p:cNvPr>
          <p:cNvSpPr>
            <a:spLocks noGrp="1"/>
          </p:cNvSpPr>
          <p:nvPr>
            <p:ph type="ftr" sz="quarter" idx="11"/>
          </p:nvPr>
        </p:nvSpPr>
        <p:spPr/>
        <p:txBody>
          <a:bodyPr/>
          <a:lstStyle>
            <a:lvl1pPr defTabSz="457200" eaLnBrk="0" hangingPunct="0">
              <a:defRPr>
                <a:ea typeface="ＭＳ Ｐゴシック" panose="020B0600070205080204" pitchFamily="34" charset="-128"/>
              </a:defRPr>
            </a:lvl1pPr>
          </a:lstStyle>
          <a:p>
            <a:pPr>
              <a:defRPr/>
            </a:pPr>
            <a:r>
              <a:rPr lang="en-US"/>
              <a:t>“Medically Ready Force…Ready Medical Force”</a:t>
            </a:r>
          </a:p>
        </p:txBody>
      </p:sp>
      <p:sp>
        <p:nvSpPr>
          <p:cNvPr id="7" name="Slide Number Placeholder 5">
            <a:extLst>
              <a:ext uri="{FF2B5EF4-FFF2-40B4-BE49-F238E27FC236}">
                <a16:creationId xmlns="" xmlns:a16="http://schemas.microsoft.com/office/drawing/2014/main" id="{4D55BF16-68D3-EF43-86DB-F4CAABFB0464}"/>
              </a:ext>
            </a:extLst>
          </p:cNvPr>
          <p:cNvSpPr>
            <a:spLocks noGrp="1"/>
          </p:cNvSpPr>
          <p:nvPr>
            <p:ph type="sldNum" sz="quarter" idx="12"/>
          </p:nvPr>
        </p:nvSpPr>
        <p:spPr/>
        <p:txBody>
          <a:bodyPr/>
          <a:lstStyle>
            <a:lvl1pPr defTabSz="457200" eaLnBrk="0" hangingPunct="0">
              <a:defRPr>
                <a:ea typeface="ＭＳ Ｐゴシック" panose="020B0600070205080204" pitchFamily="34" charset="-128"/>
              </a:defRPr>
            </a:lvl1pPr>
          </a:lstStyle>
          <a:p>
            <a:pPr>
              <a:defRPr/>
            </a:pPr>
            <a:fld id="{F2268408-7DB7-7143-9D2D-81C8BF51AFA8}" type="slidenum">
              <a:rPr lang="en-US"/>
              <a:pPr>
                <a:defRPr/>
              </a:pPr>
              <a:t>‹#›</a:t>
            </a:fld>
            <a:endParaRPr lang="en-US" dirty="0"/>
          </a:p>
        </p:txBody>
      </p:sp>
    </p:spTree>
    <p:extLst>
      <p:ext uri="{BB962C8B-B14F-4D97-AF65-F5344CB8AC3E}">
        <p14:creationId xmlns:p14="http://schemas.microsoft.com/office/powerpoint/2010/main" val="69186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 xmlns:a16="http://schemas.microsoft.com/office/drawing/2014/main" id="{0E4378FF-7C5D-A743-B790-29FEA7483EE3}"/>
              </a:ext>
            </a:extLst>
          </p:cNvPr>
          <p:cNvSpPr>
            <a:spLocks noGrp="1"/>
          </p:cNvSpPr>
          <p:nvPr>
            <p:ph type="dt" sz="half" idx="10"/>
          </p:nvPr>
        </p:nvSpPr>
        <p:spPr/>
        <p:txBody>
          <a:bodyPr/>
          <a:lstStyle>
            <a:lvl1pPr defTabSz="457200" eaLnBrk="0" hangingPunct="0">
              <a:defRPr>
                <a:ea typeface="ＭＳ Ｐゴシック" panose="020B0600070205080204" pitchFamily="34" charset="-128"/>
              </a:defRPr>
            </a:lvl1pPr>
          </a:lstStyle>
          <a:p>
            <a:pPr>
              <a:defRPr/>
            </a:pPr>
            <a:fld id="{363A55C8-0CDB-3B45-94B3-135540EB6089}" type="datetime1">
              <a:rPr lang="en-US" smtClean="0"/>
              <a:t>6/23/2020</a:t>
            </a:fld>
            <a:endParaRPr lang="en-US" dirty="0"/>
          </a:p>
        </p:txBody>
      </p:sp>
      <p:sp>
        <p:nvSpPr>
          <p:cNvPr id="8" name="Footer Placeholder 4">
            <a:extLst>
              <a:ext uri="{FF2B5EF4-FFF2-40B4-BE49-F238E27FC236}">
                <a16:creationId xmlns="" xmlns:a16="http://schemas.microsoft.com/office/drawing/2014/main" id="{1553C751-32BE-D541-AE5D-6F9328C01273}"/>
              </a:ext>
            </a:extLst>
          </p:cNvPr>
          <p:cNvSpPr>
            <a:spLocks noGrp="1"/>
          </p:cNvSpPr>
          <p:nvPr>
            <p:ph type="ftr" sz="quarter" idx="11"/>
          </p:nvPr>
        </p:nvSpPr>
        <p:spPr/>
        <p:txBody>
          <a:bodyPr/>
          <a:lstStyle>
            <a:lvl1pPr defTabSz="457200" eaLnBrk="0" hangingPunct="0">
              <a:defRPr>
                <a:ea typeface="ＭＳ Ｐゴシック" panose="020B0600070205080204" pitchFamily="34" charset="-128"/>
              </a:defRPr>
            </a:lvl1pPr>
          </a:lstStyle>
          <a:p>
            <a:pPr>
              <a:defRPr/>
            </a:pPr>
            <a:r>
              <a:rPr lang="en-US"/>
              <a:t>“Medically Ready Force…Ready Medical Force”</a:t>
            </a:r>
          </a:p>
        </p:txBody>
      </p:sp>
      <p:sp>
        <p:nvSpPr>
          <p:cNvPr id="9" name="Slide Number Placeholder 5">
            <a:extLst>
              <a:ext uri="{FF2B5EF4-FFF2-40B4-BE49-F238E27FC236}">
                <a16:creationId xmlns="" xmlns:a16="http://schemas.microsoft.com/office/drawing/2014/main" id="{DF910D38-7CB4-8142-9AFE-F4D73CDEBFEB}"/>
              </a:ext>
            </a:extLst>
          </p:cNvPr>
          <p:cNvSpPr>
            <a:spLocks noGrp="1"/>
          </p:cNvSpPr>
          <p:nvPr>
            <p:ph type="sldNum" sz="quarter" idx="12"/>
          </p:nvPr>
        </p:nvSpPr>
        <p:spPr/>
        <p:txBody>
          <a:bodyPr/>
          <a:lstStyle>
            <a:lvl1pPr defTabSz="457200" eaLnBrk="0" hangingPunct="0">
              <a:defRPr>
                <a:ea typeface="ＭＳ Ｐゴシック" panose="020B0600070205080204" pitchFamily="34" charset="-128"/>
              </a:defRPr>
            </a:lvl1pPr>
          </a:lstStyle>
          <a:p>
            <a:pPr>
              <a:defRPr/>
            </a:pPr>
            <a:fld id="{3385030D-6FB6-034F-8334-A67617B78A08}" type="slidenum">
              <a:rPr lang="en-US"/>
              <a:pPr>
                <a:defRPr/>
              </a:pPr>
              <a:t>‹#›</a:t>
            </a:fld>
            <a:endParaRPr lang="en-US" dirty="0"/>
          </a:p>
        </p:txBody>
      </p:sp>
    </p:spTree>
    <p:extLst>
      <p:ext uri="{BB962C8B-B14F-4D97-AF65-F5344CB8AC3E}">
        <p14:creationId xmlns:p14="http://schemas.microsoft.com/office/powerpoint/2010/main" val="891544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descr="Presentation Title" title="Presentation Title"/>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 xmlns:a16="http://schemas.microsoft.com/office/drawing/2014/main" id="{2528B3B6-B70A-BE4A-92A7-1B2C69C391C4}"/>
              </a:ext>
            </a:extLst>
          </p:cNvPr>
          <p:cNvSpPr>
            <a:spLocks noGrp="1"/>
          </p:cNvSpPr>
          <p:nvPr>
            <p:ph type="dt" sz="half" idx="10"/>
          </p:nvPr>
        </p:nvSpPr>
        <p:spPr/>
        <p:txBody>
          <a:bodyPr/>
          <a:lstStyle>
            <a:lvl1pPr defTabSz="457200" eaLnBrk="0" hangingPunct="0">
              <a:defRPr>
                <a:ea typeface="ＭＳ Ｐゴシック" panose="020B0600070205080204" pitchFamily="34" charset="-128"/>
              </a:defRPr>
            </a:lvl1pPr>
          </a:lstStyle>
          <a:p>
            <a:pPr>
              <a:defRPr/>
            </a:pPr>
            <a:fld id="{57D014A9-4440-B642-908B-E64C024A8285}" type="datetime1">
              <a:rPr lang="en-US" smtClean="0"/>
              <a:t>6/23/2020</a:t>
            </a:fld>
            <a:endParaRPr lang="en-US" dirty="0"/>
          </a:p>
        </p:txBody>
      </p:sp>
      <p:sp>
        <p:nvSpPr>
          <p:cNvPr id="4" name="Footer Placeholder 4">
            <a:extLst>
              <a:ext uri="{FF2B5EF4-FFF2-40B4-BE49-F238E27FC236}">
                <a16:creationId xmlns="" xmlns:a16="http://schemas.microsoft.com/office/drawing/2014/main" id="{90C8CE2B-3336-AF41-8014-6063EC888124}"/>
              </a:ext>
            </a:extLst>
          </p:cNvPr>
          <p:cNvSpPr>
            <a:spLocks noGrp="1"/>
          </p:cNvSpPr>
          <p:nvPr>
            <p:ph type="ftr" sz="quarter" idx="11"/>
          </p:nvPr>
        </p:nvSpPr>
        <p:spPr/>
        <p:txBody>
          <a:bodyPr/>
          <a:lstStyle>
            <a:lvl1pPr defTabSz="457200" eaLnBrk="0" hangingPunct="0">
              <a:defRPr>
                <a:ea typeface="ＭＳ Ｐゴシック" panose="020B0600070205080204" pitchFamily="34" charset="-128"/>
              </a:defRPr>
            </a:lvl1pPr>
          </a:lstStyle>
          <a:p>
            <a:pPr>
              <a:defRPr/>
            </a:pPr>
            <a:r>
              <a:rPr lang="en-US"/>
              <a:t>“Medically Ready Force…Ready Medical Force”</a:t>
            </a:r>
          </a:p>
        </p:txBody>
      </p:sp>
      <p:sp>
        <p:nvSpPr>
          <p:cNvPr id="5" name="Slide Number Placeholder 5">
            <a:extLst>
              <a:ext uri="{FF2B5EF4-FFF2-40B4-BE49-F238E27FC236}">
                <a16:creationId xmlns="" xmlns:a16="http://schemas.microsoft.com/office/drawing/2014/main" id="{657A7A66-A998-D241-9983-EA2C5B88C637}"/>
              </a:ext>
            </a:extLst>
          </p:cNvPr>
          <p:cNvSpPr>
            <a:spLocks noGrp="1"/>
          </p:cNvSpPr>
          <p:nvPr>
            <p:ph type="sldNum" sz="quarter" idx="12"/>
          </p:nvPr>
        </p:nvSpPr>
        <p:spPr/>
        <p:txBody>
          <a:bodyPr/>
          <a:lstStyle>
            <a:lvl1pPr defTabSz="457200" eaLnBrk="0" hangingPunct="0">
              <a:defRPr>
                <a:ea typeface="ＭＳ Ｐゴシック" panose="020B0600070205080204" pitchFamily="34" charset="-128"/>
              </a:defRPr>
            </a:lvl1pPr>
          </a:lstStyle>
          <a:p>
            <a:pPr>
              <a:defRPr/>
            </a:pPr>
            <a:fld id="{EC349B1E-50B3-1E4F-B7D8-8EDBBF2EC9CB}" type="slidenum">
              <a:rPr lang="en-US"/>
              <a:pPr>
                <a:defRPr/>
              </a:pPr>
              <a:t>‹#›</a:t>
            </a:fld>
            <a:endParaRPr lang="en-US" dirty="0"/>
          </a:p>
        </p:txBody>
      </p:sp>
    </p:spTree>
    <p:extLst>
      <p:ext uri="{BB962C8B-B14F-4D97-AF65-F5344CB8AC3E}">
        <p14:creationId xmlns:p14="http://schemas.microsoft.com/office/powerpoint/2010/main" val="2417706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EBF757AC-299E-2A49-B443-479420C1F088}"/>
              </a:ext>
            </a:extLst>
          </p:cNvPr>
          <p:cNvSpPr>
            <a:spLocks noGrp="1"/>
          </p:cNvSpPr>
          <p:nvPr>
            <p:ph type="dt" sz="half" idx="10"/>
          </p:nvPr>
        </p:nvSpPr>
        <p:spPr/>
        <p:txBody>
          <a:bodyPr/>
          <a:lstStyle>
            <a:lvl1pPr defTabSz="457200" eaLnBrk="0" hangingPunct="0">
              <a:defRPr>
                <a:ea typeface="ＭＳ Ｐゴシック" panose="020B0600070205080204" pitchFamily="34" charset="-128"/>
              </a:defRPr>
            </a:lvl1pPr>
          </a:lstStyle>
          <a:p>
            <a:pPr>
              <a:defRPr/>
            </a:pPr>
            <a:fld id="{B3929BAC-FC76-244F-A6C9-FFDF33A27319}" type="datetime1">
              <a:rPr lang="en-US" smtClean="0"/>
              <a:t>6/23/2020</a:t>
            </a:fld>
            <a:endParaRPr lang="en-US" dirty="0"/>
          </a:p>
        </p:txBody>
      </p:sp>
      <p:sp>
        <p:nvSpPr>
          <p:cNvPr id="3" name="Footer Placeholder 4">
            <a:extLst>
              <a:ext uri="{FF2B5EF4-FFF2-40B4-BE49-F238E27FC236}">
                <a16:creationId xmlns="" xmlns:a16="http://schemas.microsoft.com/office/drawing/2014/main" id="{0E62D8EE-109C-2042-AA71-1493C181CAB9}"/>
              </a:ext>
            </a:extLst>
          </p:cNvPr>
          <p:cNvSpPr>
            <a:spLocks noGrp="1"/>
          </p:cNvSpPr>
          <p:nvPr>
            <p:ph type="ftr" sz="quarter" idx="11"/>
          </p:nvPr>
        </p:nvSpPr>
        <p:spPr/>
        <p:txBody>
          <a:bodyPr/>
          <a:lstStyle>
            <a:lvl1pPr defTabSz="457200" eaLnBrk="0" hangingPunct="0">
              <a:defRPr>
                <a:ea typeface="ＭＳ Ｐゴシック" panose="020B0600070205080204" pitchFamily="34" charset="-128"/>
              </a:defRPr>
            </a:lvl1pPr>
          </a:lstStyle>
          <a:p>
            <a:pPr>
              <a:defRPr/>
            </a:pPr>
            <a:r>
              <a:rPr lang="en-US"/>
              <a:t>“Medically Ready Force…Ready Medical Force”</a:t>
            </a:r>
          </a:p>
        </p:txBody>
      </p:sp>
      <p:sp>
        <p:nvSpPr>
          <p:cNvPr id="4" name="Slide Number Placeholder 5">
            <a:extLst>
              <a:ext uri="{FF2B5EF4-FFF2-40B4-BE49-F238E27FC236}">
                <a16:creationId xmlns="" xmlns:a16="http://schemas.microsoft.com/office/drawing/2014/main" id="{083F90A9-19BE-E444-81AF-29D36C92454D}"/>
              </a:ext>
            </a:extLst>
          </p:cNvPr>
          <p:cNvSpPr>
            <a:spLocks noGrp="1"/>
          </p:cNvSpPr>
          <p:nvPr>
            <p:ph type="sldNum" sz="quarter" idx="12"/>
          </p:nvPr>
        </p:nvSpPr>
        <p:spPr/>
        <p:txBody>
          <a:bodyPr/>
          <a:lstStyle>
            <a:lvl1pPr defTabSz="457200" eaLnBrk="0" hangingPunct="0">
              <a:defRPr>
                <a:ea typeface="ＭＳ Ｐゴシック" panose="020B0600070205080204" pitchFamily="34" charset="-128"/>
              </a:defRPr>
            </a:lvl1pPr>
          </a:lstStyle>
          <a:p>
            <a:pPr>
              <a:defRPr/>
            </a:pPr>
            <a:fld id="{59C6B71F-E71D-0543-8261-2980AA4D35C4}" type="slidenum">
              <a:rPr lang="en-US"/>
              <a:pPr>
                <a:defRPr/>
              </a:pPr>
              <a:t>‹#›</a:t>
            </a:fld>
            <a:endParaRPr lang="en-US" dirty="0"/>
          </a:p>
        </p:txBody>
      </p:sp>
    </p:spTree>
    <p:extLst>
      <p:ext uri="{BB962C8B-B14F-4D97-AF65-F5344CB8AC3E}">
        <p14:creationId xmlns:p14="http://schemas.microsoft.com/office/powerpoint/2010/main" val="2867558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 xmlns:a16="http://schemas.microsoft.com/office/drawing/2014/main" id="{20BE8CBC-48FA-F745-AE53-089938ED34D9}"/>
              </a:ext>
            </a:extLst>
          </p:cNvPr>
          <p:cNvSpPr>
            <a:spLocks noGrp="1"/>
          </p:cNvSpPr>
          <p:nvPr>
            <p:ph type="title"/>
          </p:nvPr>
        </p:nvSpPr>
        <p:spPr bwMode="auto">
          <a:xfrm>
            <a:off x="228600" y="274638"/>
            <a:ext cx="678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 xmlns:a16="http://schemas.microsoft.com/office/drawing/2014/main" id="{3597F894-7B9B-3C44-882C-141F396EBD28}"/>
              </a:ext>
            </a:extLst>
          </p:cNvPr>
          <p:cNvSpPr>
            <a:spLocks noGrp="1"/>
          </p:cNvSpPr>
          <p:nvPr>
            <p:ph type="body" idx="1"/>
          </p:nvPr>
        </p:nvSpPr>
        <p:spPr bwMode="auto">
          <a:xfrm>
            <a:off x="457200" y="1668463"/>
            <a:ext cx="822960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F8A17A5D-D85F-ED4E-ACE2-D2B2CF4E4CF6}"/>
              </a:ext>
            </a:extLst>
          </p:cNvPr>
          <p:cNvSpPr>
            <a:spLocks noGrp="1"/>
          </p:cNvSpPr>
          <p:nvPr>
            <p:ph type="dt" sz="half" idx="2"/>
          </p:nvPr>
        </p:nvSpPr>
        <p:spPr>
          <a:xfrm>
            <a:off x="457200" y="6356350"/>
            <a:ext cx="1066800" cy="365125"/>
          </a:xfrm>
          <a:prstGeom prst="rect">
            <a:avLst/>
          </a:prstGeom>
        </p:spPr>
        <p:txBody>
          <a:bodyPr vert="horz" lIns="91440" tIns="45720" rIns="91440" bIns="45720" rtlCol="0" anchor="ctr"/>
          <a:lstStyle>
            <a:lvl1pPr algn="l" defTabSz="914400" eaLnBrk="1" fontAlgn="auto" hangingPunct="1">
              <a:spcBef>
                <a:spcPts val="0"/>
              </a:spcBef>
              <a:spcAft>
                <a:spcPts val="0"/>
              </a:spcAft>
              <a:defRPr sz="1200">
                <a:solidFill>
                  <a:prstClr val="black">
                    <a:tint val="75000"/>
                  </a:prstClr>
                </a:solidFill>
                <a:latin typeface="+mn-lt"/>
                <a:ea typeface="+mn-ea"/>
                <a:cs typeface="+mn-cs"/>
              </a:defRPr>
            </a:lvl1pPr>
          </a:lstStyle>
          <a:p>
            <a:pPr>
              <a:defRPr/>
            </a:pPr>
            <a:fld id="{06FC5841-8695-7C4B-B759-C5C24B22D6EC}" type="datetime1">
              <a:rPr lang="en-US" smtClean="0"/>
              <a:t>6/23/2020</a:t>
            </a:fld>
            <a:endParaRPr lang="en-US" dirty="0"/>
          </a:p>
        </p:txBody>
      </p:sp>
      <p:sp>
        <p:nvSpPr>
          <p:cNvPr id="5" name="Footer Placeholder 4" descr="The Defense Health Agency Tagline: Medically Ready Force, Ready Medical Force" title="Defense Health Agency Tagline">
            <a:extLst>
              <a:ext uri="{FF2B5EF4-FFF2-40B4-BE49-F238E27FC236}">
                <a16:creationId xmlns="" xmlns:a16="http://schemas.microsoft.com/office/drawing/2014/main" id="{56C0A617-E15D-9D47-A292-107D43A91D83}"/>
              </a:ext>
            </a:extLst>
          </p:cNvPr>
          <p:cNvSpPr>
            <a:spLocks noGrp="1"/>
          </p:cNvSpPr>
          <p:nvPr>
            <p:ph type="ftr" sz="quarter" idx="3"/>
          </p:nvPr>
        </p:nvSpPr>
        <p:spPr>
          <a:xfrm>
            <a:off x="1752600" y="6356350"/>
            <a:ext cx="5715000" cy="365125"/>
          </a:xfrm>
          <a:prstGeom prst="rect">
            <a:avLst/>
          </a:prstGeom>
        </p:spPr>
        <p:txBody>
          <a:bodyPr vert="horz" lIns="91440" tIns="45720" rIns="91440" bIns="45720" rtlCol="0" anchor="ctr"/>
          <a:lstStyle>
            <a:lvl1pPr algn="ctr" defTabSz="914400" eaLnBrk="1" fontAlgn="auto" hangingPunct="1">
              <a:spcBef>
                <a:spcPts val="0"/>
              </a:spcBef>
              <a:spcAft>
                <a:spcPts val="0"/>
              </a:spcAft>
              <a:defRPr sz="2000" b="1" i="1">
                <a:solidFill>
                  <a:prstClr val="black"/>
                </a:solidFill>
                <a:effectLst>
                  <a:outerShdw blurRad="38100" dist="38100" dir="2700000" algn="tl">
                    <a:srgbClr val="000000">
                      <a:alpha val="43137"/>
                    </a:srgbClr>
                  </a:outerShdw>
                </a:effectLst>
                <a:latin typeface="+mn-lt"/>
                <a:ea typeface="+mn-ea"/>
                <a:cs typeface="+mn-cs"/>
              </a:defRPr>
            </a:lvl1pPr>
          </a:lstStyle>
          <a:p>
            <a:pPr>
              <a:defRPr/>
            </a:pPr>
            <a:r>
              <a:rPr lang="en-US"/>
              <a:t>“Medically Ready Force…Ready Medical Force”</a:t>
            </a:r>
          </a:p>
        </p:txBody>
      </p:sp>
      <p:sp>
        <p:nvSpPr>
          <p:cNvPr id="6" name="Slide Number Placeholder 5">
            <a:extLst>
              <a:ext uri="{FF2B5EF4-FFF2-40B4-BE49-F238E27FC236}">
                <a16:creationId xmlns="" xmlns:a16="http://schemas.microsoft.com/office/drawing/2014/main" id="{9BF8D7DE-E837-574E-970D-6DFB34A15655}"/>
              </a:ext>
            </a:extLst>
          </p:cNvPr>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defTabSz="914400" eaLnBrk="1" fontAlgn="auto" hangingPunct="1">
              <a:spcBef>
                <a:spcPts val="0"/>
              </a:spcBef>
              <a:spcAft>
                <a:spcPts val="0"/>
              </a:spcAft>
              <a:defRPr sz="1600" b="1">
                <a:solidFill>
                  <a:prstClr val="black">
                    <a:tint val="75000"/>
                  </a:prstClr>
                </a:solidFill>
                <a:latin typeface="+mn-lt"/>
                <a:ea typeface="+mn-ea"/>
                <a:cs typeface="+mn-cs"/>
              </a:defRPr>
            </a:lvl1pPr>
          </a:lstStyle>
          <a:p>
            <a:pPr>
              <a:defRPr/>
            </a:pPr>
            <a:fld id="{D8C975AF-DD38-E248-AEBF-8E74CB958595}" type="slidenum">
              <a:rPr lang="en-US"/>
              <a:pPr>
                <a:defRPr/>
              </a:pPr>
              <a:t>‹#›</a:t>
            </a:fld>
            <a:endParaRPr lang="en-US" dirty="0"/>
          </a:p>
        </p:txBody>
      </p:sp>
      <p:pic>
        <p:nvPicPr>
          <p:cNvPr id="1031" name="Picture 2">
            <a:extLst>
              <a:ext uri="{FF2B5EF4-FFF2-40B4-BE49-F238E27FC236}">
                <a16:creationId xmlns="" xmlns:a16="http://schemas.microsoft.com/office/drawing/2014/main" id="{E674FB01-F31B-FB45-9408-80365F560FE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13" y="1447800"/>
            <a:ext cx="9242426" cy="220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3">
            <a:extLst>
              <a:ext uri="{FF2B5EF4-FFF2-40B4-BE49-F238E27FC236}">
                <a16:creationId xmlns="" xmlns:a16="http://schemas.microsoft.com/office/drawing/2014/main" id="{D826C37A-FCC4-2048-9B3E-A376A9B97EF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13" y="6180138"/>
            <a:ext cx="9242426" cy="220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4" descr="A graphic of the Defense Health Agency Logo" title="Defense Health Agency Logo">
            <a:extLst>
              <a:ext uri="{FF2B5EF4-FFF2-40B4-BE49-F238E27FC236}">
                <a16:creationId xmlns="" xmlns:a16="http://schemas.microsoft.com/office/drawing/2014/main" id="{6DD53150-8B94-3D49-861A-C344FBEB8FD3}"/>
              </a:ext>
            </a:extLst>
          </p:cNvPr>
          <p:cNvPicPr>
            <a:picLocks noChangeAspect="1" noChangeArrowheads="1"/>
          </p:cNvPicPr>
          <p:nvPr/>
        </p:nvPicPr>
        <p:blipFill>
          <a:blip r:embed="rId9"/>
          <a:stretch>
            <a:fillRect/>
          </a:stretch>
        </p:blipFill>
        <p:spPr bwMode="auto">
          <a:xfrm>
            <a:off x="7042150" y="493713"/>
            <a:ext cx="1666875" cy="6889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Lst>
  <mc:AlternateContent xmlns:mc="http://schemas.openxmlformats.org/markup-compatibility/2006" xmlns:p14="http://schemas.microsoft.com/office/powerpoint/2010/main">
    <mc:Choice Requires="p14">
      <p:transition p14:dur="0"/>
    </mc:Choice>
    <mc:Fallback xmlns="">
      <p:transition/>
    </mc:Fallback>
  </mc:AlternateContent>
  <p:hf hdr="0" dt="0"/>
  <p:txStyles>
    <p:titleStyle>
      <a:lvl1pPr algn="l" rtl="0" eaLnBrk="0" fontAlgn="base" hangingPunct="0">
        <a:spcBef>
          <a:spcPct val="0"/>
        </a:spcBef>
        <a:spcAft>
          <a:spcPct val="0"/>
        </a:spcAft>
        <a:defRPr sz="3200" b="1" kern="1200">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Calibri Light" panose="020F0302020204030204" pitchFamily="34" charset="0"/>
        </a:defRPr>
      </a:lvl2pPr>
      <a:lvl3pPr algn="l" rtl="0" eaLnBrk="0" fontAlgn="base" hangingPunct="0">
        <a:spcBef>
          <a:spcPct val="0"/>
        </a:spcBef>
        <a:spcAft>
          <a:spcPct val="0"/>
        </a:spcAft>
        <a:defRPr sz="3200" b="1">
          <a:solidFill>
            <a:schemeClr val="tx1"/>
          </a:solidFill>
          <a:latin typeface="Calibri Light" panose="020F0302020204030204" pitchFamily="34" charset="0"/>
        </a:defRPr>
      </a:lvl3pPr>
      <a:lvl4pPr algn="l" rtl="0" eaLnBrk="0" fontAlgn="base" hangingPunct="0">
        <a:spcBef>
          <a:spcPct val="0"/>
        </a:spcBef>
        <a:spcAft>
          <a:spcPct val="0"/>
        </a:spcAft>
        <a:defRPr sz="3200" b="1">
          <a:solidFill>
            <a:schemeClr val="tx1"/>
          </a:solidFill>
          <a:latin typeface="Calibri Light" panose="020F0302020204030204" pitchFamily="34" charset="0"/>
        </a:defRPr>
      </a:lvl4pPr>
      <a:lvl5pPr algn="l" rtl="0" eaLnBrk="0" fontAlgn="base" hangingPunct="0">
        <a:spcBef>
          <a:spcPct val="0"/>
        </a:spcBef>
        <a:spcAft>
          <a:spcPct val="0"/>
        </a:spcAft>
        <a:defRPr sz="3200" b="1">
          <a:solidFill>
            <a:schemeClr val="tx1"/>
          </a:solidFill>
          <a:latin typeface="Calibri Light" panose="020F0302020204030204" pitchFamily="34" charset="0"/>
        </a:defRPr>
      </a:lvl5pPr>
      <a:lvl6pPr marL="457200" algn="l" rtl="0" eaLnBrk="1" fontAlgn="base" hangingPunct="1">
        <a:spcBef>
          <a:spcPct val="0"/>
        </a:spcBef>
        <a:spcAft>
          <a:spcPct val="0"/>
        </a:spcAft>
        <a:defRPr sz="3200" b="1">
          <a:solidFill>
            <a:schemeClr val="tx1"/>
          </a:solidFill>
          <a:latin typeface="Calibri" pitchFamily="34" charset="0"/>
        </a:defRPr>
      </a:lvl6pPr>
      <a:lvl7pPr marL="914400" algn="l" rtl="0" eaLnBrk="1" fontAlgn="base" hangingPunct="1">
        <a:spcBef>
          <a:spcPct val="0"/>
        </a:spcBef>
        <a:spcAft>
          <a:spcPct val="0"/>
        </a:spcAft>
        <a:defRPr sz="3200" b="1">
          <a:solidFill>
            <a:schemeClr val="tx1"/>
          </a:solidFill>
          <a:latin typeface="Calibri" pitchFamily="34" charset="0"/>
        </a:defRPr>
      </a:lvl7pPr>
      <a:lvl8pPr marL="1371600" algn="l" rtl="0" eaLnBrk="1" fontAlgn="base" hangingPunct="1">
        <a:spcBef>
          <a:spcPct val="0"/>
        </a:spcBef>
        <a:spcAft>
          <a:spcPct val="0"/>
        </a:spcAft>
        <a:defRPr sz="3200" b="1">
          <a:solidFill>
            <a:schemeClr val="tx1"/>
          </a:solidFill>
          <a:latin typeface="Calibri" pitchFamily="34" charset="0"/>
        </a:defRPr>
      </a:lvl8pPr>
      <a:lvl9pPr marL="1828800" algn="l" rtl="0" eaLnBrk="1" fontAlgn="base" hangingPunct="1">
        <a:spcBef>
          <a:spcPct val="0"/>
        </a:spcBef>
        <a:spcAft>
          <a:spcPct val="0"/>
        </a:spcAft>
        <a:defRPr sz="32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Lucida Sans Unicode" panose="020B0602030504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q"/>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Lucida Sans Unicode" panose="020B0602030504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Lucida Sans Unicode" panose="020B0602030504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hyperlink" Target="https://www.ncbi.nlm.nih.gov/pmc/articles/PMC5373750/" TargetMode="Externa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3" Type="http://schemas.openxmlformats.org/officeDocument/2006/relationships/hyperlink" Target="mailto:dana.m.bowers2.civ@mail.mi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ncbi.nlm.nih.gov/pmc/articles/PMC5373750/" TargetMode="External"/><Relationship Id="rId2" Type="http://schemas.openxmlformats.org/officeDocument/2006/relationships/hyperlink" Target="https://doi.org/10.1016/j.jcjq.2017.04.007"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 xmlns:a16="http://schemas.microsoft.com/office/drawing/2014/main" id="{F4968CDB-69F4-DE44-9939-9A8DD36FD004}"/>
              </a:ext>
            </a:extLst>
          </p:cNvPr>
          <p:cNvSpPr>
            <a:spLocks noGrp="1"/>
          </p:cNvSpPr>
          <p:nvPr>
            <p:ph type="ctrTitle"/>
          </p:nvPr>
        </p:nvSpPr>
        <p:spPr>
          <a:xfrm>
            <a:off x="685800" y="1828800"/>
            <a:ext cx="7772400" cy="3140075"/>
          </a:xfrm>
        </p:spPr>
        <p:txBody>
          <a:bodyPr/>
          <a:lstStyle/>
          <a:p>
            <a:pPr eaLnBrk="1" hangingPunct="1">
              <a:lnSpc>
                <a:spcPct val="80000"/>
              </a:lnSpc>
              <a:spcBef>
                <a:spcPts val="563"/>
              </a:spcBef>
            </a:pPr>
            <a:r>
              <a:rPr lang="en-US" altLang="en-US" sz="2500" dirty="0">
                <a:latin typeface="Copperplate Gothic Bold" panose="020E0705020206020404" pitchFamily="34" charset="77"/>
              </a:rPr>
              <a:t/>
            </a:r>
            <a:br>
              <a:rPr lang="en-US" altLang="en-US" sz="2500" dirty="0">
                <a:latin typeface="Copperplate Gothic Bold" panose="020E0705020206020404" pitchFamily="34" charset="77"/>
              </a:rPr>
            </a:br>
            <a:r>
              <a:rPr lang="en-US" altLang="en-US" sz="3000" dirty="0"/>
              <a:t>Medical Records Documentation: </a:t>
            </a:r>
            <a:r>
              <a:rPr lang="en-US" altLang="en-US" sz="3000" dirty="0" smtClean="0"/>
              <a:t/>
            </a:r>
            <a:br>
              <a:rPr lang="en-US" altLang="en-US" sz="3000" dirty="0" smtClean="0"/>
            </a:br>
            <a:r>
              <a:rPr lang="en-US" altLang="en-US" sz="3000" dirty="0" smtClean="0"/>
              <a:t>Pitfalls </a:t>
            </a:r>
            <a:r>
              <a:rPr lang="en-US" altLang="en-US" sz="3000" dirty="0"/>
              <a:t>&amp; Legal Considerations</a:t>
            </a:r>
            <a:r>
              <a:rPr lang="en-US" altLang="en-US" sz="2500" dirty="0"/>
              <a:t/>
            </a:r>
            <a:br>
              <a:rPr lang="en-US" altLang="en-US" sz="2500" dirty="0"/>
            </a:br>
            <a:r>
              <a:rPr lang="en-US" altLang="en-US" sz="2500" dirty="0"/>
              <a:t/>
            </a:r>
            <a:br>
              <a:rPr lang="en-US" altLang="en-US" sz="2500" dirty="0"/>
            </a:br>
            <a:r>
              <a:rPr lang="en-US" altLang="en-US" sz="2400" dirty="0"/>
              <a:t>Dana M. Bowers, Esq</a:t>
            </a:r>
            <a:r>
              <a:rPr lang="en-US" altLang="en-US" sz="2400" dirty="0" smtClean="0"/>
              <a:t>.</a:t>
            </a:r>
            <a:br>
              <a:rPr lang="en-US" altLang="en-US" sz="2400" dirty="0" smtClean="0"/>
            </a:br>
            <a:r>
              <a:rPr lang="en-US" altLang="en-US" sz="2400" dirty="0" smtClean="0"/>
              <a:t/>
            </a:r>
            <a:br>
              <a:rPr lang="en-US" altLang="en-US" sz="2400" dirty="0" smtClean="0"/>
            </a:br>
            <a:r>
              <a:rPr lang="en-US" altLang="en-US" sz="2400" dirty="0" smtClean="0"/>
              <a:t>Jaclyn </a:t>
            </a:r>
            <a:r>
              <a:rPr lang="en-US" altLang="en-US" sz="2400" dirty="0"/>
              <a:t>Castano, MSN, </a:t>
            </a:r>
            <a:r>
              <a:rPr lang="en-US" altLang="en-US" sz="2400" dirty="0" smtClean="0"/>
              <a:t>RN</a:t>
            </a:r>
            <a:br>
              <a:rPr lang="en-US" altLang="en-US" sz="2400" dirty="0" smtClean="0"/>
            </a:br>
            <a:r>
              <a:rPr lang="en-US" sz="2400" dirty="0"/>
              <a:t>Meghan R. Snide, BSN, MS</a:t>
            </a:r>
            <a:r>
              <a:rPr lang="en-US" altLang="en-US" sz="2400" dirty="0"/>
              <a:t/>
            </a:r>
            <a:br>
              <a:rPr lang="en-US" altLang="en-US" sz="2400" dirty="0"/>
            </a:br>
            <a:r>
              <a:rPr lang="en-US" altLang="en-US" sz="2200" dirty="0"/>
              <a:t>	</a:t>
            </a:r>
            <a:br>
              <a:rPr lang="en-US" altLang="en-US" sz="2200" dirty="0"/>
            </a:br>
            <a:endParaRPr lang="en-US" altLang="en-US" dirty="0"/>
          </a:p>
        </p:txBody>
      </p:sp>
      <p:sp>
        <p:nvSpPr>
          <p:cNvPr id="3" name="Subtitle 2" title="Presentation Title">
            <a:extLst>
              <a:ext uri="{FF2B5EF4-FFF2-40B4-BE49-F238E27FC236}">
                <a16:creationId xmlns="" xmlns:a16="http://schemas.microsoft.com/office/drawing/2014/main" id="{B4086271-63AC-874B-8E4C-EC9311405D06}"/>
              </a:ext>
            </a:extLst>
          </p:cNvPr>
          <p:cNvSpPr>
            <a:spLocks noGrp="1"/>
          </p:cNvSpPr>
          <p:nvPr>
            <p:ph type="subTitle" idx="1"/>
          </p:nvPr>
        </p:nvSpPr>
        <p:spPr/>
        <p:txBody>
          <a:bodyPr rtlCol="0">
            <a:normAutofit/>
          </a:bodyPr>
          <a:lstStyle/>
          <a:p>
            <a:pPr eaLnBrk="1" fontAlgn="auto" hangingPunct="1">
              <a:spcAft>
                <a:spcPts val="0"/>
              </a:spcAft>
              <a:defRPr/>
            </a:pPr>
            <a:endParaRPr lang="en-US" dirty="0"/>
          </a:p>
        </p:txBody>
      </p:sp>
      <p:sp>
        <p:nvSpPr>
          <p:cNvPr id="4" name="Footer Placeholder 3">
            <a:extLst>
              <a:ext uri="{FF2B5EF4-FFF2-40B4-BE49-F238E27FC236}">
                <a16:creationId xmlns="" xmlns:a16="http://schemas.microsoft.com/office/drawing/2014/main" id="{933F7C94-6AED-914B-8467-14074818911B}"/>
              </a:ext>
            </a:extLst>
          </p:cNvPr>
          <p:cNvSpPr>
            <a:spLocks noGrp="1"/>
          </p:cNvSpPr>
          <p:nvPr>
            <p:ph type="ftr" sz="quarter" idx="11"/>
          </p:nvPr>
        </p:nvSpPr>
        <p:spPr/>
        <p:txBody>
          <a:bodyPr/>
          <a:lstStyle/>
          <a:p>
            <a:pPr>
              <a:defRPr/>
            </a:pPr>
            <a:r>
              <a:rPr lang="en-US"/>
              <a:t>“Medically Ready Force…Ready Medical Force”</a:t>
            </a:r>
            <a:endParaRPr lang="en-US" dirty="0"/>
          </a:p>
        </p:txBody>
      </p:sp>
      <p:sp>
        <p:nvSpPr>
          <p:cNvPr id="5" name="Slide Number Placeholder 4">
            <a:extLst>
              <a:ext uri="{FF2B5EF4-FFF2-40B4-BE49-F238E27FC236}">
                <a16:creationId xmlns="" xmlns:a16="http://schemas.microsoft.com/office/drawing/2014/main" id="{F8BB38A6-0964-1F45-930C-96667F00557B}"/>
              </a:ext>
            </a:extLst>
          </p:cNvPr>
          <p:cNvSpPr>
            <a:spLocks noGrp="1"/>
          </p:cNvSpPr>
          <p:nvPr>
            <p:ph type="sldNum" sz="quarter" idx="12"/>
          </p:nvPr>
        </p:nvSpPr>
        <p:spPr/>
        <p:txBody>
          <a:bodyPr/>
          <a:lstStyle/>
          <a:p>
            <a:pPr>
              <a:defRPr/>
            </a:pPr>
            <a:fld id="{6EAC7A40-1769-A142-BACF-AFB2BD151C2E}" type="slidenum">
              <a:rPr lang="en-US"/>
              <a:pPr>
                <a:defRPr/>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 xmlns:a16="http://schemas.microsoft.com/office/drawing/2014/main" id="{DA76BE76-5F78-304A-8C23-1338C65A25C6}"/>
              </a:ext>
            </a:extLst>
          </p:cNvPr>
          <p:cNvSpPr>
            <a:spLocks noGrp="1"/>
          </p:cNvSpPr>
          <p:nvPr>
            <p:ph type="title"/>
          </p:nvPr>
        </p:nvSpPr>
        <p:spPr/>
        <p:txBody>
          <a:bodyPr/>
          <a:lstStyle/>
          <a:p>
            <a:pPr eaLnBrk="1" hangingPunct="1"/>
            <a:r>
              <a:rPr lang="en-US" altLang="en-US" dirty="0">
                <a:solidFill>
                  <a:schemeClr val="bg1"/>
                </a:solidFill>
              </a:rPr>
              <a:t/>
            </a:r>
            <a:br>
              <a:rPr lang="en-US" altLang="en-US" dirty="0">
                <a:solidFill>
                  <a:schemeClr val="bg1"/>
                </a:solidFill>
              </a:rPr>
            </a:br>
            <a:r>
              <a:rPr lang="en-US" altLang="en-US" dirty="0">
                <a:solidFill>
                  <a:schemeClr val="bg1"/>
                </a:solidFill>
              </a:rPr>
              <a:t>Federal Tort </a:t>
            </a:r>
            <a:br>
              <a:rPr lang="en-US" altLang="en-US" dirty="0">
                <a:solidFill>
                  <a:schemeClr val="bg1"/>
                </a:solidFill>
              </a:rPr>
            </a:br>
            <a:r>
              <a:rPr lang="en-US" altLang="en-US" dirty="0">
                <a:solidFill>
                  <a:schemeClr val="bg1"/>
                </a:solidFill>
              </a:rPr>
              <a:t>Claims Act</a:t>
            </a:r>
            <a:br>
              <a:rPr lang="en-US" altLang="en-US" dirty="0">
                <a:solidFill>
                  <a:schemeClr val="bg1"/>
                </a:solidFill>
              </a:rPr>
            </a:br>
            <a:r>
              <a:rPr lang="en-US" altLang="en-US" dirty="0">
                <a:solidFill>
                  <a:schemeClr val="bg1"/>
                </a:solidFill>
              </a:rPr>
              <a:t>(FTCA)</a:t>
            </a:r>
            <a:br>
              <a:rPr lang="en-US" altLang="en-US" dirty="0">
                <a:solidFill>
                  <a:schemeClr val="bg1"/>
                </a:solidFill>
              </a:rPr>
            </a:br>
            <a:r>
              <a:rPr lang="en-US" altLang="en-US" dirty="0">
                <a:solidFill>
                  <a:schemeClr val="bg1"/>
                </a:solidFill>
              </a:rPr>
              <a:t/>
            </a:r>
            <a:br>
              <a:rPr lang="en-US" altLang="en-US" dirty="0">
                <a:solidFill>
                  <a:schemeClr val="bg1"/>
                </a:solidFill>
              </a:rPr>
            </a:br>
            <a:endParaRPr lang="en-US" altLang="en-US" dirty="0">
              <a:solidFill>
                <a:schemeClr val="bg1"/>
              </a:solidFill>
            </a:endParaRPr>
          </a:p>
        </p:txBody>
      </p:sp>
      <p:sp>
        <p:nvSpPr>
          <p:cNvPr id="17410" name="Content Placeholder 2">
            <a:extLst>
              <a:ext uri="{FF2B5EF4-FFF2-40B4-BE49-F238E27FC236}">
                <a16:creationId xmlns="" xmlns:a16="http://schemas.microsoft.com/office/drawing/2014/main" id="{0511C909-BDD1-684B-8EFA-8C8F223C3994}"/>
              </a:ext>
            </a:extLst>
          </p:cNvPr>
          <p:cNvSpPr>
            <a:spLocks noGrp="1"/>
          </p:cNvSpPr>
          <p:nvPr>
            <p:ph idx="1"/>
          </p:nvPr>
        </p:nvSpPr>
        <p:spPr/>
        <p:txBody>
          <a:bodyPr/>
          <a:lstStyle/>
          <a:p>
            <a:pPr marL="0" indent="0" algn="ctr" eaLnBrk="1" hangingPunct="1">
              <a:spcBef>
                <a:spcPct val="0"/>
              </a:spcBef>
              <a:buFont typeface="Lucida Sans Unicode" panose="020B0602030504020204" pitchFamily="34" charset="0"/>
              <a:buNone/>
            </a:pPr>
            <a:endParaRPr lang="en-US" altLang="en-US" sz="4500" b="1" dirty="0"/>
          </a:p>
          <a:p>
            <a:pPr marL="0" indent="0" algn="ctr" eaLnBrk="1" hangingPunct="1">
              <a:spcBef>
                <a:spcPct val="0"/>
              </a:spcBef>
              <a:buFont typeface="Lucida Sans Unicode" panose="020B0602030504020204" pitchFamily="34" charset="0"/>
              <a:buNone/>
            </a:pPr>
            <a:r>
              <a:rPr lang="en-US" altLang="en-US" sz="4500" b="1" dirty="0"/>
              <a:t>Federal Tort </a:t>
            </a:r>
          </a:p>
          <a:p>
            <a:pPr marL="0" indent="0" algn="ctr" eaLnBrk="1" hangingPunct="1">
              <a:spcBef>
                <a:spcPct val="0"/>
              </a:spcBef>
              <a:buFont typeface="Lucida Sans Unicode" panose="020B0602030504020204" pitchFamily="34" charset="0"/>
              <a:buNone/>
            </a:pPr>
            <a:r>
              <a:rPr lang="en-US" altLang="en-US" sz="4500" b="1" dirty="0"/>
              <a:t>Claims Act</a:t>
            </a:r>
          </a:p>
          <a:p>
            <a:pPr marL="0" indent="0" algn="ctr" eaLnBrk="1" hangingPunct="1">
              <a:spcBef>
                <a:spcPct val="0"/>
              </a:spcBef>
              <a:buFont typeface="Lucida Sans Unicode" panose="020B0602030504020204" pitchFamily="34" charset="0"/>
              <a:buNone/>
            </a:pPr>
            <a:r>
              <a:rPr lang="en-US" altLang="en-US" sz="4500" b="1" dirty="0"/>
              <a:t>(FTCA)</a:t>
            </a:r>
          </a:p>
          <a:p>
            <a:pPr marL="0" indent="0">
              <a:buFont typeface="Lucida Sans Unicode" panose="020B0602030504020204" pitchFamily="34" charset="0"/>
              <a:buNone/>
            </a:pPr>
            <a:endParaRPr lang="en-US" altLang="en-US" dirty="0"/>
          </a:p>
        </p:txBody>
      </p:sp>
      <p:sp>
        <p:nvSpPr>
          <p:cNvPr id="4" name="Footer Placeholder 3">
            <a:extLst>
              <a:ext uri="{FF2B5EF4-FFF2-40B4-BE49-F238E27FC236}">
                <a16:creationId xmlns="" xmlns:a16="http://schemas.microsoft.com/office/drawing/2014/main" id="{7C23D7A0-8B6F-A94E-876D-11255AA4F628}"/>
              </a:ext>
            </a:extLst>
          </p:cNvPr>
          <p:cNvSpPr>
            <a:spLocks noGrp="1"/>
          </p:cNvSpPr>
          <p:nvPr>
            <p:ph type="ftr" sz="quarter" idx="11"/>
          </p:nvPr>
        </p:nvSpPr>
        <p:spPr/>
        <p:txBody>
          <a:bodyPr/>
          <a:lstStyle/>
          <a:p>
            <a:pPr>
              <a:defRPr/>
            </a:pPr>
            <a:r>
              <a:rPr lang="en-US"/>
              <a:t>“Medically Ready Force…Ready Medical Force”</a:t>
            </a:r>
            <a:endParaRPr lang="en-US" dirty="0"/>
          </a:p>
        </p:txBody>
      </p:sp>
      <p:sp>
        <p:nvSpPr>
          <p:cNvPr id="5" name="Slide Number Placeholder 4">
            <a:extLst>
              <a:ext uri="{FF2B5EF4-FFF2-40B4-BE49-F238E27FC236}">
                <a16:creationId xmlns="" xmlns:a16="http://schemas.microsoft.com/office/drawing/2014/main" id="{ADFCFE0B-F438-C646-A65A-3E5A3445FFC7}"/>
              </a:ext>
            </a:extLst>
          </p:cNvPr>
          <p:cNvSpPr>
            <a:spLocks noGrp="1"/>
          </p:cNvSpPr>
          <p:nvPr>
            <p:ph type="sldNum" sz="quarter" idx="12"/>
          </p:nvPr>
        </p:nvSpPr>
        <p:spPr/>
        <p:txBody>
          <a:bodyPr/>
          <a:lstStyle/>
          <a:p>
            <a:pPr>
              <a:defRPr/>
            </a:pPr>
            <a:r>
              <a:rPr lang="en-US" dirty="0"/>
              <a:t>7</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 xmlns:a16="http://schemas.microsoft.com/office/drawing/2014/main" id="{F1E3FA02-9C9F-C94C-922D-D7EC3E5D491C}"/>
              </a:ext>
            </a:extLst>
          </p:cNvPr>
          <p:cNvSpPr>
            <a:spLocks noGrp="1"/>
          </p:cNvSpPr>
          <p:nvPr>
            <p:ph type="title"/>
          </p:nvPr>
        </p:nvSpPr>
        <p:spPr/>
        <p:txBody>
          <a:bodyPr/>
          <a:lstStyle/>
          <a:p>
            <a:pPr algn="ctr" eaLnBrk="1" hangingPunct="1"/>
            <a:r>
              <a:rPr lang="en-US" altLang="en-US" sz="3000" dirty="0"/>
              <a:t>Federal Tort Claims Act (FTCA)</a:t>
            </a:r>
          </a:p>
        </p:txBody>
      </p:sp>
      <p:sp>
        <p:nvSpPr>
          <p:cNvPr id="18434" name="Content Placeholder 2">
            <a:extLst>
              <a:ext uri="{FF2B5EF4-FFF2-40B4-BE49-F238E27FC236}">
                <a16:creationId xmlns="" xmlns:a16="http://schemas.microsoft.com/office/drawing/2014/main" id="{2E4EF27B-4412-3546-864B-F596982167DC}"/>
              </a:ext>
            </a:extLst>
          </p:cNvPr>
          <p:cNvSpPr>
            <a:spLocks noGrp="1"/>
          </p:cNvSpPr>
          <p:nvPr>
            <p:ph idx="1"/>
          </p:nvPr>
        </p:nvSpPr>
        <p:spPr/>
        <p:txBody>
          <a:bodyPr/>
          <a:lstStyle/>
          <a:p>
            <a:pPr marL="0" indent="0" eaLnBrk="1">
              <a:lnSpc>
                <a:spcPct val="83000"/>
              </a:lnSpc>
              <a:buFont typeface="Lucida Sans Unicode" panose="020B0602030504020204" pitchFamily="34" charset="0"/>
              <a:buNone/>
            </a:pPr>
            <a:r>
              <a:rPr lang="en-US" altLang="en-US" sz="1900" dirty="0"/>
              <a:t>Under the doctrine of sovereign immunity, you are not allowed to sue a government entity without its express permission. The Federal Tort Claims Act (FTCA) permits certain lawsuits against </a:t>
            </a:r>
            <a:r>
              <a:rPr lang="en-US" altLang="en-US" sz="1900" u="sng" dirty="0"/>
              <a:t>a federal government entity and federal employees</a:t>
            </a:r>
            <a:r>
              <a:rPr lang="en-US" altLang="en-US" sz="1900" dirty="0"/>
              <a:t> who have acted within the scope of employment while causing injuries.  </a:t>
            </a:r>
          </a:p>
          <a:p>
            <a:pPr marL="0" indent="0" eaLnBrk="1">
              <a:lnSpc>
                <a:spcPct val="83000"/>
              </a:lnSpc>
              <a:buFont typeface="Lucida Sans Unicode" panose="020B0602030504020204" pitchFamily="34" charset="0"/>
              <a:buNone/>
            </a:pPr>
            <a:endParaRPr lang="en-US" altLang="en-US" sz="1900" dirty="0"/>
          </a:p>
          <a:p>
            <a:pPr marL="0" indent="0" eaLnBrk="1">
              <a:lnSpc>
                <a:spcPct val="83000"/>
              </a:lnSpc>
              <a:buFont typeface="Lucida Sans Unicode" panose="020B0602030504020204" pitchFamily="34" charset="0"/>
              <a:buNone/>
            </a:pPr>
            <a:r>
              <a:rPr lang="en-US" altLang="en-US" sz="1900" dirty="0"/>
              <a:t>The FTCA allows monetary compensation to be awarded when injuries are caused by wrongful (or negligent) actions of government employees. </a:t>
            </a:r>
          </a:p>
          <a:p>
            <a:pPr marL="0" indent="0" eaLnBrk="1">
              <a:lnSpc>
                <a:spcPct val="83000"/>
              </a:lnSpc>
              <a:buFont typeface="Lucida Sans Unicode" panose="020B0602030504020204" pitchFamily="34" charset="0"/>
              <a:buNone/>
            </a:pPr>
            <a:endParaRPr lang="en-US" altLang="en-US" sz="1900" dirty="0"/>
          </a:p>
          <a:p>
            <a:pPr marL="0" indent="0" eaLnBrk="1">
              <a:lnSpc>
                <a:spcPct val="83000"/>
              </a:lnSpc>
              <a:buFont typeface="Lucida Sans Unicode" panose="020B0602030504020204" pitchFamily="34" charset="0"/>
              <a:buNone/>
            </a:pPr>
            <a:r>
              <a:rPr lang="en-US" altLang="en-US" sz="1900" dirty="0"/>
              <a:t>Negligent conduct that falls outside the scope of employment is not usually covered.</a:t>
            </a:r>
          </a:p>
          <a:p>
            <a:pPr marL="0" indent="0" eaLnBrk="1">
              <a:lnSpc>
                <a:spcPct val="83000"/>
              </a:lnSpc>
              <a:buFont typeface="Lucida Sans Unicode" panose="020B0602030504020204" pitchFamily="34" charset="0"/>
              <a:buNone/>
            </a:pPr>
            <a:endParaRPr lang="en-US" altLang="en-US" sz="1900" dirty="0"/>
          </a:p>
          <a:p>
            <a:pPr marL="0" indent="0" eaLnBrk="1">
              <a:lnSpc>
                <a:spcPct val="83000"/>
              </a:lnSpc>
              <a:buFont typeface="Lucida Sans Unicode" panose="020B0602030504020204" pitchFamily="34" charset="0"/>
              <a:buNone/>
            </a:pPr>
            <a:r>
              <a:rPr lang="en-US" altLang="en-US" sz="1900" dirty="0"/>
              <a:t>Under the FTCA, the state medical malpractice laws that would normally apply are still in effect.</a:t>
            </a:r>
          </a:p>
          <a:p>
            <a:pPr marL="0" indent="0" eaLnBrk="1">
              <a:lnSpc>
                <a:spcPct val="83000"/>
              </a:lnSpc>
              <a:buFont typeface="Lucida Sans Unicode" panose="020B0602030504020204" pitchFamily="34" charset="0"/>
              <a:buNone/>
            </a:pPr>
            <a:endParaRPr lang="en-US" altLang="en-US" sz="1900" dirty="0"/>
          </a:p>
          <a:p>
            <a:pPr marL="0" indent="0" algn="r" eaLnBrk="1">
              <a:lnSpc>
                <a:spcPct val="83000"/>
              </a:lnSpc>
              <a:buFont typeface="Lucida Sans Unicode" panose="020B0602030504020204" pitchFamily="34" charset="0"/>
              <a:buNone/>
            </a:pPr>
            <a:r>
              <a:rPr lang="en-US" altLang="en-US" sz="1900" dirty="0"/>
              <a:t>See 28 USC §1346, 28 USC §2671, </a:t>
            </a:r>
            <a:r>
              <a:rPr lang="en-US" altLang="en-US" sz="1900" i="1" dirty="0"/>
              <a:t>et. seq.</a:t>
            </a:r>
            <a:endParaRPr lang="en-US" altLang="en-US" sz="1900" dirty="0"/>
          </a:p>
          <a:p>
            <a:pPr marL="0" indent="0" algn="r" eaLnBrk="1">
              <a:lnSpc>
                <a:spcPct val="83000"/>
              </a:lnSpc>
              <a:buFont typeface="Lucida Sans Unicode" panose="020B0602030504020204" pitchFamily="34" charset="0"/>
              <a:buNone/>
            </a:pPr>
            <a:endParaRPr lang="en-US" altLang="en-US" sz="1900" dirty="0"/>
          </a:p>
          <a:p>
            <a:pPr marL="0" indent="0" eaLnBrk="1">
              <a:lnSpc>
                <a:spcPct val="83000"/>
              </a:lnSpc>
              <a:buFont typeface="Lucida Sans Unicode" panose="020B0602030504020204" pitchFamily="34" charset="0"/>
              <a:buNone/>
            </a:pPr>
            <a:endParaRPr lang="en-US" altLang="en-US" sz="1900" dirty="0"/>
          </a:p>
          <a:p>
            <a:pPr marL="0" indent="0">
              <a:buFont typeface="Lucida Sans Unicode" panose="020B0602030504020204" pitchFamily="34" charset="0"/>
              <a:buNone/>
            </a:pPr>
            <a:endParaRPr lang="en-US" altLang="en-US" sz="1900" dirty="0"/>
          </a:p>
        </p:txBody>
      </p:sp>
      <p:sp>
        <p:nvSpPr>
          <p:cNvPr id="2" name="Footer Placeholder 1">
            <a:extLst>
              <a:ext uri="{FF2B5EF4-FFF2-40B4-BE49-F238E27FC236}">
                <a16:creationId xmlns="" xmlns:a16="http://schemas.microsoft.com/office/drawing/2014/main" id="{2929CED4-3918-FB4E-90CC-E46615200F6A}"/>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2C699644-2ACF-E041-9756-8E10BA86C22F}"/>
              </a:ext>
            </a:extLst>
          </p:cNvPr>
          <p:cNvSpPr>
            <a:spLocks noGrp="1"/>
          </p:cNvSpPr>
          <p:nvPr>
            <p:ph type="sldNum" sz="quarter" idx="12"/>
          </p:nvPr>
        </p:nvSpPr>
        <p:spPr/>
        <p:txBody>
          <a:bodyPr/>
          <a:lstStyle/>
          <a:p>
            <a:pPr>
              <a:defRPr/>
            </a:pPr>
            <a:r>
              <a:rPr lang="en-US" dirty="0"/>
              <a:t>8</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 xmlns:a16="http://schemas.microsoft.com/office/drawing/2014/main" id="{6B99C862-8C00-7545-BB63-A4C6C7F9A89C}"/>
              </a:ext>
            </a:extLst>
          </p:cNvPr>
          <p:cNvSpPr>
            <a:spLocks noGrp="1"/>
          </p:cNvSpPr>
          <p:nvPr>
            <p:ph type="title"/>
          </p:nvPr>
        </p:nvSpPr>
        <p:spPr/>
        <p:txBody>
          <a:bodyPr/>
          <a:lstStyle/>
          <a:p>
            <a:pPr algn="ctr"/>
            <a:r>
              <a:rPr lang="en-US" altLang="en-US" sz="3000"/>
              <a:t>Federal Tort Claims Act (FTCA)</a:t>
            </a:r>
          </a:p>
        </p:txBody>
      </p:sp>
      <p:sp>
        <p:nvSpPr>
          <p:cNvPr id="3" name="Content Placeholder 2">
            <a:extLst>
              <a:ext uri="{FF2B5EF4-FFF2-40B4-BE49-F238E27FC236}">
                <a16:creationId xmlns="" xmlns:a16="http://schemas.microsoft.com/office/drawing/2014/main" id="{BFE5B086-9CB6-1A40-9DFB-E98A8A61CBCB}"/>
              </a:ext>
            </a:extLst>
          </p:cNvPr>
          <p:cNvSpPr>
            <a:spLocks noGrp="1"/>
          </p:cNvSpPr>
          <p:nvPr>
            <p:ph idx="1"/>
          </p:nvPr>
        </p:nvSpPr>
        <p:spPr>
          <a:xfrm>
            <a:off x="381000" y="1524000"/>
            <a:ext cx="8229600" cy="4648200"/>
          </a:xfrm>
        </p:spPr>
        <p:txBody>
          <a:bodyPr/>
          <a:lstStyle/>
          <a:p>
            <a:pPr marL="0" indent="0">
              <a:spcBef>
                <a:spcPts val="0"/>
              </a:spcBef>
              <a:buFont typeface="Lucida Sans Unicode" panose="020B0602030504020204" pitchFamily="34" charset="0"/>
              <a:buNone/>
              <a:defRPr/>
            </a:pPr>
            <a:r>
              <a:rPr lang="en-US" sz="2000" dirty="0" smtClean="0"/>
              <a:t>-    </a:t>
            </a:r>
            <a:r>
              <a:rPr lang="en-US" sz="2000" dirty="0"/>
              <a:t>Permits individuals to bring certain medical   </a:t>
            </a:r>
          </a:p>
          <a:p>
            <a:pPr marL="0" indent="0">
              <a:spcBef>
                <a:spcPts val="0"/>
              </a:spcBef>
              <a:buFont typeface="Lucida Sans Unicode" panose="020B0602030504020204" pitchFamily="34" charset="0"/>
              <a:buNone/>
              <a:defRPr/>
            </a:pPr>
            <a:r>
              <a:rPr lang="en-US" sz="2000" dirty="0"/>
              <a:t>     malpractice claims </a:t>
            </a:r>
          </a:p>
          <a:p>
            <a:pPr marL="0" indent="0">
              <a:spcBef>
                <a:spcPts val="0"/>
              </a:spcBef>
              <a:buFont typeface="Lucida Sans Unicode" panose="020B0602030504020204" pitchFamily="34" charset="0"/>
              <a:buNone/>
              <a:defRPr/>
            </a:pPr>
            <a:endParaRPr lang="en-US" sz="2000" dirty="0"/>
          </a:p>
          <a:p>
            <a:pPr>
              <a:spcBef>
                <a:spcPts val="0"/>
              </a:spcBef>
              <a:buFontTx/>
              <a:buChar char="-"/>
              <a:defRPr/>
            </a:pPr>
            <a:r>
              <a:rPr lang="en-US" sz="2000" dirty="0"/>
              <a:t>Administrative procedures must  be followed to file</a:t>
            </a:r>
          </a:p>
          <a:p>
            <a:pPr marL="0" indent="0">
              <a:spcBef>
                <a:spcPts val="0"/>
              </a:spcBef>
              <a:buFont typeface="Lucida Sans Unicode" panose="020B0602030504020204" pitchFamily="34" charset="0"/>
              <a:buNone/>
              <a:defRPr/>
            </a:pPr>
            <a:r>
              <a:rPr lang="en-US" sz="2000" dirty="0"/>
              <a:t>    the claim </a:t>
            </a:r>
          </a:p>
          <a:p>
            <a:pPr marL="0" indent="0">
              <a:spcBef>
                <a:spcPts val="0"/>
              </a:spcBef>
              <a:buFont typeface="Lucida Sans Unicode" panose="020B0602030504020204" pitchFamily="34" charset="0"/>
              <a:buNone/>
              <a:defRPr/>
            </a:pPr>
            <a:endParaRPr lang="en-US" sz="2000" dirty="0"/>
          </a:p>
          <a:p>
            <a:pPr marL="0" indent="0">
              <a:spcBef>
                <a:spcPts val="0"/>
              </a:spcBef>
              <a:buFont typeface="Lucida Sans Unicode" panose="020B0602030504020204" pitchFamily="34" charset="0"/>
              <a:buNone/>
              <a:defRPr/>
            </a:pPr>
            <a:r>
              <a:rPr lang="en-US" sz="2000" dirty="0"/>
              <a:t>-    Claim must be filed within two years </a:t>
            </a:r>
          </a:p>
          <a:p>
            <a:pPr marL="0" indent="0">
              <a:spcBef>
                <a:spcPts val="0"/>
              </a:spcBef>
              <a:buFont typeface="Lucida Sans Unicode" panose="020B0602030504020204" pitchFamily="34" charset="0"/>
              <a:buNone/>
              <a:defRPr/>
            </a:pPr>
            <a:endParaRPr lang="en-US" sz="2000" dirty="0"/>
          </a:p>
          <a:p>
            <a:pPr>
              <a:spcBef>
                <a:spcPts val="0"/>
              </a:spcBef>
              <a:buFontTx/>
              <a:buChar char="-"/>
              <a:defRPr/>
            </a:pPr>
            <a:r>
              <a:rPr lang="en-US" sz="2000" dirty="0" smtClean="0"/>
              <a:t>Scope </a:t>
            </a:r>
            <a:r>
              <a:rPr lang="en-US" sz="2000" dirty="0"/>
              <a:t>of claim depends on state </a:t>
            </a:r>
            <a:r>
              <a:rPr lang="en-US" sz="2000" dirty="0" smtClean="0"/>
              <a:t>law</a:t>
            </a:r>
          </a:p>
          <a:p>
            <a:pPr>
              <a:spcBef>
                <a:spcPts val="0"/>
              </a:spcBef>
              <a:buFontTx/>
              <a:buChar char="-"/>
              <a:defRPr/>
            </a:pPr>
            <a:endParaRPr lang="en-US" sz="2000" dirty="0"/>
          </a:p>
          <a:p>
            <a:pPr>
              <a:spcBef>
                <a:spcPts val="0"/>
              </a:spcBef>
              <a:buFontTx/>
              <a:buChar char="-"/>
              <a:defRPr/>
            </a:pPr>
            <a:r>
              <a:rPr lang="en-US" sz="2000" dirty="0" smtClean="0"/>
              <a:t>FTCA applies to all medical records documentation created by a health care </a:t>
            </a:r>
            <a:r>
              <a:rPr lang="en-US" sz="2000" smtClean="0"/>
              <a:t>provider working in </a:t>
            </a:r>
            <a:r>
              <a:rPr lang="en-US" sz="2000" dirty="0" smtClean="0"/>
              <a:t>a medical treatment facility to include: </a:t>
            </a:r>
          </a:p>
          <a:p>
            <a:pPr marL="298450" lvl="0" indent="-285750" algn="ctr" eaLnBrk="1" fontAlgn="auto" hangingPunct="1">
              <a:spcBef>
                <a:spcPts val="0"/>
              </a:spcBef>
              <a:spcAft>
                <a:spcPts val="0"/>
              </a:spcAft>
              <a:buFont typeface="Arial" panose="020B0604020202020204" pitchFamily="34" charset="0"/>
              <a:buChar char="•"/>
              <a:tabLst>
                <a:tab pos="215265" algn="l"/>
                <a:tab pos="215900" algn="l"/>
              </a:tabLst>
            </a:pPr>
            <a:endParaRPr lang="en-US" sz="2000" dirty="0" smtClean="0"/>
          </a:p>
          <a:p>
            <a:pPr marL="12700" lvl="0" indent="0" eaLnBrk="1" fontAlgn="auto" hangingPunct="1">
              <a:spcBef>
                <a:spcPts val="0"/>
              </a:spcBef>
              <a:spcAft>
                <a:spcPts val="0"/>
              </a:spcAft>
              <a:buNone/>
              <a:tabLst>
                <a:tab pos="215265" algn="l"/>
                <a:tab pos="215900" algn="l"/>
              </a:tabLst>
            </a:pPr>
            <a:r>
              <a:rPr lang="en-US" sz="1200" dirty="0" smtClean="0">
                <a:solidFill>
                  <a:prstClr val="black"/>
                </a:solidFill>
                <a:cs typeface="Calibri"/>
              </a:rPr>
              <a:t>Physicians </a:t>
            </a:r>
            <a:r>
              <a:rPr lang="en-US" sz="1200" dirty="0">
                <a:solidFill>
                  <a:prstClr val="black"/>
                </a:solidFill>
                <a:sym typeface="Wingdings" panose="05000000000000000000" pitchFamily="2" charset="2"/>
              </a:rPr>
              <a:t> </a:t>
            </a:r>
            <a:r>
              <a:rPr lang="en-US" sz="1200" dirty="0">
                <a:solidFill>
                  <a:prstClr val="black"/>
                </a:solidFill>
                <a:cs typeface="Calibri"/>
              </a:rPr>
              <a:t>Physician</a:t>
            </a:r>
            <a:r>
              <a:rPr lang="en-US" sz="1200" spc="-135" dirty="0">
                <a:solidFill>
                  <a:prstClr val="black"/>
                </a:solidFill>
                <a:cs typeface="Calibri"/>
              </a:rPr>
              <a:t> </a:t>
            </a:r>
            <a:r>
              <a:rPr lang="en-US" sz="1200" dirty="0">
                <a:solidFill>
                  <a:prstClr val="black"/>
                </a:solidFill>
                <a:cs typeface="Calibri"/>
              </a:rPr>
              <a:t>Assistants </a:t>
            </a:r>
            <a:r>
              <a:rPr lang="en-US" sz="1200" dirty="0">
                <a:solidFill>
                  <a:prstClr val="black"/>
                </a:solidFill>
                <a:sym typeface="Wingdings" panose="05000000000000000000" pitchFamily="2" charset="2"/>
              </a:rPr>
              <a:t> </a:t>
            </a:r>
            <a:r>
              <a:rPr lang="en-US" sz="1200" dirty="0">
                <a:solidFill>
                  <a:prstClr val="black"/>
                </a:solidFill>
                <a:cs typeface="Calibri"/>
              </a:rPr>
              <a:t>Nurses </a:t>
            </a:r>
            <a:r>
              <a:rPr lang="en-US" sz="1200" dirty="0">
                <a:solidFill>
                  <a:prstClr val="black"/>
                </a:solidFill>
                <a:sym typeface="Wingdings" panose="05000000000000000000" pitchFamily="2" charset="2"/>
              </a:rPr>
              <a:t> </a:t>
            </a:r>
            <a:r>
              <a:rPr lang="en-US" sz="1200" dirty="0">
                <a:solidFill>
                  <a:prstClr val="black"/>
                </a:solidFill>
                <a:cs typeface="Calibri"/>
              </a:rPr>
              <a:t>Pharmacists/Pharmacy Technicians </a:t>
            </a:r>
            <a:r>
              <a:rPr lang="en-US" sz="1200" dirty="0">
                <a:solidFill>
                  <a:prstClr val="black"/>
                </a:solidFill>
                <a:sym typeface="Wingdings" panose="05000000000000000000" pitchFamily="2" charset="2"/>
              </a:rPr>
              <a:t> </a:t>
            </a:r>
            <a:r>
              <a:rPr lang="en-US" sz="1200" dirty="0">
                <a:solidFill>
                  <a:prstClr val="black"/>
                </a:solidFill>
                <a:cs typeface="Calibri"/>
              </a:rPr>
              <a:t>Social Workers Psychologists </a:t>
            </a:r>
            <a:r>
              <a:rPr lang="en-US" sz="1200" dirty="0">
                <a:solidFill>
                  <a:prstClr val="black"/>
                </a:solidFill>
                <a:sym typeface="Wingdings" panose="05000000000000000000" pitchFamily="2" charset="2"/>
              </a:rPr>
              <a:t></a:t>
            </a:r>
            <a:r>
              <a:rPr lang="en-US" sz="1200" dirty="0">
                <a:solidFill>
                  <a:prstClr val="black"/>
                </a:solidFill>
                <a:cs typeface="Calibri"/>
              </a:rPr>
              <a:t> Occupational Therapists </a:t>
            </a:r>
            <a:r>
              <a:rPr lang="en-US" sz="1200" dirty="0">
                <a:solidFill>
                  <a:prstClr val="black"/>
                </a:solidFill>
                <a:sym typeface="Wingdings" panose="05000000000000000000" pitchFamily="2" charset="2"/>
              </a:rPr>
              <a:t> </a:t>
            </a:r>
            <a:r>
              <a:rPr lang="en-US" sz="1200" dirty="0">
                <a:solidFill>
                  <a:prstClr val="black"/>
                </a:solidFill>
                <a:cs typeface="Calibri"/>
              </a:rPr>
              <a:t>Physical Therapists </a:t>
            </a:r>
            <a:r>
              <a:rPr lang="en-US" sz="1200" dirty="0">
                <a:solidFill>
                  <a:prstClr val="black"/>
                </a:solidFill>
                <a:sym typeface="Wingdings" panose="05000000000000000000" pitchFamily="2" charset="2"/>
              </a:rPr>
              <a:t> </a:t>
            </a:r>
            <a:r>
              <a:rPr lang="en-US" sz="1200" dirty="0" err="1">
                <a:solidFill>
                  <a:prstClr val="black"/>
                </a:solidFill>
                <a:cs typeface="Calibri"/>
              </a:rPr>
              <a:t>Kinesiotherapists</a:t>
            </a:r>
            <a:r>
              <a:rPr lang="en-US" sz="1200" dirty="0">
                <a:solidFill>
                  <a:prstClr val="black"/>
                </a:solidFill>
                <a:cs typeface="Calibri"/>
              </a:rPr>
              <a:t> </a:t>
            </a:r>
            <a:r>
              <a:rPr lang="en-US" sz="1200" dirty="0">
                <a:solidFill>
                  <a:prstClr val="black"/>
                </a:solidFill>
                <a:sym typeface="Wingdings" panose="05000000000000000000" pitchFamily="2" charset="2"/>
              </a:rPr>
              <a:t> Optometrists  Case Managers </a:t>
            </a:r>
            <a:r>
              <a:rPr lang="en-US" sz="1200" dirty="0" smtClean="0">
                <a:solidFill>
                  <a:prstClr val="black"/>
                </a:solidFill>
                <a:sym typeface="Wingdings" panose="05000000000000000000" pitchFamily="2" charset="2"/>
              </a:rPr>
              <a:t></a:t>
            </a:r>
            <a:r>
              <a:rPr lang="en-US" sz="1200" dirty="0" err="1" smtClean="0">
                <a:solidFill>
                  <a:prstClr val="black"/>
                </a:solidFill>
                <a:sym typeface="Wingdings" panose="05000000000000000000" pitchFamily="2" charset="2"/>
              </a:rPr>
              <a:t>Dentists</a:t>
            </a:r>
            <a:r>
              <a:rPr lang="en-US" sz="1200" dirty="0" err="1" smtClean="0">
                <a:solidFill>
                  <a:prstClr val="black"/>
                </a:solidFill>
                <a:cs typeface="Calibri"/>
              </a:rPr>
              <a:t>Healthcare</a:t>
            </a:r>
            <a:r>
              <a:rPr lang="en-US" sz="1200" dirty="0" smtClean="0">
                <a:solidFill>
                  <a:prstClr val="black"/>
                </a:solidFill>
                <a:cs typeface="Calibri"/>
              </a:rPr>
              <a:t> </a:t>
            </a:r>
            <a:r>
              <a:rPr lang="en-US" sz="1200" dirty="0">
                <a:solidFill>
                  <a:prstClr val="black"/>
                </a:solidFill>
                <a:cs typeface="Calibri"/>
              </a:rPr>
              <a:t>Executives </a:t>
            </a:r>
            <a:r>
              <a:rPr lang="en-US" sz="1200" dirty="0">
                <a:solidFill>
                  <a:prstClr val="black"/>
                </a:solidFill>
                <a:sym typeface="Wingdings" panose="05000000000000000000" pitchFamily="2" charset="2"/>
              </a:rPr>
              <a:t> </a:t>
            </a:r>
            <a:r>
              <a:rPr lang="en-US" sz="1200" dirty="0">
                <a:solidFill>
                  <a:prstClr val="black"/>
                </a:solidFill>
                <a:cs typeface="Calibri"/>
              </a:rPr>
              <a:t>And other health care professionals</a:t>
            </a:r>
          </a:p>
          <a:p>
            <a:pPr>
              <a:spcBef>
                <a:spcPts val="0"/>
              </a:spcBef>
              <a:buFontTx/>
              <a:buChar char="-"/>
              <a:defRPr/>
            </a:pPr>
            <a:endParaRPr lang="en-US" sz="2000" dirty="0" smtClean="0"/>
          </a:p>
          <a:p>
            <a:pPr marL="0" indent="0">
              <a:spcBef>
                <a:spcPts val="0"/>
              </a:spcBef>
              <a:buNone/>
              <a:defRPr/>
            </a:pPr>
            <a:endParaRPr lang="en-US" sz="2000" dirty="0"/>
          </a:p>
          <a:p>
            <a:pPr marL="457200" indent="-457200">
              <a:buFont typeface="Arial" panose="020B0604020202020204" pitchFamily="34" charset="0"/>
              <a:buChar char="•"/>
              <a:defRPr/>
            </a:pPr>
            <a:endParaRPr lang="en-US" dirty="0"/>
          </a:p>
        </p:txBody>
      </p:sp>
      <p:sp>
        <p:nvSpPr>
          <p:cNvPr id="2" name="Footer Placeholder 1">
            <a:extLst>
              <a:ext uri="{FF2B5EF4-FFF2-40B4-BE49-F238E27FC236}">
                <a16:creationId xmlns="" xmlns:a16="http://schemas.microsoft.com/office/drawing/2014/main" id="{A0FC19CE-5239-FB43-89DF-F015DD9E690A}"/>
              </a:ext>
            </a:extLst>
          </p:cNvPr>
          <p:cNvSpPr>
            <a:spLocks noGrp="1"/>
          </p:cNvSpPr>
          <p:nvPr>
            <p:ph type="ftr" sz="quarter" idx="11"/>
          </p:nvPr>
        </p:nvSpPr>
        <p:spPr/>
        <p:txBody>
          <a:bodyPr/>
          <a:lstStyle/>
          <a:p>
            <a:pPr>
              <a:defRPr/>
            </a:pPr>
            <a:r>
              <a:rPr lang="en-US"/>
              <a:t>“Medically Ready Force…Ready Medical Force”</a:t>
            </a:r>
          </a:p>
        </p:txBody>
      </p:sp>
      <p:sp>
        <p:nvSpPr>
          <p:cNvPr id="4" name="Slide Number Placeholder 3">
            <a:extLst>
              <a:ext uri="{FF2B5EF4-FFF2-40B4-BE49-F238E27FC236}">
                <a16:creationId xmlns="" xmlns:a16="http://schemas.microsoft.com/office/drawing/2014/main" id="{9C11B9B0-B2FE-F642-97FD-9852FB49275B}"/>
              </a:ext>
            </a:extLst>
          </p:cNvPr>
          <p:cNvSpPr>
            <a:spLocks noGrp="1"/>
          </p:cNvSpPr>
          <p:nvPr>
            <p:ph type="sldNum" sz="quarter" idx="12"/>
          </p:nvPr>
        </p:nvSpPr>
        <p:spPr/>
        <p:txBody>
          <a:bodyPr/>
          <a:lstStyle/>
          <a:p>
            <a:pPr>
              <a:defRPr/>
            </a:pPr>
            <a:r>
              <a:rPr lang="en-US" dirty="0"/>
              <a:t>9</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 xmlns:a16="http://schemas.microsoft.com/office/drawing/2014/main" id="{2E20787B-86C2-7643-844F-9258691D5BE8}"/>
              </a:ext>
            </a:extLst>
          </p:cNvPr>
          <p:cNvSpPr>
            <a:spLocks noChangeArrowheads="1"/>
          </p:cNvSpPr>
          <p:nvPr/>
        </p:nvSpPr>
        <p:spPr bwMode="auto">
          <a:xfrm>
            <a:off x="228600" y="228600"/>
            <a:ext cx="8426450" cy="676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9pPr>
          </a:lstStyle>
          <a:p>
            <a:pPr algn="ctr" eaLnBrk="1" hangingPunct="1">
              <a:buClr>
                <a:srgbClr val="000000"/>
              </a:buClr>
              <a:buSzPct val="100000"/>
              <a:buFont typeface="Times New Roman" panose="02020603050405020304" pitchFamily="18" charset="0"/>
              <a:buNone/>
            </a:pPr>
            <a:r>
              <a:rPr lang="en-US" altLang="en-US" sz="3600">
                <a:solidFill>
                  <a:srgbClr val="FFFFFF"/>
                </a:solidFill>
                <a:latin typeface="Copperplate Gothic Bold" panose="020E0705020206020404" pitchFamily="34" charset="77"/>
              </a:rPr>
              <a:t>Life of a Lawsuit</a:t>
            </a:r>
          </a:p>
        </p:txBody>
      </p:sp>
      <p:sp>
        <p:nvSpPr>
          <p:cNvPr id="21506" name="Rectangle 2">
            <a:extLst>
              <a:ext uri="{FF2B5EF4-FFF2-40B4-BE49-F238E27FC236}">
                <a16:creationId xmlns="" xmlns:a16="http://schemas.microsoft.com/office/drawing/2014/main" id="{4CE1AD33-BA55-324A-B9E8-47B4EBC7A1DE}"/>
              </a:ext>
            </a:extLst>
          </p:cNvPr>
          <p:cNvSpPr>
            <a:spLocks noChangeArrowheads="1"/>
          </p:cNvSpPr>
          <p:nvPr/>
        </p:nvSpPr>
        <p:spPr bwMode="auto">
          <a:xfrm>
            <a:off x="150813" y="1828800"/>
            <a:ext cx="6937375" cy="448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1pPr>
            <a:lvl2pPr marL="9144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80000"/>
              </a:lnSpc>
              <a:buClr>
                <a:srgbClr val="FFFFFF"/>
              </a:buClr>
              <a:buSzPct val="100000"/>
              <a:buFont typeface="Wingdings" pitchFamily="2" charset="2"/>
              <a:buChar char=""/>
            </a:pPr>
            <a:r>
              <a:rPr lang="en-US" altLang="en-US" b="1" dirty="0">
                <a:latin typeface="Tahoma" panose="020B0604030504040204" pitchFamily="34" charset="0"/>
              </a:rPr>
              <a:t>Notice of Claim</a:t>
            </a:r>
          </a:p>
          <a:p>
            <a:pPr eaLnBrk="1" hangingPunct="1">
              <a:lnSpc>
                <a:spcPct val="80000"/>
              </a:lnSpc>
              <a:buClr>
                <a:srgbClr val="FFFFFF"/>
              </a:buClr>
              <a:buSzPct val="100000"/>
              <a:buFont typeface="Wingdings" pitchFamily="2" charset="2"/>
              <a:buChar char=""/>
            </a:pPr>
            <a:endParaRPr lang="en-US" altLang="en-US" dirty="0">
              <a:latin typeface="Tahoma" panose="020B0604030504040204" pitchFamily="34" charset="0"/>
            </a:endParaRPr>
          </a:p>
          <a:p>
            <a:pPr lvl="1" eaLnBrk="1" hangingPunct="1">
              <a:lnSpc>
                <a:spcPct val="80000"/>
              </a:lnSpc>
              <a:buClr>
                <a:srgbClr val="FFFFFF"/>
              </a:buClr>
              <a:buSzPct val="100000"/>
              <a:buFontTx/>
              <a:buChar char="-"/>
            </a:pPr>
            <a:r>
              <a:rPr lang="en-US" altLang="en-US" dirty="0">
                <a:latin typeface="Tahoma" panose="020B0604030504040204" pitchFamily="34" charset="0"/>
              </a:rPr>
              <a:t>If under the FTCA, file an Administrative Claim with the Federal Agency responsible for the alleged misconduct.  Government has 6 months to respond to claim.</a:t>
            </a:r>
          </a:p>
          <a:p>
            <a:pPr lvl="1" eaLnBrk="1" hangingPunct="1">
              <a:lnSpc>
                <a:spcPct val="80000"/>
              </a:lnSpc>
              <a:buClr>
                <a:srgbClr val="FFFFFF"/>
              </a:buClr>
              <a:buSzPct val="100000"/>
              <a:buFont typeface="Wingdings" pitchFamily="2" charset="2"/>
              <a:buNone/>
            </a:pPr>
            <a:endParaRPr lang="en-US" altLang="en-US" dirty="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b="1" dirty="0">
                <a:latin typeface="Tahoma" panose="020B0604030504040204" pitchFamily="34" charset="0"/>
              </a:rPr>
              <a:t>Pleadings</a:t>
            </a:r>
          </a:p>
          <a:p>
            <a:pPr eaLnBrk="1" hangingPunct="1">
              <a:lnSpc>
                <a:spcPct val="80000"/>
              </a:lnSpc>
            </a:pPr>
            <a:endParaRPr lang="en-US" altLang="en-US" dirty="0">
              <a:latin typeface="Tahoma" panose="020B0604030504040204" pitchFamily="34" charset="0"/>
            </a:endParaRPr>
          </a:p>
          <a:p>
            <a:pPr lvl="1" eaLnBrk="1" hangingPunct="1">
              <a:lnSpc>
                <a:spcPct val="80000"/>
              </a:lnSpc>
              <a:buClr>
                <a:srgbClr val="FFFFFF"/>
              </a:buClr>
              <a:buSzPct val="100000"/>
              <a:buFont typeface="Wingdings" pitchFamily="2" charset="2"/>
              <a:buNone/>
            </a:pPr>
            <a:r>
              <a:rPr lang="en-US" altLang="en-US" dirty="0">
                <a:latin typeface="Tahoma" panose="020B0604030504040204" pitchFamily="34" charset="0"/>
              </a:rPr>
              <a:t>- </a:t>
            </a:r>
            <a:r>
              <a:rPr lang="en-US" altLang="en-US" u="sng" dirty="0">
                <a:latin typeface="Tahoma" panose="020B0604030504040204" pitchFamily="34" charset="0"/>
              </a:rPr>
              <a:t>Complaint</a:t>
            </a:r>
            <a:r>
              <a:rPr lang="en-US" altLang="en-US" dirty="0">
                <a:latin typeface="Tahoma" panose="020B0604030504040204" pitchFamily="34" charset="0"/>
              </a:rPr>
              <a:t> filed by Plaintiff</a:t>
            </a:r>
          </a:p>
          <a:p>
            <a:pPr lvl="1" eaLnBrk="1" hangingPunct="1">
              <a:lnSpc>
                <a:spcPct val="80000"/>
              </a:lnSpc>
              <a:buClr>
                <a:srgbClr val="FFFFFF"/>
              </a:buClr>
              <a:buSzPct val="100000"/>
              <a:buFont typeface="Wingdings" pitchFamily="2" charset="2"/>
              <a:buNone/>
            </a:pPr>
            <a:r>
              <a:rPr lang="en-US" altLang="en-US" dirty="0">
                <a:latin typeface="Tahoma" panose="020B0604030504040204" pitchFamily="34" charset="0"/>
              </a:rPr>
              <a:t>- </a:t>
            </a:r>
            <a:r>
              <a:rPr lang="en-US" altLang="en-US" u="sng" dirty="0">
                <a:latin typeface="Tahoma" panose="020B0604030504040204" pitchFamily="34" charset="0"/>
              </a:rPr>
              <a:t>Answer</a:t>
            </a:r>
            <a:r>
              <a:rPr lang="en-US" altLang="en-US" dirty="0">
                <a:latin typeface="Tahoma" panose="020B0604030504040204" pitchFamily="34" charset="0"/>
              </a:rPr>
              <a:t> filed by Defendant</a:t>
            </a:r>
          </a:p>
          <a:p>
            <a:pPr lvl="1" eaLnBrk="1" hangingPunct="1">
              <a:lnSpc>
                <a:spcPct val="80000"/>
              </a:lnSpc>
              <a:buClr>
                <a:srgbClr val="FFFFFF"/>
              </a:buClr>
              <a:buSzPct val="100000"/>
              <a:buFont typeface="Wingdings" pitchFamily="2" charset="2"/>
              <a:buNone/>
            </a:pPr>
            <a:r>
              <a:rPr lang="en-US" altLang="en-US" dirty="0">
                <a:latin typeface="Tahoma" panose="020B0604030504040204" pitchFamily="34" charset="0"/>
              </a:rPr>
              <a:t>- Other responsive pleadings</a:t>
            </a:r>
          </a:p>
          <a:p>
            <a:pPr eaLnBrk="1" hangingPunct="1">
              <a:lnSpc>
                <a:spcPct val="80000"/>
              </a:lnSpc>
            </a:pPr>
            <a:endParaRPr lang="en-US" altLang="en-US" dirty="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b="1" dirty="0">
                <a:latin typeface="Tahoma" panose="020B0604030504040204" pitchFamily="34" charset="0"/>
              </a:rPr>
              <a:t>Discovery</a:t>
            </a:r>
          </a:p>
          <a:p>
            <a:pPr eaLnBrk="1" hangingPunct="1">
              <a:lnSpc>
                <a:spcPct val="80000"/>
              </a:lnSpc>
              <a:buClr>
                <a:srgbClr val="FFFFFF"/>
              </a:buClr>
              <a:buSzPct val="100000"/>
              <a:buFont typeface="Wingdings" pitchFamily="2" charset="2"/>
              <a:buChar char=""/>
            </a:pPr>
            <a:endParaRPr lang="en-US" altLang="en-US" dirty="0">
              <a:latin typeface="Tahoma" panose="020B0604030504040204" pitchFamily="34" charset="0"/>
            </a:endParaRPr>
          </a:p>
          <a:p>
            <a:pPr lvl="1" eaLnBrk="1">
              <a:lnSpc>
                <a:spcPct val="93000"/>
              </a:lnSpc>
              <a:buClr>
                <a:srgbClr val="000000"/>
              </a:buClr>
              <a:buSzPct val="100000"/>
              <a:buFont typeface="Times New Roman" panose="02020603050405020304" pitchFamily="18" charset="0"/>
              <a:buNone/>
            </a:pPr>
            <a:r>
              <a:rPr lang="en-US" altLang="en-US" dirty="0">
                <a:latin typeface="Tahoma" panose="020B0604030504040204" pitchFamily="34" charset="0"/>
              </a:rPr>
              <a:t>	- Interrogatories/RPDs/RFAs</a:t>
            </a:r>
          </a:p>
          <a:p>
            <a:pPr lvl="1" eaLnBrk="1">
              <a:lnSpc>
                <a:spcPct val="93000"/>
              </a:lnSpc>
              <a:buClr>
                <a:srgbClr val="000000"/>
              </a:buClr>
              <a:buSzPct val="100000"/>
              <a:buFont typeface="Times New Roman" panose="02020603050405020304" pitchFamily="18" charset="0"/>
              <a:buNone/>
            </a:pPr>
            <a:r>
              <a:rPr lang="en-US" altLang="en-US" dirty="0">
                <a:latin typeface="Tahoma" panose="020B0604030504040204" pitchFamily="34" charset="0"/>
              </a:rPr>
              <a:t>	- Depositions</a:t>
            </a:r>
          </a:p>
          <a:p>
            <a:pPr eaLnBrk="1">
              <a:lnSpc>
                <a:spcPct val="93000"/>
              </a:lnSpc>
              <a:buClr>
                <a:srgbClr val="000000"/>
              </a:buClr>
              <a:buSzPct val="100000"/>
              <a:buFont typeface="Times New Roman" panose="02020603050405020304" pitchFamily="18" charset="0"/>
              <a:buNone/>
            </a:pPr>
            <a:endParaRPr lang="en-US" altLang="en-US" dirty="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b="1" dirty="0">
                <a:latin typeface="Tahoma" panose="020B0604030504040204" pitchFamily="34" charset="0"/>
              </a:rPr>
              <a:t>Trial</a:t>
            </a:r>
          </a:p>
          <a:p>
            <a:pPr eaLnBrk="1" hangingPunct="1">
              <a:lnSpc>
                <a:spcPct val="80000"/>
              </a:lnSpc>
            </a:pPr>
            <a:endParaRPr lang="en-US" altLang="en-US" sz="2400" dirty="0">
              <a:latin typeface="Tahoma" panose="020B0604030504040204" pitchFamily="34" charset="0"/>
            </a:endParaRPr>
          </a:p>
        </p:txBody>
      </p:sp>
      <p:sp>
        <p:nvSpPr>
          <p:cNvPr id="21508" name="Title 3">
            <a:extLst>
              <a:ext uri="{FF2B5EF4-FFF2-40B4-BE49-F238E27FC236}">
                <a16:creationId xmlns="" xmlns:a16="http://schemas.microsoft.com/office/drawing/2014/main" id="{0F7B758A-E55B-B04A-A4BF-F51DB152A8E4}"/>
              </a:ext>
            </a:extLst>
          </p:cNvPr>
          <p:cNvSpPr>
            <a:spLocks noGrp="1"/>
          </p:cNvSpPr>
          <p:nvPr>
            <p:ph type="title"/>
          </p:nvPr>
        </p:nvSpPr>
        <p:spPr/>
        <p:txBody>
          <a:bodyPr/>
          <a:lstStyle/>
          <a:p>
            <a:pPr algn="ctr"/>
            <a:r>
              <a:rPr lang="en-US" altLang="en-US"/>
              <a:t>Life of a Lawsuit</a:t>
            </a:r>
          </a:p>
        </p:txBody>
      </p:sp>
      <p:sp>
        <p:nvSpPr>
          <p:cNvPr id="2" name="Footer Placeholder 1">
            <a:extLst>
              <a:ext uri="{FF2B5EF4-FFF2-40B4-BE49-F238E27FC236}">
                <a16:creationId xmlns="" xmlns:a16="http://schemas.microsoft.com/office/drawing/2014/main" id="{1A3F8DD0-957F-3A42-A096-13736FC7EF91}"/>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A7292D11-1F53-E248-B1C8-4623194BACB8}"/>
              </a:ext>
            </a:extLst>
          </p:cNvPr>
          <p:cNvSpPr>
            <a:spLocks noGrp="1"/>
          </p:cNvSpPr>
          <p:nvPr>
            <p:ph type="sldNum" sz="quarter" idx="12"/>
          </p:nvPr>
        </p:nvSpPr>
        <p:spPr/>
        <p:txBody>
          <a:bodyPr/>
          <a:lstStyle/>
          <a:p>
            <a:pPr>
              <a:defRPr/>
            </a:pPr>
            <a:fld id="{EABAB6B8-A871-884F-BDFC-630B5820B83D}" type="slidenum">
              <a:rPr lang="en-US" smtClean="0"/>
              <a:pPr>
                <a:defRPr/>
              </a:pPr>
              <a:t>13</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6">
            <a:extLst>
              <a:ext uri="{FF2B5EF4-FFF2-40B4-BE49-F238E27FC236}">
                <a16:creationId xmlns="" xmlns:a16="http://schemas.microsoft.com/office/drawing/2014/main" id="{938FAB32-8BF1-6345-81A5-4DEDDE311991}"/>
              </a:ext>
            </a:extLst>
          </p:cNvPr>
          <p:cNvSpPr txBox="1">
            <a:spLocks noChangeArrowheads="1"/>
          </p:cNvSpPr>
          <p:nvPr/>
        </p:nvSpPr>
        <p:spPr bwMode="auto">
          <a:xfrm>
            <a:off x="533400" y="1776413"/>
            <a:ext cx="8077200" cy="447198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93000"/>
              </a:lnSpc>
              <a:buClr>
                <a:srgbClr val="000000"/>
              </a:buClr>
              <a:buSzPct val="100000"/>
              <a:buFont typeface="Times New Roman" panose="02020603050405020304" pitchFamily="18" charset="0"/>
              <a:buNone/>
            </a:pPr>
            <a:r>
              <a:rPr lang="en-US" altLang="en-US" sz="1600" b="1"/>
              <a:t>Alleged Negligence Occurs: December 1, 2019</a:t>
            </a:r>
          </a:p>
          <a:p>
            <a:pPr eaLnBrk="1">
              <a:lnSpc>
                <a:spcPct val="93000"/>
              </a:lnSpc>
              <a:buClr>
                <a:srgbClr val="000000"/>
              </a:buClr>
              <a:buSzPct val="100000"/>
              <a:buFont typeface="Times New Roman" panose="02020603050405020304" pitchFamily="18" charset="0"/>
              <a:buNone/>
            </a:pPr>
            <a:endParaRPr lang="en-US" altLang="en-US" sz="1600" b="1"/>
          </a:p>
          <a:p>
            <a:pPr eaLnBrk="1">
              <a:lnSpc>
                <a:spcPct val="93000"/>
              </a:lnSpc>
              <a:buClr>
                <a:srgbClr val="000000"/>
              </a:buClr>
              <a:buSzPct val="100000"/>
              <a:buFont typeface="Times New Roman" panose="02020603050405020304" pitchFamily="18" charset="0"/>
              <a:buNone/>
            </a:pPr>
            <a:r>
              <a:rPr lang="en-US" altLang="en-US" sz="1600" b="1"/>
              <a:t>Statute of Limitations Expires: 2 years (…or more!)</a:t>
            </a:r>
          </a:p>
          <a:p>
            <a:pPr eaLnBrk="1">
              <a:lnSpc>
                <a:spcPct val="93000"/>
              </a:lnSpc>
              <a:buClr>
                <a:srgbClr val="000000"/>
              </a:buClr>
              <a:buSzPct val="100000"/>
              <a:buFont typeface="Times New Roman" panose="02020603050405020304" pitchFamily="18" charset="0"/>
              <a:buNone/>
            </a:pPr>
            <a:r>
              <a:rPr lang="en-US" altLang="en-US" sz="1600" b="1"/>
              <a:t>	Filed:  December 1, 2021</a:t>
            </a:r>
          </a:p>
          <a:p>
            <a:pPr eaLnBrk="1">
              <a:lnSpc>
                <a:spcPct val="93000"/>
              </a:lnSpc>
              <a:buClr>
                <a:srgbClr val="000000"/>
              </a:buClr>
              <a:buSzPct val="100000"/>
              <a:buFont typeface="Times New Roman" panose="02020603050405020304" pitchFamily="18" charset="0"/>
              <a:buNone/>
            </a:pPr>
            <a:endParaRPr lang="en-US" altLang="en-US" sz="1600" b="1"/>
          </a:p>
          <a:p>
            <a:pPr eaLnBrk="1">
              <a:lnSpc>
                <a:spcPct val="93000"/>
              </a:lnSpc>
              <a:buClr>
                <a:srgbClr val="000000"/>
              </a:buClr>
              <a:buSzPct val="100000"/>
              <a:buFont typeface="Times New Roman" panose="02020603050405020304" pitchFamily="18" charset="0"/>
              <a:buNone/>
            </a:pPr>
            <a:r>
              <a:rPr lang="en-US" altLang="en-US" sz="1600" b="1"/>
              <a:t>Discovery: 18-24 months</a:t>
            </a:r>
          </a:p>
          <a:p>
            <a:pPr eaLnBrk="1">
              <a:lnSpc>
                <a:spcPct val="93000"/>
              </a:lnSpc>
              <a:buClr>
                <a:srgbClr val="000000"/>
              </a:buClr>
              <a:buSzPct val="100000"/>
              <a:buFont typeface="Times New Roman" panose="02020603050405020304" pitchFamily="18" charset="0"/>
              <a:buNone/>
            </a:pPr>
            <a:r>
              <a:rPr lang="en-US" altLang="en-US" sz="1600" b="1"/>
              <a:t>	Completed:  December 1, 2023</a:t>
            </a:r>
          </a:p>
          <a:p>
            <a:pPr eaLnBrk="1">
              <a:lnSpc>
                <a:spcPct val="93000"/>
              </a:lnSpc>
              <a:buClr>
                <a:srgbClr val="000000"/>
              </a:buClr>
              <a:buSzPct val="100000"/>
              <a:buFont typeface="Times New Roman" panose="02020603050405020304" pitchFamily="18" charset="0"/>
              <a:buNone/>
            </a:pPr>
            <a:endParaRPr lang="en-US" altLang="en-US" sz="1600" b="1"/>
          </a:p>
          <a:p>
            <a:pPr eaLnBrk="1">
              <a:lnSpc>
                <a:spcPct val="93000"/>
              </a:lnSpc>
              <a:buClr>
                <a:srgbClr val="000000"/>
              </a:buClr>
              <a:buSzPct val="100000"/>
              <a:buFont typeface="Times New Roman" panose="02020603050405020304" pitchFamily="18" charset="0"/>
              <a:buNone/>
            </a:pPr>
            <a:r>
              <a:rPr lang="en-US" altLang="en-US" sz="1600" b="1"/>
              <a:t>Trial Date: 6-8 months</a:t>
            </a:r>
          </a:p>
          <a:p>
            <a:pPr eaLnBrk="1">
              <a:lnSpc>
                <a:spcPct val="93000"/>
              </a:lnSpc>
              <a:buClr>
                <a:srgbClr val="000000"/>
              </a:buClr>
              <a:buSzPct val="100000"/>
              <a:buFont typeface="Times New Roman" panose="02020603050405020304" pitchFamily="18" charset="0"/>
              <a:buNone/>
            </a:pPr>
            <a:r>
              <a:rPr lang="en-US" altLang="en-US" sz="1600" b="1"/>
              <a:t>	Completed:  June 2024 - August 2024</a:t>
            </a:r>
          </a:p>
          <a:p>
            <a:pPr eaLnBrk="1">
              <a:lnSpc>
                <a:spcPct val="93000"/>
              </a:lnSpc>
              <a:buClr>
                <a:srgbClr val="000000"/>
              </a:buClr>
              <a:buSzPct val="100000"/>
              <a:buFont typeface="Times New Roman" panose="02020603050405020304" pitchFamily="18" charset="0"/>
              <a:buNone/>
            </a:pPr>
            <a:r>
              <a:rPr lang="en-US" altLang="en-US" sz="1600" b="1"/>
              <a:t> </a:t>
            </a:r>
          </a:p>
          <a:p>
            <a:pPr eaLnBrk="1">
              <a:lnSpc>
                <a:spcPct val="93000"/>
              </a:lnSpc>
              <a:buClr>
                <a:srgbClr val="000000"/>
              </a:buClr>
              <a:buSzPct val="100000"/>
              <a:buFont typeface="Times New Roman" panose="02020603050405020304" pitchFamily="18" charset="0"/>
              <a:buNone/>
            </a:pPr>
            <a:r>
              <a:rPr lang="en-US" altLang="en-US" sz="1600" b="1"/>
              <a:t>Appeal: 1-1.5 years</a:t>
            </a:r>
          </a:p>
          <a:p>
            <a:pPr eaLnBrk="1">
              <a:lnSpc>
                <a:spcPct val="93000"/>
              </a:lnSpc>
              <a:buClr>
                <a:srgbClr val="000000"/>
              </a:buClr>
              <a:buSzPct val="100000"/>
              <a:buFont typeface="Times New Roman" panose="02020603050405020304" pitchFamily="18" charset="0"/>
              <a:buNone/>
            </a:pPr>
            <a:r>
              <a:rPr lang="en-US" altLang="en-US" sz="1600" b="1"/>
              <a:t>	Completed:  June – December 2025</a:t>
            </a:r>
          </a:p>
          <a:p>
            <a:pPr eaLnBrk="1">
              <a:lnSpc>
                <a:spcPct val="93000"/>
              </a:lnSpc>
              <a:buClr>
                <a:srgbClr val="000000"/>
              </a:buClr>
              <a:buSzPct val="100000"/>
              <a:buFont typeface="Times New Roman" panose="02020603050405020304" pitchFamily="18" charset="0"/>
              <a:buNone/>
            </a:pPr>
            <a:endParaRPr lang="en-US" altLang="en-US" sz="1600" b="1"/>
          </a:p>
          <a:p>
            <a:pPr eaLnBrk="1">
              <a:lnSpc>
                <a:spcPct val="93000"/>
              </a:lnSpc>
              <a:buClr>
                <a:srgbClr val="000000"/>
              </a:buClr>
              <a:buSzPct val="100000"/>
              <a:buFont typeface="Times New Roman" panose="02020603050405020304" pitchFamily="18" charset="0"/>
              <a:buNone/>
            </a:pPr>
            <a:r>
              <a:rPr lang="en-US" altLang="en-US" sz="1600" b="1"/>
              <a:t>Retrial:  1-2 years</a:t>
            </a:r>
          </a:p>
          <a:p>
            <a:pPr eaLnBrk="1">
              <a:lnSpc>
                <a:spcPct val="93000"/>
              </a:lnSpc>
              <a:buClr>
                <a:srgbClr val="000000"/>
              </a:buClr>
              <a:buSzPct val="100000"/>
              <a:buFont typeface="Times New Roman" panose="02020603050405020304" pitchFamily="18" charset="0"/>
              <a:buNone/>
            </a:pPr>
            <a:r>
              <a:rPr lang="en-US" altLang="en-US" sz="1600" b="1"/>
              <a:t>	Completed:  June 2026-2027</a:t>
            </a:r>
          </a:p>
          <a:p>
            <a:pPr eaLnBrk="1">
              <a:lnSpc>
                <a:spcPct val="93000"/>
              </a:lnSpc>
              <a:buClr>
                <a:srgbClr val="000000"/>
              </a:buClr>
              <a:buSzPct val="100000"/>
              <a:buFont typeface="Times New Roman" panose="02020603050405020304" pitchFamily="18" charset="0"/>
              <a:buNone/>
            </a:pPr>
            <a:endParaRPr lang="en-US" altLang="en-US" sz="1600" b="1"/>
          </a:p>
          <a:p>
            <a:pPr eaLnBrk="1">
              <a:lnSpc>
                <a:spcPct val="93000"/>
              </a:lnSpc>
              <a:buClr>
                <a:srgbClr val="000000"/>
              </a:buClr>
              <a:buSzPct val="100000"/>
              <a:buFont typeface="Times New Roman" panose="02020603050405020304" pitchFamily="18" charset="0"/>
              <a:buNone/>
            </a:pPr>
            <a:r>
              <a:rPr lang="en-US" altLang="en-US" sz="1600"/>
              <a:t>** </a:t>
            </a:r>
            <a:r>
              <a:rPr lang="en-US" altLang="en-US" sz="1400"/>
              <a:t>Possible further delays (Lengthy Discovery, “Nonsuit,” Settlement Negotiations, Trial Delays, etc.)</a:t>
            </a:r>
          </a:p>
          <a:p>
            <a:pPr eaLnBrk="1">
              <a:lnSpc>
                <a:spcPct val="93000"/>
              </a:lnSpc>
              <a:buClr>
                <a:srgbClr val="000000"/>
              </a:buClr>
              <a:buSzPct val="100000"/>
              <a:buFont typeface="Times New Roman" panose="02020603050405020304" pitchFamily="18" charset="0"/>
              <a:buNone/>
            </a:pPr>
            <a:endParaRPr lang="en-US" altLang="en-US"/>
          </a:p>
        </p:txBody>
      </p:sp>
      <p:sp>
        <p:nvSpPr>
          <p:cNvPr id="21" name="Title 20">
            <a:extLst>
              <a:ext uri="{FF2B5EF4-FFF2-40B4-BE49-F238E27FC236}">
                <a16:creationId xmlns="" xmlns:a16="http://schemas.microsoft.com/office/drawing/2014/main" id="{798EE76F-FE2B-6E43-9B49-F81504A50041}"/>
              </a:ext>
            </a:extLst>
          </p:cNvPr>
          <p:cNvSpPr>
            <a:spLocks noGrp="1"/>
          </p:cNvSpPr>
          <p:nvPr>
            <p:ph type="title"/>
          </p:nvPr>
        </p:nvSpPr>
        <p:spPr>
          <a:xfrm>
            <a:off x="1219200" y="304800"/>
            <a:ext cx="6781800" cy="1143000"/>
          </a:xfrm>
        </p:spPr>
        <p:txBody>
          <a:bodyPr/>
          <a:lstStyle/>
          <a:p>
            <a:pPr eaLnBrk="1" hangingPunct="1">
              <a:defRPr/>
            </a:pPr>
            <a:r>
              <a:rPr lang="en-US" altLang="en-US" sz="2800" dirty="0">
                <a:latin typeface="Cambria" panose="02040503050406030204" pitchFamily="18" charset="0"/>
              </a:rPr>
              <a:t>Timeline – The Life of a Lawsuit</a:t>
            </a:r>
          </a:p>
        </p:txBody>
      </p:sp>
      <p:sp>
        <p:nvSpPr>
          <p:cNvPr id="2" name="Footer Placeholder 1">
            <a:extLst>
              <a:ext uri="{FF2B5EF4-FFF2-40B4-BE49-F238E27FC236}">
                <a16:creationId xmlns="" xmlns:a16="http://schemas.microsoft.com/office/drawing/2014/main" id="{B808CA55-DB34-8742-9F30-650DF65A28EA}"/>
              </a:ext>
            </a:extLst>
          </p:cNvPr>
          <p:cNvSpPr>
            <a:spLocks noGrp="1"/>
          </p:cNvSpPr>
          <p:nvPr>
            <p:ph type="ftr" sz="quarter" idx="11"/>
          </p:nvPr>
        </p:nvSpPr>
        <p:spPr/>
        <p:txBody>
          <a:bodyPr/>
          <a:lstStyle/>
          <a:p>
            <a:r>
              <a:rPr lang="en-US"/>
              <a:t>“Medically Ready Force…Ready Medical Force”</a:t>
            </a:r>
          </a:p>
        </p:txBody>
      </p:sp>
      <p:sp>
        <p:nvSpPr>
          <p:cNvPr id="3" name="Slide Number Placeholder 2">
            <a:extLst>
              <a:ext uri="{FF2B5EF4-FFF2-40B4-BE49-F238E27FC236}">
                <a16:creationId xmlns="" xmlns:a16="http://schemas.microsoft.com/office/drawing/2014/main" id="{3F51E81D-B61A-C848-883C-A803B3666B97}"/>
              </a:ext>
            </a:extLst>
          </p:cNvPr>
          <p:cNvSpPr>
            <a:spLocks noGrp="1"/>
          </p:cNvSpPr>
          <p:nvPr>
            <p:ph type="sldNum" sz="quarter" idx="12"/>
          </p:nvPr>
        </p:nvSpPr>
        <p:spPr/>
        <p:txBody>
          <a:bodyPr/>
          <a:lstStyle/>
          <a:p>
            <a:fld id="{59C6B71F-E71D-0543-8261-2980AA4D35C4}" type="slidenum">
              <a:rPr lang="en-US" smtClean="0"/>
              <a:pPr/>
              <a:t>14</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 xmlns:a16="http://schemas.microsoft.com/office/drawing/2014/main" id="{F1D5DC31-54AA-FA4F-9CFA-87BE4845084B}"/>
              </a:ext>
            </a:extLst>
          </p:cNvPr>
          <p:cNvSpPr>
            <a:spLocks noGrp="1" noChangeArrowheads="1"/>
          </p:cNvSpPr>
          <p:nvPr>
            <p:ph type="title"/>
          </p:nvPr>
        </p:nvSpPr>
        <p:spPr/>
        <p:txBody>
          <a:bodyPr/>
          <a:lstStyle/>
          <a:p>
            <a:pPr algn="ctr" eaLnBrk="1" hangingPunct="1">
              <a:defRPr/>
            </a:pPr>
            <a:r>
              <a:rPr lang="en-US" altLang="en-US" sz="2800" dirty="0">
                <a:latin typeface="+mn-lt"/>
              </a:rPr>
              <a:t>Timeline – The Life of a Lawsuit</a:t>
            </a:r>
          </a:p>
        </p:txBody>
      </p:sp>
      <p:sp>
        <p:nvSpPr>
          <p:cNvPr id="23555" name="Rectangle 3">
            <a:extLst>
              <a:ext uri="{FF2B5EF4-FFF2-40B4-BE49-F238E27FC236}">
                <a16:creationId xmlns="" xmlns:a16="http://schemas.microsoft.com/office/drawing/2014/main" id="{7CE8E431-F6A2-8D4E-A4B7-B3D447AFA740}"/>
              </a:ext>
            </a:extLst>
          </p:cNvPr>
          <p:cNvSpPr>
            <a:spLocks noGrp="1" noChangeArrowheads="1"/>
          </p:cNvSpPr>
          <p:nvPr>
            <p:ph idx="1"/>
          </p:nvPr>
        </p:nvSpPr>
        <p:spPr>
          <a:xfrm>
            <a:off x="457200" y="1600200"/>
            <a:ext cx="8228013" cy="4414838"/>
          </a:xfrm>
        </p:spPr>
        <p:txBody>
          <a:bodyPr/>
          <a:lstStyle/>
          <a:p>
            <a:pPr algn="ctr" eaLnBrk="1">
              <a:defRPr/>
            </a:pPr>
            <a:endParaRPr lang="en-US" altLang="en-US" dirty="0"/>
          </a:p>
          <a:p>
            <a:pPr marL="0" indent="0" algn="ctr" eaLnBrk="1">
              <a:buFont typeface="Lucida Sans Unicode" panose="020B0602030504020204" pitchFamily="34" charset="0"/>
              <a:buNone/>
              <a:defRPr/>
            </a:pPr>
            <a:r>
              <a:rPr lang="en-US" altLang="en-US" dirty="0"/>
              <a:t>If act of medical negligence occurred on</a:t>
            </a:r>
          </a:p>
          <a:p>
            <a:pPr marL="0" indent="0" algn="ctr" eaLnBrk="1">
              <a:buFont typeface="Lucida Sans Unicode" panose="020B0602030504020204" pitchFamily="34" charset="0"/>
              <a:buNone/>
              <a:defRPr/>
            </a:pPr>
            <a:r>
              <a:rPr lang="en-US" altLang="en-US" dirty="0"/>
              <a:t>December 1, 2019…</a:t>
            </a:r>
          </a:p>
          <a:p>
            <a:pPr marL="0" indent="0" algn="ctr" eaLnBrk="1">
              <a:buFont typeface="Lucida Sans Unicode" panose="020B0602030504020204" pitchFamily="34" charset="0"/>
              <a:buNone/>
              <a:defRPr/>
            </a:pPr>
            <a:endParaRPr lang="en-US" altLang="en-US" dirty="0"/>
          </a:p>
          <a:p>
            <a:pPr marL="0" indent="0" algn="ctr" eaLnBrk="1">
              <a:buFont typeface="Lucida Sans Unicode" panose="020B0602030504020204" pitchFamily="34" charset="0"/>
              <a:buNone/>
              <a:defRPr/>
            </a:pPr>
            <a:r>
              <a:rPr lang="en-US" altLang="en-US" dirty="0"/>
              <a:t> We would expect (using average timelines) that the case may not be completed until:</a:t>
            </a:r>
          </a:p>
          <a:p>
            <a:pPr marL="0" indent="0" algn="ctr" eaLnBrk="1">
              <a:buFont typeface="Lucida Sans Unicode" panose="020B0602030504020204" pitchFamily="34" charset="0"/>
              <a:buNone/>
              <a:defRPr/>
            </a:pPr>
            <a:r>
              <a:rPr lang="en-US" altLang="en-US" dirty="0"/>
              <a:t>June 2027!</a:t>
            </a:r>
          </a:p>
          <a:p>
            <a:pPr algn="ctr" eaLnBrk="1">
              <a:defRPr/>
            </a:pPr>
            <a:endParaRPr lang="en-US" altLang="en-US" dirty="0"/>
          </a:p>
          <a:p>
            <a:pPr algn="ctr" eaLnBrk="1">
              <a:defRPr/>
            </a:pPr>
            <a:endParaRPr lang="en-US" altLang="en-US" dirty="0"/>
          </a:p>
          <a:p>
            <a:pPr algn="ctr" eaLnBrk="1">
              <a:defRPr/>
            </a:pPr>
            <a:endParaRPr lang="en-US" altLang="en-US" dirty="0"/>
          </a:p>
        </p:txBody>
      </p:sp>
      <p:sp>
        <p:nvSpPr>
          <p:cNvPr id="2" name="Footer Placeholder 1">
            <a:extLst>
              <a:ext uri="{FF2B5EF4-FFF2-40B4-BE49-F238E27FC236}">
                <a16:creationId xmlns="" xmlns:a16="http://schemas.microsoft.com/office/drawing/2014/main" id="{9DCE98CE-C8CF-D444-B131-563DD4E637C4}"/>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88BCB800-7215-0E4E-803A-8850AE4A6E73}"/>
              </a:ext>
            </a:extLst>
          </p:cNvPr>
          <p:cNvSpPr>
            <a:spLocks noGrp="1"/>
          </p:cNvSpPr>
          <p:nvPr>
            <p:ph type="sldNum" sz="quarter" idx="12"/>
          </p:nvPr>
        </p:nvSpPr>
        <p:spPr/>
        <p:txBody>
          <a:bodyPr/>
          <a:lstStyle/>
          <a:p>
            <a:pPr>
              <a:defRPr/>
            </a:pPr>
            <a:fld id="{EABAB6B8-A871-884F-BDFC-630B5820B83D}" type="slidenum">
              <a:rPr lang="en-US" smtClean="0"/>
              <a:pPr>
                <a:defRPr/>
              </a:pPr>
              <a:t>15</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 xmlns:a16="http://schemas.microsoft.com/office/drawing/2014/main" id="{D89DE56E-F984-7F40-A06A-08B9C2761103}"/>
              </a:ext>
            </a:extLst>
          </p:cNvPr>
          <p:cNvSpPr>
            <a:spLocks noGrp="1"/>
          </p:cNvSpPr>
          <p:nvPr>
            <p:ph type="title"/>
          </p:nvPr>
        </p:nvSpPr>
        <p:spPr/>
        <p:txBody>
          <a:bodyPr/>
          <a:lstStyle/>
          <a:p>
            <a:pPr algn="ctr">
              <a:defRPr/>
            </a:pPr>
            <a:r>
              <a:rPr lang="en-US" altLang="en-US" sz="2400" dirty="0">
                <a:latin typeface="+mn-lt"/>
              </a:rPr>
              <a:t>Timeline – The Life of a Lawsuit</a:t>
            </a:r>
          </a:p>
        </p:txBody>
      </p:sp>
      <p:sp>
        <p:nvSpPr>
          <p:cNvPr id="25603" name="Content Placeholder 2">
            <a:extLst>
              <a:ext uri="{FF2B5EF4-FFF2-40B4-BE49-F238E27FC236}">
                <a16:creationId xmlns="" xmlns:a16="http://schemas.microsoft.com/office/drawing/2014/main" id="{4EACED06-B247-1549-848D-08406771253B}"/>
              </a:ext>
            </a:extLst>
          </p:cNvPr>
          <p:cNvSpPr>
            <a:spLocks noGrp="1"/>
          </p:cNvSpPr>
          <p:nvPr>
            <p:ph idx="1"/>
          </p:nvPr>
        </p:nvSpPr>
        <p:spPr/>
        <p:txBody>
          <a:bodyPr/>
          <a:lstStyle/>
          <a:p>
            <a:pPr>
              <a:defRPr/>
            </a:pPr>
            <a:endParaRPr lang="en-US" altLang="en-US" dirty="0"/>
          </a:p>
          <a:p>
            <a:pPr>
              <a:defRPr/>
            </a:pPr>
            <a:endParaRPr lang="en-US" altLang="en-US" dirty="0"/>
          </a:p>
          <a:p>
            <a:pPr marL="0" indent="0" algn="ctr">
              <a:buFont typeface="Lucida Sans Unicode" panose="020B0602030504020204" pitchFamily="34" charset="0"/>
              <a:buNone/>
              <a:defRPr/>
            </a:pPr>
            <a:r>
              <a:rPr lang="en-US" altLang="en-US" dirty="0"/>
              <a:t>What were you doing June 2012?</a:t>
            </a:r>
          </a:p>
          <a:p>
            <a:pPr>
              <a:defRPr/>
            </a:pPr>
            <a:endParaRPr lang="en-US" altLang="en-US" dirty="0"/>
          </a:p>
        </p:txBody>
      </p:sp>
      <p:sp>
        <p:nvSpPr>
          <p:cNvPr id="2" name="Footer Placeholder 1">
            <a:extLst>
              <a:ext uri="{FF2B5EF4-FFF2-40B4-BE49-F238E27FC236}">
                <a16:creationId xmlns="" xmlns:a16="http://schemas.microsoft.com/office/drawing/2014/main" id="{6081E7D9-5B3D-F243-AF25-7384CFC8070E}"/>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765C022B-1AC0-7643-AF79-E9D98BEB7B78}"/>
              </a:ext>
            </a:extLst>
          </p:cNvPr>
          <p:cNvSpPr>
            <a:spLocks noGrp="1"/>
          </p:cNvSpPr>
          <p:nvPr>
            <p:ph type="sldNum" sz="quarter" idx="12"/>
          </p:nvPr>
        </p:nvSpPr>
        <p:spPr/>
        <p:txBody>
          <a:bodyPr/>
          <a:lstStyle/>
          <a:p>
            <a:pPr>
              <a:defRPr/>
            </a:pPr>
            <a:fld id="{EABAB6B8-A871-884F-BDFC-630B5820B83D}" type="slidenum">
              <a:rPr lang="en-US" smtClean="0"/>
              <a:pPr>
                <a:defRPr/>
              </a:pPr>
              <a:t>16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 xmlns:a16="http://schemas.microsoft.com/office/drawing/2014/main" id="{7577F421-1391-9341-B54A-ADF2934B1E2F}"/>
              </a:ext>
            </a:extLst>
          </p:cNvPr>
          <p:cNvSpPr>
            <a:spLocks noChangeArrowheads="1"/>
          </p:cNvSpPr>
          <p:nvPr/>
        </p:nvSpPr>
        <p:spPr bwMode="auto">
          <a:xfrm>
            <a:off x="914400" y="2209800"/>
            <a:ext cx="6935788" cy="346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80000"/>
              </a:lnSpc>
              <a:buClr>
                <a:srgbClr val="FFFFFF"/>
              </a:buClr>
              <a:buSzPct val="100000"/>
              <a:buFont typeface="Wingdings" pitchFamily="2" charset="2"/>
              <a:buChar char=""/>
            </a:pPr>
            <a:r>
              <a:rPr lang="en-US" altLang="en-US" sz="2800">
                <a:latin typeface="Tahoma" panose="020B0604030504040204" pitchFamily="34" charset="0"/>
              </a:rPr>
              <a:t>- Dropped</a:t>
            </a:r>
          </a:p>
          <a:p>
            <a:pPr eaLnBrk="1" hangingPunct="1">
              <a:lnSpc>
                <a:spcPct val="80000"/>
              </a:lnSpc>
            </a:pPr>
            <a:endParaRPr lang="en-US" altLang="en-US" sz="280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sz="2800">
                <a:latin typeface="Tahoma" panose="020B0604030504040204" pitchFamily="34" charset="0"/>
              </a:rPr>
              <a:t>- Dismissal</a:t>
            </a:r>
          </a:p>
          <a:p>
            <a:pPr eaLnBrk="1" hangingPunct="1">
              <a:lnSpc>
                <a:spcPct val="80000"/>
              </a:lnSpc>
            </a:pPr>
            <a:endParaRPr lang="en-US" altLang="en-US" sz="280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sz="2800">
                <a:latin typeface="Tahoma" panose="020B0604030504040204" pitchFamily="34" charset="0"/>
              </a:rPr>
              <a:t>- Settlement</a:t>
            </a:r>
          </a:p>
          <a:p>
            <a:pPr eaLnBrk="1" hangingPunct="1">
              <a:lnSpc>
                <a:spcPct val="80000"/>
              </a:lnSpc>
            </a:pPr>
            <a:endParaRPr lang="en-US" altLang="en-US" sz="280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sz="2800">
                <a:latin typeface="Tahoma" panose="020B0604030504040204" pitchFamily="34" charset="0"/>
              </a:rPr>
              <a:t>- Defense Verdict</a:t>
            </a:r>
          </a:p>
          <a:p>
            <a:pPr eaLnBrk="1" hangingPunct="1">
              <a:lnSpc>
                <a:spcPct val="80000"/>
              </a:lnSpc>
            </a:pPr>
            <a:endParaRPr lang="en-US" altLang="en-US" sz="2800">
              <a:latin typeface="Tahoma" panose="020B0604030504040204" pitchFamily="34" charset="0"/>
            </a:endParaRPr>
          </a:p>
          <a:p>
            <a:pPr eaLnBrk="1" hangingPunct="1">
              <a:lnSpc>
                <a:spcPct val="80000"/>
              </a:lnSpc>
              <a:buClr>
                <a:srgbClr val="FFFFFF"/>
              </a:buClr>
              <a:buSzPct val="100000"/>
              <a:buFont typeface="Wingdings" pitchFamily="2" charset="2"/>
              <a:buChar char=""/>
            </a:pPr>
            <a:r>
              <a:rPr lang="en-US" altLang="en-US" sz="2800">
                <a:latin typeface="Tahoma" panose="020B0604030504040204" pitchFamily="34" charset="0"/>
              </a:rPr>
              <a:t>- Plaintiff’s Verdict</a:t>
            </a:r>
          </a:p>
          <a:p>
            <a:pPr eaLnBrk="1" hangingPunct="1">
              <a:lnSpc>
                <a:spcPct val="80000"/>
              </a:lnSpc>
            </a:pPr>
            <a:endParaRPr lang="en-US" altLang="en-US" sz="2200">
              <a:latin typeface="Tahoma" panose="020B0604030504040204" pitchFamily="34" charset="0"/>
            </a:endParaRPr>
          </a:p>
        </p:txBody>
      </p:sp>
      <p:sp>
        <p:nvSpPr>
          <p:cNvPr id="8" name="Title 7">
            <a:extLst>
              <a:ext uri="{FF2B5EF4-FFF2-40B4-BE49-F238E27FC236}">
                <a16:creationId xmlns="" xmlns:a16="http://schemas.microsoft.com/office/drawing/2014/main" id="{5B30C5FF-4169-F643-9985-E46EAF7E3E61}"/>
              </a:ext>
            </a:extLst>
          </p:cNvPr>
          <p:cNvSpPr>
            <a:spLocks noGrp="1"/>
          </p:cNvSpPr>
          <p:nvPr>
            <p:ph type="title"/>
          </p:nvPr>
        </p:nvSpPr>
        <p:spPr>
          <a:xfrm>
            <a:off x="897835" y="384175"/>
            <a:ext cx="6781800" cy="1143000"/>
          </a:xfrm>
        </p:spPr>
        <p:txBody>
          <a:bodyPr/>
          <a:lstStyle/>
          <a:p>
            <a:r>
              <a:rPr lang="en-US" altLang="en-US" sz="2800" dirty="0">
                <a:latin typeface="+mn-lt"/>
              </a:rPr>
              <a:t>Litigation Outcomes</a:t>
            </a:r>
            <a:br>
              <a:rPr lang="en-US" altLang="en-US" sz="2800" dirty="0">
                <a:latin typeface="+mn-lt"/>
              </a:rPr>
            </a:br>
            <a:endParaRPr lang="en-US" sz="2800" dirty="0">
              <a:latin typeface="+mn-lt"/>
            </a:endParaRPr>
          </a:p>
        </p:txBody>
      </p:sp>
      <p:sp>
        <p:nvSpPr>
          <p:cNvPr id="2" name="Footer Placeholder 1">
            <a:extLst>
              <a:ext uri="{FF2B5EF4-FFF2-40B4-BE49-F238E27FC236}">
                <a16:creationId xmlns="" xmlns:a16="http://schemas.microsoft.com/office/drawing/2014/main" id="{11EA184E-7C6B-8D4B-8E27-403A1B4E67B1}"/>
              </a:ext>
            </a:extLst>
          </p:cNvPr>
          <p:cNvSpPr>
            <a:spLocks noGrp="1"/>
          </p:cNvSpPr>
          <p:nvPr>
            <p:ph type="ftr" sz="quarter" idx="11"/>
          </p:nvPr>
        </p:nvSpPr>
        <p:spPr/>
        <p:txBody>
          <a:bodyPr/>
          <a:lstStyle/>
          <a:p>
            <a:r>
              <a:rPr lang="en-US"/>
              <a:t>“Medically Ready Force…Ready Medical Force”</a:t>
            </a:r>
          </a:p>
        </p:txBody>
      </p:sp>
      <p:sp>
        <p:nvSpPr>
          <p:cNvPr id="3" name="Slide Number Placeholder 2">
            <a:extLst>
              <a:ext uri="{FF2B5EF4-FFF2-40B4-BE49-F238E27FC236}">
                <a16:creationId xmlns="" xmlns:a16="http://schemas.microsoft.com/office/drawing/2014/main" id="{F6E8F9CE-983A-C547-A057-8E44AA08F922}"/>
              </a:ext>
            </a:extLst>
          </p:cNvPr>
          <p:cNvSpPr>
            <a:spLocks noGrp="1"/>
          </p:cNvSpPr>
          <p:nvPr>
            <p:ph type="sldNum" sz="quarter" idx="12"/>
          </p:nvPr>
        </p:nvSpPr>
        <p:spPr/>
        <p:txBody>
          <a:bodyPr/>
          <a:lstStyle/>
          <a:p>
            <a:fld id="{59C6B71F-E71D-0543-8261-2980AA4D35C4}" type="slidenum">
              <a:rPr lang="en-US" smtClean="0"/>
              <a:pPr/>
              <a:t>17</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a:extLst>
              <a:ext uri="{FF2B5EF4-FFF2-40B4-BE49-F238E27FC236}">
                <a16:creationId xmlns="" xmlns:a16="http://schemas.microsoft.com/office/drawing/2014/main" id="{B9B59775-9165-BD41-B74B-44E6AD781448}"/>
              </a:ext>
            </a:extLst>
          </p:cNvPr>
          <p:cNvSpPr>
            <a:spLocks noChangeArrowheads="1"/>
          </p:cNvSpPr>
          <p:nvPr/>
        </p:nvSpPr>
        <p:spPr bwMode="auto">
          <a:xfrm>
            <a:off x="1066800" y="1905000"/>
            <a:ext cx="7467600" cy="310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buClr>
                <a:srgbClr val="FFFFFF"/>
              </a:buClr>
              <a:buSzPct val="100000"/>
              <a:buFont typeface="Wingdings" pitchFamily="2" charset="2"/>
              <a:buChar char="Ø"/>
            </a:pPr>
            <a:r>
              <a:rPr lang="en-US" altLang="en-US" sz="2800">
                <a:latin typeface="Tahoma" panose="020B0604030504040204" pitchFamily="34" charset="0"/>
              </a:rPr>
              <a:t>- Duty</a:t>
            </a:r>
          </a:p>
          <a:p>
            <a:pPr eaLnBrk="1" hangingPunct="1">
              <a:buFont typeface="Wingdings" pitchFamily="2" charset="2"/>
              <a:buChar char="Ø"/>
            </a:pPr>
            <a:endParaRPr lang="en-US" altLang="en-US" sz="2800" b="1">
              <a:latin typeface="Tahoma" panose="020B0604030504040204" pitchFamily="34" charset="0"/>
            </a:endParaRPr>
          </a:p>
          <a:p>
            <a:pPr eaLnBrk="1" hangingPunct="1">
              <a:buClr>
                <a:srgbClr val="FFFFFF"/>
              </a:buClr>
              <a:buSzPct val="100000"/>
              <a:buFont typeface="Wingdings" pitchFamily="2" charset="2"/>
              <a:buChar char="Ø"/>
            </a:pPr>
            <a:r>
              <a:rPr lang="en-US" altLang="en-US" sz="2800">
                <a:latin typeface="Tahoma" panose="020B0604030504040204" pitchFamily="34" charset="0"/>
              </a:rPr>
              <a:t>- Breach</a:t>
            </a:r>
          </a:p>
          <a:p>
            <a:pPr eaLnBrk="1" hangingPunct="1">
              <a:buFont typeface="Wingdings" pitchFamily="2" charset="2"/>
              <a:buChar char="Ø"/>
            </a:pPr>
            <a:endParaRPr lang="en-US" altLang="en-US" sz="2800">
              <a:latin typeface="Tahoma" panose="020B0604030504040204" pitchFamily="34" charset="0"/>
            </a:endParaRPr>
          </a:p>
          <a:p>
            <a:pPr eaLnBrk="1" hangingPunct="1">
              <a:buClr>
                <a:srgbClr val="FFFFFF"/>
              </a:buClr>
              <a:buSzPct val="100000"/>
              <a:buFont typeface="Wingdings" pitchFamily="2" charset="2"/>
              <a:buChar char="Ø"/>
            </a:pPr>
            <a:r>
              <a:rPr lang="en-US" altLang="en-US" sz="2800">
                <a:latin typeface="Tahoma" panose="020B0604030504040204" pitchFamily="34" charset="0"/>
              </a:rPr>
              <a:t>- Causation</a:t>
            </a:r>
          </a:p>
          <a:p>
            <a:pPr eaLnBrk="1" hangingPunct="1">
              <a:buFont typeface="Wingdings" pitchFamily="2" charset="2"/>
              <a:buChar char="Ø"/>
            </a:pPr>
            <a:endParaRPr lang="en-US" altLang="en-US" sz="2800">
              <a:latin typeface="Tahoma" panose="020B0604030504040204" pitchFamily="34" charset="0"/>
            </a:endParaRPr>
          </a:p>
          <a:p>
            <a:pPr eaLnBrk="1" hangingPunct="1">
              <a:buClr>
                <a:srgbClr val="FFFFFF"/>
              </a:buClr>
              <a:buSzPct val="100000"/>
              <a:buFont typeface="Wingdings" pitchFamily="2" charset="2"/>
              <a:buChar char="Ø"/>
            </a:pPr>
            <a:r>
              <a:rPr lang="en-US" altLang="en-US" sz="2800">
                <a:latin typeface="Tahoma" panose="020B0604030504040204" pitchFamily="34" charset="0"/>
              </a:rPr>
              <a:t>- Damages</a:t>
            </a:r>
          </a:p>
        </p:txBody>
      </p:sp>
      <p:sp>
        <p:nvSpPr>
          <p:cNvPr id="4" name="Title 3">
            <a:extLst>
              <a:ext uri="{FF2B5EF4-FFF2-40B4-BE49-F238E27FC236}">
                <a16:creationId xmlns="" xmlns:a16="http://schemas.microsoft.com/office/drawing/2014/main" id="{AC472598-603B-C941-BB00-1AEA2408F482}"/>
              </a:ext>
            </a:extLst>
          </p:cNvPr>
          <p:cNvSpPr>
            <a:spLocks noGrp="1"/>
          </p:cNvSpPr>
          <p:nvPr>
            <p:ph type="title"/>
          </p:nvPr>
        </p:nvSpPr>
        <p:spPr>
          <a:xfrm>
            <a:off x="841513" y="457200"/>
            <a:ext cx="6781800" cy="1143000"/>
          </a:xfrm>
        </p:spPr>
        <p:txBody>
          <a:bodyPr/>
          <a:lstStyle/>
          <a:p>
            <a:r>
              <a:rPr lang="en-US" altLang="en-US" sz="2400" dirty="0">
                <a:latin typeface="+mn-lt"/>
              </a:rPr>
              <a:t>Elements of a Medical Malpractice Case </a:t>
            </a:r>
            <a:br>
              <a:rPr lang="en-US" altLang="en-US" sz="2400" dirty="0">
                <a:latin typeface="+mn-lt"/>
              </a:rPr>
            </a:br>
            <a:endParaRPr lang="en-US" sz="2400" dirty="0">
              <a:latin typeface="+mn-lt"/>
            </a:endParaRPr>
          </a:p>
        </p:txBody>
      </p:sp>
      <p:sp>
        <p:nvSpPr>
          <p:cNvPr id="2" name="Footer Placeholder 1">
            <a:extLst>
              <a:ext uri="{FF2B5EF4-FFF2-40B4-BE49-F238E27FC236}">
                <a16:creationId xmlns="" xmlns:a16="http://schemas.microsoft.com/office/drawing/2014/main" id="{83836827-3944-554E-B99D-873A36E4F803}"/>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45811DC7-D362-3944-B8A7-478760CC61EC}"/>
              </a:ext>
            </a:extLst>
          </p:cNvPr>
          <p:cNvSpPr>
            <a:spLocks noGrp="1"/>
          </p:cNvSpPr>
          <p:nvPr>
            <p:ph type="sldNum" sz="quarter" idx="12"/>
          </p:nvPr>
        </p:nvSpPr>
        <p:spPr/>
        <p:txBody>
          <a:bodyPr/>
          <a:lstStyle/>
          <a:p>
            <a:pPr>
              <a:defRPr/>
            </a:pPr>
            <a:fld id="{59C6B71F-E71D-0543-8261-2980AA4D35C4}" type="slidenum">
              <a:rPr lang="en-US" smtClean="0"/>
              <a:pPr>
                <a:defRPr/>
              </a:pPr>
              <a:t>18</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a:extLst>
              <a:ext uri="{FF2B5EF4-FFF2-40B4-BE49-F238E27FC236}">
                <a16:creationId xmlns="" xmlns:a16="http://schemas.microsoft.com/office/drawing/2014/main" id="{AAA0BD03-ED21-3A4E-A14C-6F45DB4E219D}"/>
              </a:ext>
            </a:extLst>
          </p:cNvPr>
          <p:cNvSpPr>
            <a:spLocks noChangeArrowheads="1"/>
          </p:cNvSpPr>
          <p:nvPr/>
        </p:nvSpPr>
        <p:spPr bwMode="auto">
          <a:xfrm>
            <a:off x="914400" y="2057400"/>
            <a:ext cx="7467600" cy="3846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1pPr>
            <a:lvl2pPr marL="914400" indent="-215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buClr>
                <a:srgbClr val="FFFFFF"/>
              </a:buClr>
              <a:buSzPct val="100000"/>
              <a:buFont typeface="Wingdings" pitchFamily="2" charset="2"/>
              <a:buChar char=""/>
            </a:pPr>
            <a:r>
              <a:rPr lang="en-US" altLang="en-US" sz="3200" b="1">
                <a:latin typeface="Tahoma" panose="020B0604030504040204" pitchFamily="34" charset="0"/>
              </a:rPr>
              <a:t>Duty</a:t>
            </a:r>
          </a:p>
          <a:p>
            <a:pPr lvl="1" eaLnBrk="1" hangingPunct="1">
              <a:buClr>
                <a:srgbClr val="FFFFFF"/>
              </a:buClr>
              <a:buSzPct val="100000"/>
              <a:buFont typeface="Wingdings" pitchFamily="2" charset="2"/>
              <a:buChar char=""/>
            </a:pPr>
            <a:r>
              <a:rPr lang="en-US" altLang="en-US" sz="2400">
                <a:latin typeface="Tahoma" panose="020B0604030504040204" pitchFamily="34" charset="0"/>
              </a:rPr>
              <a:t>	Created By the Establishment of a 	Provider-Patient Relationship</a:t>
            </a:r>
          </a:p>
          <a:p>
            <a:pPr lvl="1" eaLnBrk="1" hangingPunct="1">
              <a:buClr>
                <a:srgbClr val="FFFFFF"/>
              </a:buClr>
              <a:buSzPct val="100000"/>
              <a:buFont typeface="Wingdings" pitchFamily="2" charset="2"/>
              <a:buChar char=""/>
            </a:pPr>
            <a:endParaRPr lang="en-US" altLang="en-US" sz="24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Breach</a:t>
            </a:r>
          </a:p>
          <a:p>
            <a:pPr eaLnBrk="1" hangingPunct="1"/>
            <a:endParaRPr lang="en-US" altLang="en-US" sz="28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Causation</a:t>
            </a:r>
          </a:p>
          <a:p>
            <a:pPr eaLnBrk="1" hangingPunct="1"/>
            <a:endParaRPr lang="en-US" altLang="en-US" sz="28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Damages</a:t>
            </a:r>
          </a:p>
        </p:txBody>
      </p:sp>
      <p:sp>
        <p:nvSpPr>
          <p:cNvPr id="4" name="Title 3">
            <a:extLst>
              <a:ext uri="{FF2B5EF4-FFF2-40B4-BE49-F238E27FC236}">
                <a16:creationId xmlns="" xmlns:a16="http://schemas.microsoft.com/office/drawing/2014/main" id="{70334822-C2D8-E04B-AA3F-8C9FB6C8E7BA}"/>
              </a:ext>
            </a:extLst>
          </p:cNvPr>
          <p:cNvSpPr>
            <a:spLocks noGrp="1"/>
          </p:cNvSpPr>
          <p:nvPr>
            <p:ph type="title"/>
          </p:nvPr>
        </p:nvSpPr>
        <p:spPr>
          <a:xfrm>
            <a:off x="381000" y="459375"/>
            <a:ext cx="6781800" cy="1143000"/>
          </a:xfrm>
        </p:spPr>
        <p:txBody>
          <a:bodyPr/>
          <a:lstStyle/>
          <a:p>
            <a:r>
              <a:rPr lang="en-US" altLang="en-US" sz="2800" dirty="0">
                <a:latin typeface="+mn-lt"/>
              </a:rPr>
              <a:t>Elements of a Medical Malpractice Case </a:t>
            </a:r>
            <a:br>
              <a:rPr lang="en-US" altLang="en-US" sz="2800" dirty="0">
                <a:latin typeface="+mn-lt"/>
              </a:rPr>
            </a:br>
            <a:endParaRPr lang="en-US" sz="2800" dirty="0">
              <a:latin typeface="+mn-lt"/>
            </a:endParaRPr>
          </a:p>
        </p:txBody>
      </p:sp>
      <p:sp>
        <p:nvSpPr>
          <p:cNvPr id="2" name="Footer Placeholder 1">
            <a:extLst>
              <a:ext uri="{FF2B5EF4-FFF2-40B4-BE49-F238E27FC236}">
                <a16:creationId xmlns="" xmlns:a16="http://schemas.microsoft.com/office/drawing/2014/main" id="{B21C4CC6-3256-F249-AB3B-7D4A270E2ED6}"/>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B49B25B2-9CBA-D943-A2B3-2ABD0700E9EE}"/>
              </a:ext>
            </a:extLst>
          </p:cNvPr>
          <p:cNvSpPr>
            <a:spLocks noGrp="1"/>
          </p:cNvSpPr>
          <p:nvPr>
            <p:ph type="sldNum" sz="quarter" idx="12"/>
          </p:nvPr>
        </p:nvSpPr>
        <p:spPr/>
        <p:txBody>
          <a:bodyPr/>
          <a:lstStyle/>
          <a:p>
            <a:pPr>
              <a:defRPr/>
            </a:pPr>
            <a:fld id="{59C6B71F-E71D-0543-8261-2980AA4D35C4}" type="slidenum">
              <a:rPr lang="en-US" smtClean="0"/>
              <a:pPr>
                <a:defRPr/>
              </a:pPr>
              <a:t>19</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descr="The title of this slide is DHA Vision" title="Slide Title">
            <a:extLst>
              <a:ext uri="{FF2B5EF4-FFF2-40B4-BE49-F238E27FC236}">
                <a16:creationId xmlns="" xmlns:a16="http://schemas.microsoft.com/office/drawing/2014/main" id="{2B4E8D10-64B0-4D44-BCA3-C19AF2BFA9A7}"/>
              </a:ext>
            </a:extLst>
          </p:cNvPr>
          <p:cNvSpPr>
            <a:spLocks noGrp="1"/>
          </p:cNvSpPr>
          <p:nvPr>
            <p:ph type="title"/>
          </p:nvPr>
        </p:nvSpPr>
        <p:spPr/>
        <p:txBody>
          <a:bodyPr/>
          <a:lstStyle/>
          <a:p>
            <a:pPr eaLnBrk="1" hangingPunct="1">
              <a:defRPr/>
            </a:pPr>
            <a:r>
              <a:rPr lang="en-US" altLang="en-US" dirty="0"/>
              <a:t>Presenter</a:t>
            </a:r>
          </a:p>
        </p:txBody>
      </p:sp>
      <p:sp>
        <p:nvSpPr>
          <p:cNvPr id="11266" name="Content Placeholder 1">
            <a:extLst>
              <a:ext uri="{FF2B5EF4-FFF2-40B4-BE49-F238E27FC236}">
                <a16:creationId xmlns="" xmlns:a16="http://schemas.microsoft.com/office/drawing/2014/main" id="{877ADC93-4714-9446-93D6-C9D947AF09B3}"/>
              </a:ext>
            </a:extLst>
          </p:cNvPr>
          <p:cNvSpPr>
            <a:spLocks noGrp="1"/>
          </p:cNvSpPr>
          <p:nvPr>
            <p:ph idx="1"/>
          </p:nvPr>
        </p:nvSpPr>
        <p:spPr/>
        <p:txBody>
          <a:bodyPr anchor="ctr"/>
          <a:lstStyle/>
          <a:p>
            <a:pPr marL="0" indent="0" algn="ctr">
              <a:spcBef>
                <a:spcPct val="0"/>
              </a:spcBef>
              <a:spcAft>
                <a:spcPts val="600"/>
              </a:spcAft>
              <a:buFont typeface="Lucida Sans Unicode" panose="020B0602030504020204" pitchFamily="34" charset="0"/>
              <a:buNone/>
            </a:pPr>
            <a:r>
              <a:rPr lang="en-US" altLang="en-US" sz="1800" b="1" dirty="0"/>
              <a:t>Dana M. Bowers</a:t>
            </a:r>
          </a:p>
          <a:p>
            <a:pPr marL="0" indent="0" algn="ctr">
              <a:spcBef>
                <a:spcPct val="0"/>
              </a:spcBef>
              <a:spcAft>
                <a:spcPts val="600"/>
              </a:spcAft>
              <a:buFont typeface="Lucida Sans Unicode" panose="020B0602030504020204" pitchFamily="34" charset="0"/>
              <a:buNone/>
            </a:pPr>
            <a:r>
              <a:rPr lang="en-US" altLang="en-US" sz="1800" dirty="0"/>
              <a:t>Attorney-Adviser, Healthcare Law</a:t>
            </a:r>
          </a:p>
          <a:p>
            <a:pPr marL="0" indent="0" algn="ctr">
              <a:spcBef>
                <a:spcPct val="0"/>
              </a:spcBef>
              <a:spcAft>
                <a:spcPts val="600"/>
              </a:spcAft>
              <a:buFont typeface="Lucida Sans Unicode" panose="020B0602030504020204" pitchFamily="34" charset="0"/>
              <a:buNone/>
            </a:pPr>
            <a:r>
              <a:rPr lang="en-US" altLang="en-US" sz="1800" dirty="0"/>
              <a:t>Office of General Counsel</a:t>
            </a:r>
          </a:p>
          <a:p>
            <a:pPr marL="0" indent="0" algn="ctr">
              <a:spcBef>
                <a:spcPct val="0"/>
              </a:spcBef>
              <a:spcAft>
                <a:spcPts val="600"/>
              </a:spcAft>
              <a:buFont typeface="Lucida Sans Unicode" panose="020B0602030504020204" pitchFamily="34" charset="0"/>
              <a:buNone/>
            </a:pPr>
            <a:r>
              <a:rPr lang="en-US" altLang="en-US" sz="1800" dirty="0"/>
              <a:t>Defense Health Agency</a:t>
            </a:r>
          </a:p>
          <a:p>
            <a:pPr marL="0" indent="0" algn="ctr">
              <a:spcBef>
                <a:spcPct val="0"/>
              </a:spcBef>
              <a:spcAft>
                <a:spcPts val="600"/>
              </a:spcAft>
              <a:buFont typeface="Lucida Sans Unicode" panose="020B0602030504020204" pitchFamily="34" charset="0"/>
              <a:buNone/>
            </a:pPr>
            <a:r>
              <a:rPr lang="en-US" altLang="en-US" sz="1800" dirty="0"/>
              <a:t>Walter Reed National Military Medical Center – Bethesda, MD</a:t>
            </a:r>
          </a:p>
        </p:txBody>
      </p:sp>
      <p:sp>
        <p:nvSpPr>
          <p:cNvPr id="4" name="Footer Placeholder 3">
            <a:extLst>
              <a:ext uri="{FF2B5EF4-FFF2-40B4-BE49-F238E27FC236}">
                <a16:creationId xmlns="" xmlns:a16="http://schemas.microsoft.com/office/drawing/2014/main" id="{C5CED204-010F-9244-8544-4F82CF63F50E}"/>
              </a:ext>
            </a:extLst>
          </p:cNvPr>
          <p:cNvSpPr>
            <a:spLocks noGrp="1"/>
          </p:cNvSpPr>
          <p:nvPr>
            <p:ph type="ftr" sz="quarter" idx="11"/>
          </p:nvPr>
        </p:nvSpPr>
        <p:spPr/>
        <p:txBody>
          <a:bodyPr/>
          <a:lstStyle/>
          <a:p>
            <a:pPr>
              <a:defRPr/>
            </a:pPr>
            <a:r>
              <a:rPr lang="en-US"/>
              <a:t>“Medically Ready Force…Ready Medical Force”</a:t>
            </a:r>
          </a:p>
        </p:txBody>
      </p:sp>
      <p:sp>
        <p:nvSpPr>
          <p:cNvPr id="5" name="Slide Number Placeholder 4">
            <a:extLst>
              <a:ext uri="{FF2B5EF4-FFF2-40B4-BE49-F238E27FC236}">
                <a16:creationId xmlns="" xmlns:a16="http://schemas.microsoft.com/office/drawing/2014/main" id="{D36F3E7A-7E53-9741-9671-F8C2D569DDB5}"/>
              </a:ext>
            </a:extLst>
          </p:cNvPr>
          <p:cNvSpPr>
            <a:spLocks noGrp="1"/>
          </p:cNvSpPr>
          <p:nvPr>
            <p:ph type="sldNum" sz="quarter" idx="12"/>
          </p:nvPr>
        </p:nvSpPr>
        <p:spPr/>
        <p:txBody>
          <a:bodyPr/>
          <a:lstStyle/>
          <a:p>
            <a:pPr>
              <a:defRPr/>
            </a:pPr>
            <a:fld id="{601AE799-AD1F-F449-81B1-66AD88AC087E}" type="slidenum">
              <a:rPr lang="en-US" sz="1600"/>
              <a:pPr>
                <a:defRPr/>
              </a:pPr>
              <a:t>2</a:t>
            </a:fld>
            <a:endParaRPr lang="en-US" sz="160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a:extLst>
              <a:ext uri="{FF2B5EF4-FFF2-40B4-BE49-F238E27FC236}">
                <a16:creationId xmlns="" xmlns:a16="http://schemas.microsoft.com/office/drawing/2014/main" id="{132D58EF-6117-6C4C-9DDE-8756A2F00418}"/>
              </a:ext>
            </a:extLst>
          </p:cNvPr>
          <p:cNvSpPr>
            <a:spLocks noChangeArrowheads="1"/>
          </p:cNvSpPr>
          <p:nvPr/>
        </p:nvSpPr>
        <p:spPr bwMode="auto">
          <a:xfrm>
            <a:off x="1066800" y="2209800"/>
            <a:ext cx="7467600" cy="323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2pPr>
            <a:lvl3pPr marL="13716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buClr>
                <a:srgbClr val="FFFFFF"/>
              </a:buClr>
              <a:buSzPct val="100000"/>
              <a:buFont typeface="Wingdings" pitchFamily="2" charset="2"/>
              <a:buChar char=""/>
            </a:pPr>
            <a:r>
              <a:rPr lang="en-US" altLang="en-US" sz="2800">
                <a:latin typeface="Tahoma" panose="020B0604030504040204" pitchFamily="34" charset="0"/>
              </a:rPr>
              <a:t>Duty</a:t>
            </a:r>
          </a:p>
          <a:p>
            <a:pPr eaLnBrk="1" hangingPunct="1">
              <a:buClr>
                <a:srgbClr val="FFFFFF"/>
              </a:buClr>
              <a:buSzPct val="100000"/>
              <a:buFont typeface="Wingdings" pitchFamily="2" charset="2"/>
              <a:buChar char=""/>
            </a:pPr>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3200" b="1">
                <a:latin typeface="Tahoma" panose="020B0604030504040204" pitchFamily="34" charset="0"/>
              </a:rPr>
              <a:t>Breach</a:t>
            </a:r>
          </a:p>
          <a:p>
            <a:pPr lvl="2" eaLnBrk="1" hangingPunct="1">
              <a:buClr>
                <a:srgbClr val="FFFFFF"/>
              </a:buClr>
              <a:buSzPct val="100000"/>
              <a:buFontTx/>
              <a:buChar char="•"/>
            </a:pPr>
            <a:r>
              <a:rPr lang="en-US" altLang="en-US" sz="2000">
                <a:latin typeface="Tahoma" panose="020B0604030504040204" pitchFamily="34" charset="0"/>
              </a:rPr>
              <a:t>The failure to follow the accepted “standard of care” applicable to the health care provider</a:t>
            </a:r>
          </a:p>
          <a:p>
            <a:pPr lvl="2" eaLnBrk="1" hangingPunct="1">
              <a:buClr>
                <a:srgbClr val="FFFFFF"/>
              </a:buClr>
              <a:buSzPct val="100000"/>
              <a:buFont typeface="Wingdings" pitchFamily="2" charset="2"/>
              <a:buChar char=""/>
            </a:pPr>
            <a:endParaRPr lang="en-US" altLang="en-US" sz="20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Causation</a:t>
            </a:r>
          </a:p>
          <a:p>
            <a:pPr eaLnBrk="1" hangingPunct="1">
              <a:buClr>
                <a:srgbClr val="FFFFFF"/>
              </a:buClr>
              <a:buSzPct val="100000"/>
              <a:buFont typeface="Wingdings" pitchFamily="2" charset="2"/>
              <a:buChar char=""/>
            </a:pPr>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Damages</a:t>
            </a:r>
          </a:p>
        </p:txBody>
      </p:sp>
      <p:sp>
        <p:nvSpPr>
          <p:cNvPr id="4" name="Title 3">
            <a:extLst>
              <a:ext uri="{FF2B5EF4-FFF2-40B4-BE49-F238E27FC236}">
                <a16:creationId xmlns="" xmlns:a16="http://schemas.microsoft.com/office/drawing/2014/main" id="{A3644928-8793-C54E-8263-0E32AD60C1AC}"/>
              </a:ext>
            </a:extLst>
          </p:cNvPr>
          <p:cNvSpPr>
            <a:spLocks noGrp="1"/>
          </p:cNvSpPr>
          <p:nvPr>
            <p:ph type="title"/>
          </p:nvPr>
        </p:nvSpPr>
        <p:spPr>
          <a:xfrm>
            <a:off x="762000" y="533400"/>
            <a:ext cx="6781800" cy="1143000"/>
          </a:xfrm>
        </p:spPr>
        <p:txBody>
          <a:bodyPr/>
          <a:lstStyle/>
          <a:p>
            <a:r>
              <a:rPr lang="en-US" altLang="en-US" sz="2800" dirty="0">
                <a:latin typeface="+mn-lt"/>
              </a:rPr>
              <a:t>Elements of a Medical Malpractice Case </a:t>
            </a:r>
            <a:br>
              <a:rPr lang="en-US" altLang="en-US" sz="2800" dirty="0">
                <a:latin typeface="+mn-lt"/>
              </a:rPr>
            </a:br>
            <a:endParaRPr lang="en-US" sz="2800" dirty="0">
              <a:latin typeface="+mn-lt"/>
            </a:endParaRPr>
          </a:p>
        </p:txBody>
      </p:sp>
      <p:sp>
        <p:nvSpPr>
          <p:cNvPr id="2" name="Footer Placeholder 1">
            <a:extLst>
              <a:ext uri="{FF2B5EF4-FFF2-40B4-BE49-F238E27FC236}">
                <a16:creationId xmlns="" xmlns:a16="http://schemas.microsoft.com/office/drawing/2014/main" id="{244ACF24-CE0A-C445-9330-EDE64220C10A}"/>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50C8B36B-DE62-224B-A144-495CD4E187DE}"/>
              </a:ext>
            </a:extLst>
          </p:cNvPr>
          <p:cNvSpPr>
            <a:spLocks noGrp="1"/>
          </p:cNvSpPr>
          <p:nvPr>
            <p:ph type="sldNum" sz="quarter" idx="12"/>
          </p:nvPr>
        </p:nvSpPr>
        <p:spPr/>
        <p:txBody>
          <a:bodyPr/>
          <a:lstStyle/>
          <a:p>
            <a:pPr>
              <a:defRPr/>
            </a:pPr>
            <a:fld id="{59C6B71F-E71D-0543-8261-2980AA4D35C4}" type="slidenum">
              <a:rPr lang="en-US" smtClean="0"/>
              <a:pPr>
                <a:defRPr/>
              </a:pPr>
              <a:t>20</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4">
            <a:extLst>
              <a:ext uri="{FF2B5EF4-FFF2-40B4-BE49-F238E27FC236}">
                <a16:creationId xmlns="" xmlns:a16="http://schemas.microsoft.com/office/drawing/2014/main" id="{C4F1E477-17BD-D641-84F1-AE9EAC0596C4}"/>
              </a:ext>
            </a:extLst>
          </p:cNvPr>
          <p:cNvSpPr>
            <a:spLocks noChangeArrowheads="1"/>
          </p:cNvSpPr>
          <p:nvPr/>
        </p:nvSpPr>
        <p:spPr bwMode="auto">
          <a:xfrm>
            <a:off x="914400" y="2133600"/>
            <a:ext cx="7467600" cy="3630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4pPr>
            <a:lvl5pPr marL="1079500" indent="-215900">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5pPr>
            <a:lvl6pPr marL="1536700" indent="-215900" defTabSz="457200" eaLnBrk="0" fontAlgn="base" hangingPunct="0">
              <a:spcBef>
                <a:spcPct val="0"/>
              </a:spcBef>
              <a:spcAft>
                <a:spcPct val="0"/>
              </a:spcAft>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6pPr>
            <a:lvl7pPr marL="1993900" indent="-215900" defTabSz="457200" eaLnBrk="0" fontAlgn="base" hangingPunct="0">
              <a:spcBef>
                <a:spcPct val="0"/>
              </a:spcBef>
              <a:spcAft>
                <a:spcPct val="0"/>
              </a:spcAft>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7pPr>
            <a:lvl8pPr marL="2451100" indent="-215900" defTabSz="457200" eaLnBrk="0" fontAlgn="base" hangingPunct="0">
              <a:spcBef>
                <a:spcPct val="0"/>
              </a:spcBef>
              <a:spcAft>
                <a:spcPct val="0"/>
              </a:spcAft>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8pPr>
            <a:lvl9pPr marL="2908300" indent="-215900" defTabSz="457200" eaLnBrk="0" fontAlgn="base" hangingPunct="0">
              <a:spcBef>
                <a:spcPct val="0"/>
              </a:spcBef>
              <a:spcAft>
                <a:spcPct val="0"/>
              </a:spcAft>
              <a:tabLst>
                <a:tab pos="457200" algn="l"/>
                <a:tab pos="1371600" algn="l"/>
                <a:tab pos="1482725" algn="l"/>
                <a:tab pos="1773238"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buClr>
                <a:srgbClr val="FFFFFF"/>
              </a:buClr>
              <a:buSzPct val="100000"/>
              <a:buFont typeface="Wingdings" pitchFamily="2" charset="2"/>
              <a:buChar char=""/>
            </a:pPr>
            <a:r>
              <a:rPr lang="en-US" altLang="en-US" sz="2800">
                <a:latin typeface="Tahoma" panose="020B0604030504040204" pitchFamily="34" charset="0"/>
              </a:rPr>
              <a:t>Duty</a:t>
            </a:r>
          </a:p>
          <a:p>
            <a:pPr eaLnBrk="1" hangingPunct="1"/>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Breach</a:t>
            </a:r>
          </a:p>
          <a:p>
            <a:pPr eaLnBrk="1" hangingPunct="1"/>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3200" b="1">
                <a:latin typeface="Tahoma" panose="020B0604030504040204" pitchFamily="34" charset="0"/>
              </a:rPr>
              <a:t>Causation</a:t>
            </a:r>
          </a:p>
          <a:p>
            <a:pPr lvl="4" algn="just" eaLnBrk="1" hangingPunct="1">
              <a:buClr>
                <a:srgbClr val="FFFFFF"/>
              </a:buClr>
              <a:buSzPct val="45000"/>
              <a:buFont typeface="Wingdings" pitchFamily="2" charset="2"/>
              <a:buChar char=""/>
            </a:pPr>
            <a:r>
              <a:rPr lang="en-US" altLang="en-US"/>
              <a:t>The Defendant’s actions were a “proximate cause” of the Plaintiff’s injury. There is a causal relationship between a given physical condition and the defendant's negligent act.  </a:t>
            </a:r>
          </a:p>
          <a:p>
            <a:pPr eaLnBrk="1" hangingPunct="1">
              <a:buClr>
                <a:srgbClr val="FFFFFF"/>
              </a:buClr>
              <a:buSzPct val="100000"/>
              <a:buFont typeface="Wingdings" pitchFamily="2" charset="2"/>
              <a:buChar char=""/>
            </a:pPr>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Damages</a:t>
            </a:r>
          </a:p>
          <a:p>
            <a:pPr lvl="4" algn="just" eaLnBrk="1" hangingPunct="1">
              <a:buClr>
                <a:srgbClr val="FFFFFF"/>
              </a:buClr>
              <a:buSzPct val="45000"/>
              <a:buFont typeface="Wingdings" pitchFamily="2" charset="2"/>
              <a:buNone/>
            </a:pPr>
            <a:r>
              <a:rPr lang="en-US" altLang="en-US" i="1"/>
              <a:t>	</a:t>
            </a:r>
            <a:endParaRPr lang="en-US" altLang="en-US" sz="3200">
              <a:latin typeface="Tahoma" panose="020B0604030504040204" pitchFamily="34" charset="0"/>
            </a:endParaRPr>
          </a:p>
        </p:txBody>
      </p:sp>
      <p:sp>
        <p:nvSpPr>
          <p:cNvPr id="2" name="Footer Placeholder 1">
            <a:extLst>
              <a:ext uri="{FF2B5EF4-FFF2-40B4-BE49-F238E27FC236}">
                <a16:creationId xmlns="" xmlns:a16="http://schemas.microsoft.com/office/drawing/2014/main" id="{52F33A0B-D3C5-4142-8710-4A37AF48C441}"/>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5BFB7E57-C353-064E-A0D1-A1CEDDB4369A}"/>
              </a:ext>
            </a:extLst>
          </p:cNvPr>
          <p:cNvSpPr>
            <a:spLocks noGrp="1"/>
          </p:cNvSpPr>
          <p:nvPr>
            <p:ph type="sldNum" sz="quarter" idx="12"/>
          </p:nvPr>
        </p:nvSpPr>
        <p:spPr/>
        <p:txBody>
          <a:bodyPr/>
          <a:lstStyle/>
          <a:p>
            <a:pPr>
              <a:defRPr/>
            </a:pPr>
            <a:fld id="{59C6B71F-E71D-0543-8261-2980AA4D35C4}" type="slidenum">
              <a:rPr lang="en-US" smtClean="0"/>
              <a:pPr>
                <a:defRPr/>
              </a:pPr>
              <a:t>21</a:t>
            </a:fld>
            <a:endParaRPr lang="en-US" dirty="0"/>
          </a:p>
        </p:txBody>
      </p:sp>
      <p:sp>
        <p:nvSpPr>
          <p:cNvPr id="7" name="Title 6">
            <a:extLst>
              <a:ext uri="{FF2B5EF4-FFF2-40B4-BE49-F238E27FC236}">
                <a16:creationId xmlns="" xmlns:a16="http://schemas.microsoft.com/office/drawing/2014/main" id="{8D0CEC60-EAF6-5040-BD9B-70966CF6AD2B}"/>
              </a:ext>
            </a:extLst>
          </p:cNvPr>
          <p:cNvSpPr>
            <a:spLocks noGrp="1"/>
          </p:cNvSpPr>
          <p:nvPr>
            <p:ph type="title"/>
          </p:nvPr>
        </p:nvSpPr>
        <p:spPr/>
        <p:txBody>
          <a:bodyPr/>
          <a:lstStyle/>
          <a:p>
            <a:r>
              <a:rPr lang="en-US" altLang="en-US" sz="2400" dirty="0">
                <a:latin typeface="+mn-lt"/>
              </a:rPr>
              <a:t>Elements of a Medical Malpractice Case </a:t>
            </a:r>
            <a:br>
              <a:rPr lang="en-US" altLang="en-US" sz="2400" dirty="0">
                <a:latin typeface="+mn-lt"/>
              </a:rPr>
            </a:br>
            <a:endParaRPr lang="en-US" sz="1400" dirty="0">
              <a:latin typeface="+mn-l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a:extLst>
              <a:ext uri="{FF2B5EF4-FFF2-40B4-BE49-F238E27FC236}">
                <a16:creationId xmlns="" xmlns:a16="http://schemas.microsoft.com/office/drawing/2014/main" id="{DC3791D4-2A18-DF44-A2A2-A8800050308C}"/>
              </a:ext>
            </a:extLst>
          </p:cNvPr>
          <p:cNvSpPr>
            <a:spLocks noChangeArrowheads="1"/>
          </p:cNvSpPr>
          <p:nvPr/>
        </p:nvSpPr>
        <p:spPr bwMode="auto">
          <a:xfrm>
            <a:off x="838200" y="1905000"/>
            <a:ext cx="7467600" cy="335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4pPr>
            <a:lvl5pPr marL="1079500" indent="-215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5pPr>
            <a:lvl6pPr marL="15367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6pPr>
            <a:lvl7pPr marL="19939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7pPr>
            <a:lvl8pPr marL="24511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8pPr>
            <a:lvl9pPr marL="29083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buClr>
                <a:srgbClr val="FFFFFF"/>
              </a:buClr>
              <a:buSzPct val="100000"/>
              <a:buFont typeface="Wingdings" pitchFamily="2" charset="2"/>
              <a:buChar char=""/>
            </a:pPr>
            <a:r>
              <a:rPr lang="en-US" altLang="en-US" sz="2800">
                <a:latin typeface="Tahoma" panose="020B0604030504040204" pitchFamily="34" charset="0"/>
              </a:rPr>
              <a:t>Duty</a:t>
            </a:r>
          </a:p>
          <a:p>
            <a:pPr eaLnBrk="1" hangingPunct="1"/>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Breach</a:t>
            </a:r>
          </a:p>
          <a:p>
            <a:pPr eaLnBrk="1" hangingPunct="1"/>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2800">
                <a:latin typeface="Tahoma" panose="020B0604030504040204" pitchFamily="34" charset="0"/>
              </a:rPr>
              <a:t>Causation</a:t>
            </a:r>
          </a:p>
          <a:p>
            <a:pPr eaLnBrk="1" hangingPunct="1"/>
            <a:endParaRPr lang="en-US" altLang="en-US" sz="1400">
              <a:latin typeface="Tahoma" panose="020B0604030504040204" pitchFamily="34" charset="0"/>
            </a:endParaRPr>
          </a:p>
          <a:p>
            <a:pPr eaLnBrk="1" hangingPunct="1">
              <a:buClr>
                <a:srgbClr val="FFFFFF"/>
              </a:buClr>
              <a:buSzPct val="100000"/>
              <a:buFont typeface="Wingdings" pitchFamily="2" charset="2"/>
              <a:buChar char=""/>
            </a:pPr>
            <a:r>
              <a:rPr lang="en-US" altLang="en-US" sz="3200" b="1">
                <a:latin typeface="Tahoma" panose="020B0604030504040204" pitchFamily="34" charset="0"/>
              </a:rPr>
              <a:t>Damages</a:t>
            </a:r>
          </a:p>
          <a:p>
            <a:pPr lvl="4" algn="just" eaLnBrk="1" hangingPunct="1">
              <a:buClr>
                <a:srgbClr val="FFFFFF"/>
              </a:buClr>
              <a:buSzPct val="45000"/>
              <a:buFont typeface="Wingdings" pitchFamily="2" charset="2"/>
              <a:buChar char=""/>
            </a:pPr>
            <a:r>
              <a:rPr lang="en-US" altLang="en-US">
                <a:latin typeface="Tahoma" panose="020B0604030504040204" pitchFamily="34" charset="0"/>
              </a:rPr>
              <a:t>$$$$</a:t>
            </a:r>
          </a:p>
          <a:p>
            <a:pPr lvl="4" algn="just" eaLnBrk="1" hangingPunct="1">
              <a:buClr>
                <a:srgbClr val="FFFFFF"/>
              </a:buClr>
              <a:buSzPct val="45000"/>
              <a:buFont typeface="Wingdings" pitchFamily="2" charset="2"/>
              <a:buChar char=""/>
            </a:pPr>
            <a:r>
              <a:rPr lang="en-US" altLang="en-US">
                <a:latin typeface="Tahoma" panose="020B0604030504040204" pitchFamily="34" charset="0"/>
              </a:rPr>
              <a:t>Includes both economic and non-economic</a:t>
            </a:r>
          </a:p>
          <a:p>
            <a:pPr lvl="4" algn="just" eaLnBrk="1" hangingPunct="1">
              <a:buClr>
                <a:srgbClr val="FFFFFF"/>
              </a:buClr>
              <a:buSzPct val="45000"/>
              <a:buFont typeface="Wingdings" pitchFamily="2" charset="2"/>
              <a:buChar char=""/>
            </a:pPr>
            <a:r>
              <a:rPr lang="en-US" altLang="en-US">
                <a:latin typeface="Tahoma" panose="020B0604030504040204" pitchFamily="34" charset="0"/>
              </a:rPr>
              <a:t>Medical Malpractice Cap, if applicable (relies on State law)</a:t>
            </a:r>
          </a:p>
        </p:txBody>
      </p:sp>
      <p:sp>
        <p:nvSpPr>
          <p:cNvPr id="4" name="Title 3">
            <a:extLst>
              <a:ext uri="{FF2B5EF4-FFF2-40B4-BE49-F238E27FC236}">
                <a16:creationId xmlns="" xmlns:a16="http://schemas.microsoft.com/office/drawing/2014/main" id="{CACBFC46-035C-F943-9474-0A033A92F8BD}"/>
              </a:ext>
            </a:extLst>
          </p:cNvPr>
          <p:cNvSpPr>
            <a:spLocks noGrp="1"/>
          </p:cNvSpPr>
          <p:nvPr>
            <p:ph type="title"/>
          </p:nvPr>
        </p:nvSpPr>
        <p:spPr>
          <a:xfrm>
            <a:off x="1524000" y="257106"/>
            <a:ext cx="6781800" cy="1143000"/>
          </a:xfrm>
        </p:spPr>
        <p:txBody>
          <a:bodyPr/>
          <a:lstStyle/>
          <a:p>
            <a:r>
              <a:rPr lang="en-US" altLang="en-US" sz="2400" dirty="0">
                <a:latin typeface="+mn-lt"/>
              </a:rPr>
              <a:t>Elements of a Medical Malpractice Case </a:t>
            </a:r>
            <a:br>
              <a:rPr lang="en-US" altLang="en-US" sz="2400" dirty="0">
                <a:latin typeface="+mn-lt"/>
              </a:rPr>
            </a:br>
            <a:endParaRPr lang="en-US" sz="2400" dirty="0">
              <a:latin typeface="+mn-lt"/>
            </a:endParaRPr>
          </a:p>
        </p:txBody>
      </p:sp>
      <p:sp>
        <p:nvSpPr>
          <p:cNvPr id="2" name="Footer Placeholder 1">
            <a:extLst>
              <a:ext uri="{FF2B5EF4-FFF2-40B4-BE49-F238E27FC236}">
                <a16:creationId xmlns="" xmlns:a16="http://schemas.microsoft.com/office/drawing/2014/main" id="{CB2768A9-2BE5-1F45-8854-E0F390A6A681}"/>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D1092AAF-0235-064B-A767-0AD16DD465FA}"/>
              </a:ext>
            </a:extLst>
          </p:cNvPr>
          <p:cNvSpPr>
            <a:spLocks noGrp="1"/>
          </p:cNvSpPr>
          <p:nvPr>
            <p:ph type="sldNum" sz="quarter" idx="12"/>
          </p:nvPr>
        </p:nvSpPr>
        <p:spPr/>
        <p:txBody>
          <a:bodyPr/>
          <a:lstStyle/>
          <a:p>
            <a:pPr>
              <a:defRPr/>
            </a:pPr>
            <a:fld id="{59C6B71F-E71D-0543-8261-2980AA4D35C4}" type="slidenum">
              <a:rPr lang="en-US" smtClean="0"/>
              <a:pPr>
                <a:defRPr/>
              </a:pPr>
              <a:t>22</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3296C8A7-6C85-0F4E-9B3B-74B3D4CBAC1D}"/>
              </a:ext>
            </a:extLst>
          </p:cNvPr>
          <p:cNvSpPr>
            <a:spLocks noGrp="1"/>
          </p:cNvSpPr>
          <p:nvPr>
            <p:ph type="title"/>
          </p:nvPr>
        </p:nvSpPr>
        <p:spPr>
          <a:xfrm>
            <a:off x="1600200" y="2438400"/>
            <a:ext cx="6781800" cy="1143000"/>
          </a:xfrm>
        </p:spPr>
        <p:txBody>
          <a:bodyPr/>
          <a:lstStyle/>
          <a:p>
            <a:r>
              <a:rPr lang="en-US" altLang="en-US" sz="6000" dirty="0">
                <a:latin typeface="Tahoma" panose="020B0604030504040204" pitchFamily="34" charset="0"/>
              </a:rPr>
              <a:t>Documentation</a:t>
            </a:r>
            <a:endParaRPr lang="en-US" dirty="0"/>
          </a:p>
        </p:txBody>
      </p:sp>
      <p:sp>
        <p:nvSpPr>
          <p:cNvPr id="2" name="Footer Placeholder 1">
            <a:extLst>
              <a:ext uri="{FF2B5EF4-FFF2-40B4-BE49-F238E27FC236}">
                <a16:creationId xmlns="" xmlns:a16="http://schemas.microsoft.com/office/drawing/2014/main" id="{F672F789-A087-DB4F-A35E-2C68E8C7EB6D}"/>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BCE48496-6BA2-C149-9F4D-F22A3E94C629}"/>
              </a:ext>
            </a:extLst>
          </p:cNvPr>
          <p:cNvSpPr>
            <a:spLocks noGrp="1"/>
          </p:cNvSpPr>
          <p:nvPr>
            <p:ph type="sldNum" sz="quarter" idx="12"/>
          </p:nvPr>
        </p:nvSpPr>
        <p:spPr/>
        <p:txBody>
          <a:bodyPr/>
          <a:lstStyle/>
          <a:p>
            <a:pPr>
              <a:defRPr/>
            </a:pPr>
            <a:fld id="{59C6B71F-E71D-0543-8261-2980AA4D35C4}" type="slidenum">
              <a:rPr lang="en-US" smtClean="0"/>
              <a:pPr>
                <a:defRPr/>
              </a:pPr>
              <a:t>23</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 xmlns:a16="http://schemas.microsoft.com/office/drawing/2014/main" id="{A504B98C-A628-0749-A296-0F490CFFECB3}"/>
              </a:ext>
            </a:extLst>
          </p:cNvPr>
          <p:cNvSpPr>
            <a:spLocks noChangeArrowheads="1"/>
          </p:cNvSpPr>
          <p:nvPr/>
        </p:nvSpPr>
        <p:spPr bwMode="auto">
          <a:xfrm>
            <a:off x="228600" y="1673225"/>
            <a:ext cx="8686800" cy="5008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marL="914400" indent="-455613">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5207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buClr>
                <a:srgbClr val="000000"/>
              </a:buClr>
              <a:buSzPct val="100000"/>
              <a:buFont typeface="Times New Roman" panose="02020603050405020304" pitchFamily="18" charset="0"/>
              <a:buNone/>
            </a:pPr>
            <a:endParaRPr lang="en-US" altLang="en-US" sz="800">
              <a:latin typeface="Tahoma" panose="020B0604030504040204" pitchFamily="34" charset="0"/>
            </a:endParaRPr>
          </a:p>
          <a:p>
            <a:pPr lvl="1" eaLnBrk="1" hangingPunct="1">
              <a:buClr>
                <a:srgbClr val="FFFFFF"/>
              </a:buClr>
              <a:buSzPct val="100000"/>
              <a:buFont typeface="Wingdings" pitchFamily="2" charset="2"/>
              <a:buChar char=""/>
            </a:pPr>
            <a:r>
              <a:rPr lang="en-US" altLang="en-US" sz="2200">
                <a:latin typeface="Tahoma" panose="020B0604030504040204" pitchFamily="34" charset="0"/>
              </a:rPr>
              <a:t>- Legal document required by law</a:t>
            </a:r>
          </a:p>
          <a:p>
            <a:pPr eaLnBrk="1" hangingPunct="1"/>
            <a:endParaRPr lang="en-US" altLang="en-US" sz="2200">
              <a:latin typeface="Tahoma" panose="020B0604030504040204" pitchFamily="34" charset="0"/>
            </a:endParaRPr>
          </a:p>
          <a:p>
            <a:pPr lvl="1" eaLnBrk="1" hangingPunct="1">
              <a:buClr>
                <a:srgbClr val="FFFFFF"/>
              </a:buClr>
              <a:buSzPct val="100000"/>
              <a:buFont typeface="Wingdings" pitchFamily="2" charset="2"/>
              <a:buChar char=""/>
            </a:pPr>
            <a:r>
              <a:rPr lang="en-US" altLang="en-US" sz="2200">
                <a:latin typeface="Tahoma" panose="020B0604030504040204" pitchFamily="34" charset="0"/>
              </a:rPr>
              <a:t>- Patient safety</a:t>
            </a:r>
          </a:p>
          <a:p>
            <a:pPr eaLnBrk="1" hangingPunct="1"/>
            <a:endParaRPr lang="en-US" altLang="en-US" sz="2200">
              <a:latin typeface="Tahoma" panose="020B0604030504040204" pitchFamily="34" charset="0"/>
            </a:endParaRPr>
          </a:p>
          <a:p>
            <a:pPr lvl="1" eaLnBrk="1" hangingPunct="1">
              <a:buClr>
                <a:srgbClr val="FFFFFF"/>
              </a:buClr>
              <a:buSzPct val="100000"/>
              <a:buFont typeface="Wingdings" pitchFamily="2" charset="2"/>
              <a:buChar char=""/>
            </a:pPr>
            <a:r>
              <a:rPr lang="en-US" altLang="en-US" sz="2200">
                <a:latin typeface="Tahoma" panose="020B0604030504040204" pitchFamily="34" charset="0"/>
              </a:rPr>
              <a:t>- Used for implementing quality improvement initiatives</a:t>
            </a:r>
          </a:p>
          <a:p>
            <a:pPr eaLnBrk="1" hangingPunct="1"/>
            <a:endParaRPr lang="en-US" altLang="en-US" sz="2200">
              <a:latin typeface="Tahoma" panose="020B0604030504040204" pitchFamily="34" charset="0"/>
            </a:endParaRPr>
          </a:p>
          <a:p>
            <a:pPr lvl="1" eaLnBrk="1" hangingPunct="1">
              <a:buClr>
                <a:srgbClr val="FFFFFF"/>
              </a:buClr>
              <a:buSzPct val="100000"/>
              <a:buFont typeface="Wingdings" pitchFamily="2" charset="2"/>
              <a:buChar char=""/>
            </a:pPr>
            <a:r>
              <a:rPr lang="en-US" altLang="en-US" sz="2200">
                <a:latin typeface="Tahoma" panose="020B0604030504040204" pitchFamily="34" charset="0"/>
              </a:rPr>
              <a:t>- Used for utilization reviews and to obtain reimbursement</a:t>
            </a:r>
          </a:p>
          <a:p>
            <a:pPr eaLnBrk="1" hangingPunct="1"/>
            <a:endParaRPr lang="en-US" altLang="en-US" sz="2200">
              <a:latin typeface="Tahoma" panose="020B0604030504040204" pitchFamily="34" charset="0"/>
            </a:endParaRPr>
          </a:p>
          <a:p>
            <a:pPr lvl="1" eaLnBrk="1" hangingPunct="1">
              <a:buClr>
                <a:srgbClr val="FFFFFF"/>
              </a:buClr>
              <a:buSzPct val="100000"/>
              <a:buFont typeface="Wingdings" pitchFamily="2" charset="2"/>
              <a:buChar char=""/>
            </a:pPr>
            <a:r>
              <a:rPr lang="en-US" altLang="en-US" sz="2200">
                <a:latin typeface="Tahoma" panose="020B0604030504040204" pitchFamily="34" charset="0"/>
              </a:rPr>
              <a:t>- Used for research and education</a:t>
            </a:r>
          </a:p>
          <a:p>
            <a:pPr eaLnBrk="1" hangingPunct="1"/>
            <a:endParaRPr lang="en-US" altLang="en-US" sz="2200">
              <a:latin typeface="Tahoma" panose="020B0604030504040204" pitchFamily="34" charset="0"/>
            </a:endParaRPr>
          </a:p>
          <a:p>
            <a:pPr lvl="1" eaLnBrk="1" hangingPunct="1">
              <a:buClr>
                <a:srgbClr val="FFFFFF"/>
              </a:buClr>
              <a:buSzPct val="100000"/>
              <a:buFont typeface="Wingdings" pitchFamily="2" charset="2"/>
              <a:buChar char=""/>
            </a:pPr>
            <a:r>
              <a:rPr lang="en-US" altLang="en-US" sz="2200" b="1">
                <a:latin typeface="Tahoma" panose="020B0604030504040204" pitchFamily="34" charset="0"/>
              </a:rPr>
              <a:t>- Most credible evidence in legal proceedings</a:t>
            </a:r>
          </a:p>
          <a:p>
            <a:pPr eaLnBrk="1" hangingPunct="1">
              <a:lnSpc>
                <a:spcPct val="80000"/>
              </a:lnSpc>
            </a:pPr>
            <a:endParaRPr lang="en-US" altLang="en-US" sz="2500" b="1">
              <a:latin typeface="Tahoma" panose="020B0604030504040204" pitchFamily="34" charset="0"/>
            </a:endParaRPr>
          </a:p>
          <a:p>
            <a:pPr eaLnBrk="1" hangingPunct="1">
              <a:lnSpc>
                <a:spcPct val="80000"/>
              </a:lnSpc>
            </a:pPr>
            <a:endParaRPr lang="en-US" altLang="en-US" sz="1400">
              <a:latin typeface="Tahoma" panose="020B0604030504040204" pitchFamily="34" charset="0"/>
            </a:endParaRPr>
          </a:p>
          <a:p>
            <a:pPr algn="just" eaLnBrk="1" hangingPunct="1">
              <a:lnSpc>
                <a:spcPct val="80000"/>
              </a:lnSpc>
            </a:pPr>
            <a:endParaRPr lang="en-US" altLang="en-US" sz="2400">
              <a:latin typeface="Tahoma" panose="020B0604030504040204" pitchFamily="34" charset="0"/>
            </a:endParaRPr>
          </a:p>
          <a:p>
            <a:pPr algn="just" eaLnBrk="1" hangingPunct="1">
              <a:lnSpc>
                <a:spcPct val="80000"/>
              </a:lnSpc>
            </a:pPr>
            <a:endParaRPr lang="en-US" altLang="en-US" sz="2400">
              <a:latin typeface="Tahoma" panose="020B0604030504040204" pitchFamily="34" charset="0"/>
            </a:endParaRPr>
          </a:p>
        </p:txBody>
      </p:sp>
      <p:sp>
        <p:nvSpPr>
          <p:cNvPr id="5" name="Title 4">
            <a:extLst>
              <a:ext uri="{FF2B5EF4-FFF2-40B4-BE49-F238E27FC236}">
                <a16:creationId xmlns="" xmlns:a16="http://schemas.microsoft.com/office/drawing/2014/main" id="{FD506848-77E0-454F-810F-BAE6E69D0DC1}"/>
              </a:ext>
            </a:extLst>
          </p:cNvPr>
          <p:cNvSpPr>
            <a:spLocks noGrp="1"/>
          </p:cNvSpPr>
          <p:nvPr>
            <p:ph type="title"/>
          </p:nvPr>
        </p:nvSpPr>
        <p:spPr>
          <a:xfrm>
            <a:off x="685800" y="381000"/>
            <a:ext cx="6781800" cy="1143000"/>
          </a:xfrm>
        </p:spPr>
        <p:txBody>
          <a:bodyPr/>
          <a:lstStyle/>
          <a:p>
            <a:pPr eaLnBrk="1" hangingPunct="1">
              <a:defRPr/>
            </a:pPr>
            <a:r>
              <a:rPr lang="en-US" altLang="en-US" sz="2400" dirty="0">
                <a:latin typeface="+mn-lt"/>
              </a:rPr>
              <a:t>Importance Of Documentation:  </a:t>
            </a:r>
            <a:br>
              <a:rPr lang="en-US" altLang="en-US" sz="2400" dirty="0">
                <a:latin typeface="+mn-lt"/>
              </a:rPr>
            </a:br>
            <a:r>
              <a:rPr lang="en-US" altLang="en-US" sz="2400" dirty="0">
                <a:latin typeface="+mn-lt"/>
              </a:rPr>
              <a:t>Why Does It Matter?</a:t>
            </a:r>
            <a:r>
              <a:rPr lang="en-US" altLang="en-US" dirty="0"/>
              <a:t/>
            </a:r>
            <a:br>
              <a:rPr lang="en-US" altLang="en-US" dirty="0"/>
            </a:br>
            <a:endParaRPr lang="en-US" dirty="0"/>
          </a:p>
        </p:txBody>
      </p:sp>
      <p:sp>
        <p:nvSpPr>
          <p:cNvPr id="3" name="Footer Placeholder 2">
            <a:extLst>
              <a:ext uri="{FF2B5EF4-FFF2-40B4-BE49-F238E27FC236}">
                <a16:creationId xmlns="" xmlns:a16="http://schemas.microsoft.com/office/drawing/2014/main" id="{E7FA42ED-60F0-0E47-86F3-3B3DDACFCA4E}"/>
              </a:ext>
            </a:extLst>
          </p:cNvPr>
          <p:cNvSpPr>
            <a:spLocks noGrp="1"/>
          </p:cNvSpPr>
          <p:nvPr>
            <p:ph type="ftr" sz="quarter" idx="11"/>
          </p:nvPr>
        </p:nvSpPr>
        <p:spPr/>
        <p:txBody>
          <a:bodyPr/>
          <a:lstStyle/>
          <a:p>
            <a:pPr>
              <a:defRPr/>
            </a:pPr>
            <a:r>
              <a:rPr lang="en-US"/>
              <a:t>“Medically Ready Force…Ready Medical Force”</a:t>
            </a:r>
          </a:p>
        </p:txBody>
      </p:sp>
      <p:sp>
        <p:nvSpPr>
          <p:cNvPr id="4" name="Slide Number Placeholder 3">
            <a:extLst>
              <a:ext uri="{FF2B5EF4-FFF2-40B4-BE49-F238E27FC236}">
                <a16:creationId xmlns="" xmlns:a16="http://schemas.microsoft.com/office/drawing/2014/main" id="{0CFDA9F7-A10F-5C42-9B03-B590A8B8076B}"/>
              </a:ext>
            </a:extLst>
          </p:cNvPr>
          <p:cNvSpPr>
            <a:spLocks noGrp="1"/>
          </p:cNvSpPr>
          <p:nvPr>
            <p:ph type="sldNum" sz="quarter" idx="12"/>
          </p:nvPr>
        </p:nvSpPr>
        <p:spPr/>
        <p:txBody>
          <a:bodyPr/>
          <a:lstStyle/>
          <a:p>
            <a:pPr>
              <a:defRPr/>
            </a:pPr>
            <a:fld id="{59C6B71F-E71D-0543-8261-2980AA4D35C4}" type="slidenum">
              <a:rPr lang="en-US" smtClean="0"/>
              <a:pPr>
                <a:defRPr/>
              </a:pPr>
              <a:t>24</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DD6C115B-CA33-0E43-A245-8DB3295AE14B}"/>
              </a:ext>
            </a:extLst>
          </p:cNvPr>
          <p:cNvSpPr>
            <a:spLocks noGrp="1"/>
          </p:cNvSpPr>
          <p:nvPr>
            <p:ph type="title"/>
          </p:nvPr>
        </p:nvSpPr>
        <p:spPr>
          <a:xfrm>
            <a:off x="1295400" y="457200"/>
            <a:ext cx="6781800" cy="1143000"/>
          </a:xfrm>
        </p:spPr>
        <p:txBody>
          <a:bodyPr/>
          <a:lstStyle/>
          <a:p>
            <a:r>
              <a:rPr lang="en-US" dirty="0">
                <a:latin typeface="+mn-lt"/>
              </a:rPr>
              <a:t>POLLING QUESTION #1:  </a:t>
            </a:r>
            <a:br>
              <a:rPr lang="en-US" dirty="0">
                <a:latin typeface="+mn-lt"/>
              </a:rPr>
            </a:br>
            <a:endParaRPr lang="en-US" dirty="0">
              <a:latin typeface="+mn-lt"/>
            </a:endParaRPr>
          </a:p>
        </p:txBody>
      </p:sp>
      <p:sp>
        <p:nvSpPr>
          <p:cNvPr id="2" name="Footer Placeholder 1">
            <a:extLst>
              <a:ext uri="{FF2B5EF4-FFF2-40B4-BE49-F238E27FC236}">
                <a16:creationId xmlns="" xmlns:a16="http://schemas.microsoft.com/office/drawing/2014/main" id="{C6ED9A98-EDB4-014C-AC3D-9F92518EB23F}"/>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A548F957-6F80-2D47-9DC4-3E27EB3B9DBC}"/>
              </a:ext>
            </a:extLst>
          </p:cNvPr>
          <p:cNvSpPr>
            <a:spLocks noGrp="1"/>
          </p:cNvSpPr>
          <p:nvPr>
            <p:ph type="sldNum" sz="quarter" idx="12"/>
          </p:nvPr>
        </p:nvSpPr>
        <p:spPr/>
        <p:txBody>
          <a:bodyPr/>
          <a:lstStyle/>
          <a:p>
            <a:pPr>
              <a:defRPr/>
            </a:pPr>
            <a:fld id="{8E173A6C-9B91-9344-9E75-4802002A89AE}" type="slidenum">
              <a:rPr lang="en-US" smtClean="0"/>
              <a:pPr>
                <a:defRPr/>
              </a:pPr>
              <a:t>25</a:t>
            </a:fld>
            <a:endParaRPr lang="en-US" dirty="0"/>
          </a:p>
        </p:txBody>
      </p:sp>
      <p:sp>
        <p:nvSpPr>
          <p:cNvPr id="5" name="TextBox 4">
            <a:extLst>
              <a:ext uri="{FF2B5EF4-FFF2-40B4-BE49-F238E27FC236}">
                <a16:creationId xmlns="" xmlns:a16="http://schemas.microsoft.com/office/drawing/2014/main" id="{A347910E-6BDC-0945-A731-3BC4C2ADAFD9}"/>
              </a:ext>
            </a:extLst>
          </p:cNvPr>
          <p:cNvSpPr txBox="1"/>
          <p:nvPr/>
        </p:nvSpPr>
        <p:spPr>
          <a:xfrm>
            <a:off x="381000" y="2209800"/>
            <a:ext cx="8382000" cy="1970088"/>
          </a:xfrm>
          <a:prstGeom prst="rect">
            <a:avLst/>
          </a:prstGeom>
          <a:noFill/>
        </p:spPr>
        <p:txBody>
          <a:bodyPr>
            <a:spAutoFit/>
          </a:bodyPr>
          <a:lstStyle/>
          <a:p>
            <a:pPr algn="just">
              <a:defRPr/>
            </a:pPr>
            <a:r>
              <a:rPr lang="en-US" sz="2500" dirty="0"/>
              <a:t>How many members of the audience have been involved in a lawsuit?  As either a Plaintiff, Defendant, or Witness?</a:t>
            </a:r>
          </a:p>
          <a:p>
            <a:pPr marL="285750" indent="-285750">
              <a:buFontTx/>
              <a:buChar char="-"/>
              <a:defRPr/>
            </a:pPr>
            <a:endParaRPr lang="en-US" dirty="0"/>
          </a:p>
          <a:p>
            <a:pPr marL="285750" indent="-285750">
              <a:buFontTx/>
              <a:buChar char="-"/>
              <a:defRPr/>
            </a:pPr>
            <a:endParaRPr lang="en-US" dirty="0"/>
          </a:p>
          <a:p>
            <a:pPr marL="285750" indent="-285750">
              <a:buFontTx/>
              <a:buChar char="-"/>
              <a:defRPr/>
            </a:pPr>
            <a:r>
              <a:rPr lang="en-US" dirty="0"/>
              <a:t>Yes</a:t>
            </a:r>
          </a:p>
          <a:p>
            <a:pPr marL="285750" indent="-285750">
              <a:buFontTx/>
              <a:buChar char="-"/>
              <a:defRPr/>
            </a:pPr>
            <a:r>
              <a:rPr lang="en-US" dirty="0"/>
              <a:t>No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83E873FC-A29F-DE45-8BA2-5253492C62FE}"/>
              </a:ext>
            </a:extLst>
          </p:cNvPr>
          <p:cNvSpPr>
            <a:spLocks noGrp="1"/>
          </p:cNvSpPr>
          <p:nvPr>
            <p:ph type="title"/>
          </p:nvPr>
        </p:nvSpPr>
        <p:spPr>
          <a:xfrm>
            <a:off x="990600" y="457200"/>
            <a:ext cx="6781800" cy="1143000"/>
          </a:xfrm>
        </p:spPr>
        <p:txBody>
          <a:bodyPr/>
          <a:lstStyle/>
          <a:p>
            <a:r>
              <a:rPr lang="en-US" dirty="0">
                <a:latin typeface="+mn-lt"/>
              </a:rPr>
              <a:t>POLLING QUESTION #2:  </a:t>
            </a:r>
            <a:br>
              <a:rPr lang="en-US" dirty="0">
                <a:latin typeface="+mn-lt"/>
              </a:rPr>
            </a:br>
            <a:endParaRPr lang="en-US" dirty="0">
              <a:latin typeface="+mn-lt"/>
            </a:endParaRPr>
          </a:p>
        </p:txBody>
      </p:sp>
      <p:sp>
        <p:nvSpPr>
          <p:cNvPr id="2" name="Footer Placeholder 1">
            <a:extLst>
              <a:ext uri="{FF2B5EF4-FFF2-40B4-BE49-F238E27FC236}">
                <a16:creationId xmlns="" xmlns:a16="http://schemas.microsoft.com/office/drawing/2014/main" id="{3236A5FB-AB6F-A742-8656-38817CD176DC}"/>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EB2E0A00-C656-3146-8F46-A20B779DAB03}"/>
              </a:ext>
            </a:extLst>
          </p:cNvPr>
          <p:cNvSpPr>
            <a:spLocks noGrp="1"/>
          </p:cNvSpPr>
          <p:nvPr>
            <p:ph type="sldNum" sz="quarter" idx="12"/>
          </p:nvPr>
        </p:nvSpPr>
        <p:spPr/>
        <p:txBody>
          <a:bodyPr/>
          <a:lstStyle/>
          <a:p>
            <a:pPr>
              <a:defRPr/>
            </a:pPr>
            <a:fld id="{366771B2-E26B-5342-9953-C2C0973A11DA}" type="slidenum">
              <a:rPr lang="en-US" smtClean="0"/>
              <a:pPr>
                <a:defRPr/>
              </a:pPr>
              <a:t>26</a:t>
            </a:fld>
            <a:endParaRPr lang="en-US" dirty="0"/>
          </a:p>
        </p:txBody>
      </p:sp>
      <p:sp>
        <p:nvSpPr>
          <p:cNvPr id="5" name="TextBox 4">
            <a:extLst>
              <a:ext uri="{FF2B5EF4-FFF2-40B4-BE49-F238E27FC236}">
                <a16:creationId xmlns="" xmlns:a16="http://schemas.microsoft.com/office/drawing/2014/main" id="{2C632EED-EDA5-0D44-B060-055DA1C32305}"/>
              </a:ext>
            </a:extLst>
          </p:cNvPr>
          <p:cNvSpPr txBox="1"/>
          <p:nvPr/>
        </p:nvSpPr>
        <p:spPr>
          <a:xfrm>
            <a:off x="381000" y="2209800"/>
            <a:ext cx="8382000" cy="3740150"/>
          </a:xfrm>
          <a:prstGeom prst="rect">
            <a:avLst/>
          </a:prstGeom>
          <a:noFill/>
        </p:spPr>
        <p:txBody>
          <a:bodyPr>
            <a:spAutoFit/>
          </a:bodyPr>
          <a:lstStyle/>
          <a:p>
            <a:pPr algn="just">
              <a:defRPr/>
            </a:pPr>
            <a:r>
              <a:rPr lang="en-US" sz="2500" dirty="0"/>
              <a:t>Of the people that answered yes… </a:t>
            </a:r>
          </a:p>
          <a:p>
            <a:pPr algn="just">
              <a:defRPr/>
            </a:pPr>
            <a:endParaRPr lang="en-US" sz="2500" dirty="0"/>
          </a:p>
          <a:p>
            <a:pPr algn="just">
              <a:defRPr/>
            </a:pPr>
            <a:r>
              <a:rPr lang="en-US" sz="2500" dirty="0"/>
              <a:t>How many found the process to be:</a:t>
            </a:r>
          </a:p>
          <a:p>
            <a:pPr marL="285750" indent="-285750">
              <a:buFontTx/>
              <a:buChar char="-"/>
              <a:defRPr/>
            </a:pPr>
            <a:endParaRPr lang="en-US" dirty="0"/>
          </a:p>
          <a:p>
            <a:pPr>
              <a:defRPr/>
            </a:pPr>
            <a:r>
              <a:rPr lang="en-US" dirty="0"/>
              <a:t>(a)	Fun, would love to do it again!</a:t>
            </a:r>
          </a:p>
          <a:p>
            <a:pPr>
              <a:defRPr/>
            </a:pPr>
            <a:r>
              <a:rPr lang="en-US" dirty="0"/>
              <a:t>(b)	Ok, a learning experience.</a:t>
            </a:r>
          </a:p>
          <a:p>
            <a:pPr>
              <a:defRPr/>
            </a:pPr>
            <a:r>
              <a:rPr lang="en-US" dirty="0"/>
              <a:t>(c)	Neutral.</a:t>
            </a:r>
          </a:p>
          <a:p>
            <a:pPr marL="342900" indent="-342900">
              <a:buFontTx/>
              <a:buAutoNum type="alphaLcParenBoth" startAt="4"/>
              <a:defRPr/>
            </a:pPr>
            <a:r>
              <a:rPr lang="en-US" dirty="0"/>
              <a:t>  HORRIBLE!  …but a learning experience.</a:t>
            </a:r>
          </a:p>
          <a:p>
            <a:pPr marL="342900" indent="-342900">
              <a:buFontTx/>
              <a:buAutoNum type="alphaLcParenBoth" startAt="4"/>
              <a:defRPr/>
            </a:pPr>
            <a:r>
              <a:rPr lang="en-US" dirty="0"/>
              <a:t>  I never want to do that again!</a:t>
            </a:r>
          </a:p>
          <a:p>
            <a:pPr marL="342900" indent="-342900">
              <a:buFontTx/>
              <a:buAutoNum type="alphaLcParenBoth" startAt="4"/>
              <a:defRPr/>
            </a:pPr>
            <a:r>
              <a:rPr lang="en-US" dirty="0"/>
              <a:t>  Please lawyers, go away.</a:t>
            </a:r>
          </a:p>
          <a:p>
            <a:pPr marL="342900" indent="-342900">
              <a:buFontTx/>
              <a:buAutoNum type="alphaLcParenBoth" startAt="5"/>
              <a:defRPr/>
            </a:pPr>
            <a:endParaRPr lang="en-US" dirty="0"/>
          </a:p>
          <a:p>
            <a:pPr marL="285750" indent="-285750">
              <a:buFontTx/>
              <a:buChar char="-"/>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5392E821-AED3-FB42-AE9D-A905AD20122D}"/>
              </a:ext>
            </a:extLst>
          </p:cNvPr>
          <p:cNvSpPr>
            <a:spLocks noGrp="1"/>
          </p:cNvSpPr>
          <p:nvPr>
            <p:ph type="title"/>
          </p:nvPr>
        </p:nvSpPr>
        <p:spPr>
          <a:xfrm>
            <a:off x="114300" y="1600200"/>
            <a:ext cx="8915400" cy="4602162"/>
          </a:xfrm>
        </p:spPr>
        <p:txBody>
          <a:bodyPr/>
          <a:lstStyle/>
          <a:p>
            <a:pPr algn="ctr"/>
            <a:r>
              <a:rPr lang="en-US" altLang="en-US" sz="6000" dirty="0">
                <a:latin typeface="Tahoma" panose="020B0604030504040204" pitchFamily="34" charset="0"/>
              </a:rPr>
              <a:t>Documentation &amp; Medical Malpractice Litigation</a:t>
            </a:r>
            <a:br>
              <a:rPr lang="en-US" altLang="en-US" sz="6000" dirty="0">
                <a:latin typeface="Tahoma" panose="020B0604030504040204" pitchFamily="34" charset="0"/>
              </a:rPr>
            </a:br>
            <a:endParaRPr lang="en-US" sz="6000" dirty="0"/>
          </a:p>
        </p:txBody>
      </p:sp>
      <p:sp>
        <p:nvSpPr>
          <p:cNvPr id="2" name="Footer Placeholder 1">
            <a:extLst>
              <a:ext uri="{FF2B5EF4-FFF2-40B4-BE49-F238E27FC236}">
                <a16:creationId xmlns="" xmlns:a16="http://schemas.microsoft.com/office/drawing/2014/main" id="{4F7A86A9-B61D-E14B-BFDC-61B7847EDC84}"/>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3C02F9B2-F612-C84D-B9ED-4CE075B55BBA}"/>
              </a:ext>
            </a:extLst>
          </p:cNvPr>
          <p:cNvSpPr>
            <a:spLocks noGrp="1"/>
          </p:cNvSpPr>
          <p:nvPr>
            <p:ph type="sldNum" sz="quarter" idx="12"/>
          </p:nvPr>
        </p:nvSpPr>
        <p:spPr/>
        <p:txBody>
          <a:bodyPr/>
          <a:lstStyle/>
          <a:p>
            <a:pPr>
              <a:defRPr/>
            </a:pPr>
            <a:fld id="{59C6B71F-E71D-0543-8261-2980AA4D35C4}" type="slidenum">
              <a:rPr lang="en-US" smtClean="0"/>
              <a:pPr>
                <a:defRPr/>
              </a:pPr>
              <a:t>27</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 xmlns:a16="http://schemas.microsoft.com/office/drawing/2014/main" id="{027C1C18-7F33-D84E-94D6-9A0F1B6EE3B2}"/>
              </a:ext>
            </a:extLst>
          </p:cNvPr>
          <p:cNvSpPr>
            <a:spLocks noChangeArrowheads="1"/>
          </p:cNvSpPr>
          <p:nvPr/>
        </p:nvSpPr>
        <p:spPr bwMode="auto">
          <a:xfrm>
            <a:off x="-76200" y="1676400"/>
            <a:ext cx="8610600" cy="432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marL="1257300" indent="-341313">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eaLnBrk="1" hangingPunct="1">
              <a:lnSpc>
                <a:spcPct val="80000"/>
              </a:lnSpc>
              <a:spcBef>
                <a:spcPct val="0"/>
              </a:spcBef>
              <a:buClr>
                <a:srgbClr val="FFFFFF"/>
              </a:buClr>
              <a:buFont typeface="Wingdings" panose="05000000000000000000" pitchFamily="2" charset="2"/>
              <a:buChar char=""/>
              <a:defRPr/>
            </a:pPr>
            <a:endParaRPr lang="en-US" altLang="en-US" sz="1200" i="1" dirty="0">
              <a:solidFill>
                <a:schemeClr val="tx1"/>
              </a:solidFill>
            </a:endParaRPr>
          </a:p>
          <a:p>
            <a:pPr eaLnBrk="1" hangingPunct="1">
              <a:lnSpc>
                <a:spcPct val="80000"/>
              </a:lnSpc>
              <a:spcBef>
                <a:spcPct val="0"/>
              </a:spcBef>
              <a:buClr>
                <a:srgbClr val="FFFFFF"/>
              </a:buClr>
              <a:buFont typeface="Wingdings" panose="05000000000000000000" pitchFamily="2" charset="2"/>
              <a:buChar char=""/>
              <a:defRPr/>
            </a:pPr>
            <a:r>
              <a:rPr lang="en-US" altLang="en-US" i="1" dirty="0">
                <a:solidFill>
                  <a:schemeClr val="tx1"/>
                </a:solidFill>
              </a:rPr>
              <a:t>Plaintiff’s goal in case is to identify through records (or lack of records) breaches of standard of care by practitioner that caused injury to patient.</a:t>
            </a:r>
          </a:p>
          <a:p>
            <a:pPr marL="915987" lvl="2" indent="0" eaLnBrk="1" hangingPunct="1">
              <a:lnSpc>
                <a:spcPct val="80000"/>
              </a:lnSpc>
              <a:spcBef>
                <a:spcPct val="0"/>
              </a:spcBef>
              <a:buClr>
                <a:srgbClr val="FFFFFF"/>
              </a:buClr>
              <a:defRPr/>
            </a:pPr>
            <a:endParaRPr lang="en-US" altLang="en-US" sz="3200" dirty="0">
              <a:solidFill>
                <a:schemeClr val="tx1"/>
              </a:solidFill>
            </a:endParaRPr>
          </a:p>
          <a:p>
            <a:pPr marL="915987" lvl="2" indent="0" eaLnBrk="1" hangingPunct="1">
              <a:lnSpc>
                <a:spcPct val="80000"/>
              </a:lnSpc>
              <a:spcBef>
                <a:spcPct val="0"/>
              </a:spcBef>
              <a:buClr>
                <a:srgbClr val="FFFFFF"/>
              </a:buClr>
              <a:defRPr/>
            </a:pPr>
            <a:r>
              <a:rPr lang="en-US" altLang="en-US" sz="2400" dirty="0">
                <a:solidFill>
                  <a:schemeClr val="tx1"/>
                </a:solidFill>
              </a:rPr>
              <a:t>- Not concerned with “what really happened”</a:t>
            </a:r>
          </a:p>
          <a:p>
            <a:pPr eaLnBrk="1" hangingPunct="1">
              <a:lnSpc>
                <a:spcPct val="80000"/>
              </a:lnSpc>
              <a:spcBef>
                <a:spcPct val="0"/>
              </a:spcBef>
              <a:buClrTx/>
              <a:buSzTx/>
              <a:buFontTx/>
              <a:buNone/>
              <a:defRPr/>
            </a:pPr>
            <a:endParaRPr lang="en-US" altLang="en-US" sz="2400" dirty="0">
              <a:solidFill>
                <a:schemeClr val="tx1"/>
              </a:solidFill>
            </a:endParaRPr>
          </a:p>
          <a:p>
            <a:pPr marL="915987" lvl="2" indent="0" eaLnBrk="1" hangingPunct="1">
              <a:lnSpc>
                <a:spcPct val="80000"/>
              </a:lnSpc>
              <a:spcBef>
                <a:spcPct val="0"/>
              </a:spcBef>
              <a:buClr>
                <a:srgbClr val="FFFFFF"/>
              </a:buClr>
              <a:defRPr/>
            </a:pPr>
            <a:r>
              <a:rPr lang="en-US" altLang="en-US" sz="2400" dirty="0">
                <a:solidFill>
                  <a:schemeClr val="tx1"/>
                </a:solidFill>
              </a:rPr>
              <a:t>- What is not in the record is fertile ground for </a:t>
            </a:r>
          </a:p>
          <a:p>
            <a:pPr marL="915987" lvl="2" indent="0" eaLnBrk="1" hangingPunct="1">
              <a:lnSpc>
                <a:spcPct val="80000"/>
              </a:lnSpc>
              <a:spcBef>
                <a:spcPct val="0"/>
              </a:spcBef>
              <a:buClr>
                <a:srgbClr val="FFFFFF"/>
              </a:buClr>
              <a:defRPr/>
            </a:pPr>
            <a:r>
              <a:rPr lang="en-US" altLang="en-US" sz="2400" dirty="0">
                <a:solidFill>
                  <a:schemeClr val="tx1"/>
                </a:solidFill>
              </a:rPr>
              <a:t>  plaintiff(s)</a:t>
            </a:r>
          </a:p>
          <a:p>
            <a:pPr eaLnBrk="1" hangingPunct="1">
              <a:lnSpc>
                <a:spcPct val="80000"/>
              </a:lnSpc>
              <a:spcBef>
                <a:spcPct val="0"/>
              </a:spcBef>
              <a:buClrTx/>
              <a:buSzTx/>
              <a:buFontTx/>
              <a:buNone/>
              <a:defRPr/>
            </a:pPr>
            <a:endParaRPr lang="en-US" altLang="en-US" sz="2400" dirty="0">
              <a:solidFill>
                <a:schemeClr val="tx1"/>
              </a:solidFill>
            </a:endParaRPr>
          </a:p>
          <a:p>
            <a:pPr marL="915987" lvl="2" indent="0" eaLnBrk="1" hangingPunct="1">
              <a:lnSpc>
                <a:spcPct val="80000"/>
              </a:lnSpc>
              <a:spcBef>
                <a:spcPct val="0"/>
              </a:spcBef>
              <a:buClr>
                <a:srgbClr val="FFFFFF"/>
              </a:buClr>
              <a:defRPr/>
            </a:pPr>
            <a:r>
              <a:rPr lang="en-US" altLang="en-US" sz="2400" dirty="0">
                <a:solidFill>
                  <a:schemeClr val="tx1"/>
                </a:solidFill>
              </a:rPr>
              <a:t>- Create a case out of holes in the record</a:t>
            </a:r>
          </a:p>
          <a:p>
            <a:pPr lvl="2" eaLnBrk="1" hangingPunct="1">
              <a:lnSpc>
                <a:spcPct val="80000"/>
              </a:lnSpc>
              <a:spcBef>
                <a:spcPct val="0"/>
              </a:spcBef>
              <a:buClr>
                <a:srgbClr val="FFFFFF"/>
              </a:buClr>
              <a:buFont typeface="Wingdings" panose="05000000000000000000" pitchFamily="2" charset="2"/>
              <a:buChar char=""/>
              <a:defRPr/>
            </a:pPr>
            <a:endParaRPr lang="en-US" altLang="en-US" sz="2400" dirty="0">
              <a:solidFill>
                <a:schemeClr val="tx1"/>
              </a:solidFill>
            </a:endParaRPr>
          </a:p>
          <a:p>
            <a:pPr marL="915987" lvl="2" indent="0" eaLnBrk="1" hangingPunct="1">
              <a:lnSpc>
                <a:spcPct val="80000"/>
              </a:lnSpc>
              <a:spcBef>
                <a:spcPct val="0"/>
              </a:spcBef>
              <a:buClr>
                <a:srgbClr val="FFFFFF"/>
              </a:buClr>
              <a:defRPr/>
            </a:pPr>
            <a:r>
              <a:rPr lang="en-US" altLang="en-US" sz="2400" dirty="0">
                <a:solidFill>
                  <a:schemeClr val="tx1"/>
                </a:solidFill>
              </a:rPr>
              <a:t>- Examples:  bed alarms, code sheets, monitoring   </a:t>
            </a:r>
          </a:p>
          <a:p>
            <a:pPr marL="915987" lvl="2" indent="0" eaLnBrk="1" hangingPunct="1">
              <a:lnSpc>
                <a:spcPct val="80000"/>
              </a:lnSpc>
              <a:spcBef>
                <a:spcPct val="0"/>
              </a:spcBef>
              <a:buClr>
                <a:srgbClr val="FFFFFF"/>
              </a:buClr>
              <a:defRPr/>
            </a:pPr>
            <a:r>
              <a:rPr lang="en-US" altLang="en-US" sz="2400" dirty="0">
                <a:solidFill>
                  <a:schemeClr val="tx1"/>
                </a:solidFill>
              </a:rPr>
              <a:t>  strips, vitals</a:t>
            </a:r>
          </a:p>
        </p:txBody>
      </p:sp>
      <p:sp>
        <p:nvSpPr>
          <p:cNvPr id="4" name="Title 3">
            <a:extLst>
              <a:ext uri="{FF2B5EF4-FFF2-40B4-BE49-F238E27FC236}">
                <a16:creationId xmlns="" xmlns:a16="http://schemas.microsoft.com/office/drawing/2014/main" id="{045A4554-1A33-6541-8B2C-55F736A1D54F}"/>
              </a:ext>
            </a:extLst>
          </p:cNvPr>
          <p:cNvSpPr>
            <a:spLocks noGrp="1"/>
          </p:cNvSpPr>
          <p:nvPr>
            <p:ph type="title"/>
          </p:nvPr>
        </p:nvSpPr>
        <p:spPr>
          <a:xfrm>
            <a:off x="838200" y="457200"/>
            <a:ext cx="6781800" cy="1143000"/>
          </a:xfrm>
        </p:spPr>
        <p:txBody>
          <a:bodyPr/>
          <a:lstStyle/>
          <a:p>
            <a:r>
              <a:rPr lang="en-US" altLang="en-US" sz="2800" dirty="0">
                <a:latin typeface="Tahoma" panose="020B0604030504040204" pitchFamily="34" charset="0"/>
                <a:ea typeface="Tahoma" panose="020B0604030504040204" pitchFamily="34" charset="0"/>
                <a:cs typeface="Tahoma" panose="020B0604030504040204" pitchFamily="34" charset="0"/>
              </a:rPr>
              <a:t>Importance Of Documentation</a:t>
            </a:r>
            <a:br>
              <a:rPr lang="en-US" alt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2" name="Footer Placeholder 1">
            <a:extLst>
              <a:ext uri="{FF2B5EF4-FFF2-40B4-BE49-F238E27FC236}">
                <a16:creationId xmlns="" xmlns:a16="http://schemas.microsoft.com/office/drawing/2014/main" id="{CF79ED72-6DA5-1F4E-B20C-5DC7AA26B5F4}"/>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C7E3B0F0-6A9C-1E4B-AB82-608AFF0A9985}"/>
              </a:ext>
            </a:extLst>
          </p:cNvPr>
          <p:cNvSpPr>
            <a:spLocks noGrp="1"/>
          </p:cNvSpPr>
          <p:nvPr>
            <p:ph type="sldNum" sz="quarter" idx="12"/>
          </p:nvPr>
        </p:nvSpPr>
        <p:spPr/>
        <p:txBody>
          <a:bodyPr/>
          <a:lstStyle/>
          <a:p>
            <a:pPr>
              <a:defRPr/>
            </a:pPr>
            <a:fld id="{59C6B71F-E71D-0543-8261-2980AA4D35C4}" type="slidenum">
              <a:rPr lang="en-US" smtClean="0"/>
              <a:pPr>
                <a:defRPr/>
              </a:pPr>
              <a:t>28</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 xmlns:a16="http://schemas.microsoft.com/office/drawing/2014/main" id="{D222A654-80AE-7840-AD60-2A7B32C525B5}"/>
              </a:ext>
            </a:extLst>
          </p:cNvPr>
          <p:cNvSpPr>
            <a:spLocks noChangeArrowheads="1"/>
          </p:cNvSpPr>
          <p:nvPr/>
        </p:nvSpPr>
        <p:spPr bwMode="auto">
          <a:xfrm>
            <a:off x="685800" y="1828800"/>
            <a:ext cx="8001000" cy="466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marL="8001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80000"/>
              </a:lnSpc>
              <a:spcBef>
                <a:spcPts val="400"/>
              </a:spcBef>
              <a:buClr>
                <a:srgbClr val="FFFFFF"/>
              </a:buClr>
              <a:buSzPct val="100000"/>
              <a:buFont typeface="Wingdings" pitchFamily="2" charset="2"/>
              <a:buChar char=""/>
            </a:pPr>
            <a:r>
              <a:rPr lang="en-US" altLang="en-US" sz="3500" dirty="0">
                <a:latin typeface="Tahoma" panose="020B0604030504040204" pitchFamily="34" charset="0"/>
              </a:rPr>
              <a:t>When drafting documentation memorializing patient care be “FLAT”:</a:t>
            </a:r>
          </a:p>
          <a:p>
            <a:pPr eaLnBrk="1" hangingPunct="1">
              <a:lnSpc>
                <a:spcPct val="80000"/>
              </a:lnSpc>
              <a:spcBef>
                <a:spcPts val="400"/>
              </a:spcBef>
              <a:buClr>
                <a:srgbClr val="FFFFFF"/>
              </a:buClr>
              <a:buSzPct val="100000"/>
              <a:buFont typeface="Wingdings" pitchFamily="2" charset="2"/>
              <a:buChar char=""/>
            </a:pPr>
            <a:endParaRPr lang="en-US" altLang="en-US" sz="3500" dirty="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2600" b="1" u="sng" dirty="0">
                <a:latin typeface="Tahoma" panose="020B0604030504040204" pitchFamily="34" charset="0"/>
              </a:rPr>
              <a:t>F</a:t>
            </a:r>
            <a:r>
              <a:rPr lang="en-US" altLang="en-US" sz="2600" dirty="0">
                <a:latin typeface="Tahoma" panose="020B0604030504040204" pitchFamily="34" charset="0"/>
              </a:rPr>
              <a:t>actual Information</a:t>
            </a:r>
          </a:p>
          <a:p>
            <a:pPr lvl="1" eaLnBrk="1" hangingPunct="1">
              <a:lnSpc>
                <a:spcPct val="80000"/>
              </a:lnSpc>
              <a:spcBef>
                <a:spcPts val="400"/>
              </a:spcBef>
              <a:buClr>
                <a:srgbClr val="FFFFFF"/>
              </a:buClr>
              <a:buSzPct val="100000"/>
              <a:buFont typeface="Wingdings" pitchFamily="2" charset="2"/>
              <a:buChar char=""/>
            </a:pPr>
            <a:endParaRPr lang="en-US" altLang="en-US" sz="2600" dirty="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2600" b="1" u="sng" dirty="0">
                <a:latin typeface="Tahoma" panose="020B0604030504040204" pitchFamily="34" charset="0"/>
              </a:rPr>
              <a:t>L</a:t>
            </a:r>
            <a:r>
              <a:rPr lang="en-US" altLang="en-US" sz="2600" dirty="0">
                <a:latin typeface="Tahoma" panose="020B0604030504040204" pitchFamily="34" charset="0"/>
              </a:rPr>
              <a:t>egibility </a:t>
            </a:r>
          </a:p>
          <a:p>
            <a:pPr lvl="1" eaLnBrk="1" hangingPunct="1">
              <a:lnSpc>
                <a:spcPct val="80000"/>
              </a:lnSpc>
              <a:spcBef>
                <a:spcPts val="400"/>
              </a:spcBef>
              <a:buClr>
                <a:srgbClr val="FFFFFF"/>
              </a:buClr>
              <a:buSzPct val="100000"/>
              <a:buFont typeface="Wingdings" pitchFamily="2" charset="2"/>
              <a:buChar char=""/>
            </a:pPr>
            <a:endParaRPr lang="en-US" altLang="en-US" sz="2600" dirty="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2600" b="1" u="sng" dirty="0">
                <a:latin typeface="Tahoma" panose="020B0604030504040204" pitchFamily="34" charset="0"/>
              </a:rPr>
              <a:t>A</a:t>
            </a:r>
            <a:r>
              <a:rPr lang="en-US" altLang="en-US" sz="2600" dirty="0">
                <a:latin typeface="Tahoma" panose="020B0604030504040204" pitchFamily="34" charset="0"/>
              </a:rPr>
              <a:t>bbreviations</a:t>
            </a:r>
          </a:p>
          <a:p>
            <a:pPr lvl="1" eaLnBrk="1" hangingPunct="1">
              <a:lnSpc>
                <a:spcPct val="80000"/>
              </a:lnSpc>
              <a:spcBef>
                <a:spcPts val="400"/>
              </a:spcBef>
              <a:buClr>
                <a:srgbClr val="FFFFFF"/>
              </a:buClr>
              <a:buSzPct val="100000"/>
              <a:buFont typeface="Wingdings" pitchFamily="2" charset="2"/>
              <a:buChar char=""/>
            </a:pPr>
            <a:endParaRPr lang="en-US" altLang="en-US" sz="2600" dirty="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2600" b="1" u="sng" dirty="0">
                <a:latin typeface="Tahoma" panose="020B0604030504040204" pitchFamily="34" charset="0"/>
              </a:rPr>
              <a:t>T</a:t>
            </a:r>
            <a:r>
              <a:rPr lang="en-US" altLang="en-US" sz="2600" dirty="0">
                <a:latin typeface="Tahoma" panose="020B0604030504040204" pitchFamily="34" charset="0"/>
              </a:rPr>
              <a:t>imeliness</a:t>
            </a:r>
          </a:p>
          <a:p>
            <a:pPr lvl="1" eaLnBrk="1">
              <a:lnSpc>
                <a:spcPct val="93000"/>
              </a:lnSpc>
              <a:buClr>
                <a:srgbClr val="000000"/>
              </a:buClr>
              <a:buSzPct val="100000"/>
              <a:buFont typeface="Times New Roman" panose="02020603050405020304" pitchFamily="18" charset="0"/>
              <a:buNone/>
            </a:pPr>
            <a:endParaRPr lang="en-US" altLang="en-US" dirty="0"/>
          </a:p>
          <a:p>
            <a:pPr lvl="1" eaLnBrk="1" hangingPunct="1">
              <a:lnSpc>
                <a:spcPct val="80000"/>
              </a:lnSpc>
              <a:spcBef>
                <a:spcPts val="400"/>
              </a:spcBef>
              <a:buClr>
                <a:srgbClr val="FFFFFF"/>
              </a:buClr>
              <a:buSzPct val="100000"/>
              <a:buFont typeface="Wingdings" pitchFamily="2" charset="2"/>
              <a:buChar char=""/>
            </a:pPr>
            <a:endParaRPr lang="en-US" altLang="en-US" sz="2600" dirty="0">
              <a:latin typeface="Tahoma" panose="020B0604030504040204" pitchFamily="34" charset="0"/>
            </a:endParaRPr>
          </a:p>
        </p:txBody>
      </p:sp>
      <p:sp>
        <p:nvSpPr>
          <p:cNvPr id="4" name="Title 3">
            <a:extLst>
              <a:ext uri="{FF2B5EF4-FFF2-40B4-BE49-F238E27FC236}">
                <a16:creationId xmlns="" xmlns:a16="http://schemas.microsoft.com/office/drawing/2014/main" id="{D7646ECA-5183-5B47-9738-3F8DC0CFE3DA}"/>
              </a:ext>
            </a:extLst>
          </p:cNvPr>
          <p:cNvSpPr>
            <a:spLocks noGrp="1"/>
          </p:cNvSpPr>
          <p:nvPr>
            <p:ph type="title"/>
          </p:nvPr>
        </p:nvSpPr>
        <p:spPr>
          <a:xfrm>
            <a:off x="609600" y="365125"/>
            <a:ext cx="6781800" cy="1143000"/>
          </a:xfrm>
        </p:spPr>
        <p:txBody>
          <a:bodyPr/>
          <a:lstStyle/>
          <a:p>
            <a:pPr algn="ctr" eaLnBrk="1" hangingPunct="1">
              <a:defRPr/>
            </a:pPr>
            <a:r>
              <a:rPr lang="en-US" altLang="en-US" dirty="0">
                <a:latin typeface="+mn-lt"/>
              </a:rPr>
              <a:t>Importance Of Documentation:</a:t>
            </a:r>
            <a:br>
              <a:rPr lang="en-US" altLang="en-US" dirty="0">
                <a:latin typeface="+mn-lt"/>
              </a:rPr>
            </a:br>
            <a:r>
              <a:rPr lang="en-US" altLang="en-US" dirty="0">
                <a:latin typeface="+mn-lt"/>
              </a:rPr>
              <a:t>Considerations</a:t>
            </a:r>
            <a:r>
              <a:rPr lang="en-US" altLang="en-US" dirty="0"/>
              <a:t/>
            </a:r>
            <a:br>
              <a:rPr lang="en-US" altLang="en-US" dirty="0"/>
            </a:br>
            <a:endParaRPr lang="en-US" dirty="0"/>
          </a:p>
        </p:txBody>
      </p:sp>
      <p:sp>
        <p:nvSpPr>
          <p:cNvPr id="2" name="Footer Placeholder 1">
            <a:extLst>
              <a:ext uri="{FF2B5EF4-FFF2-40B4-BE49-F238E27FC236}">
                <a16:creationId xmlns="" xmlns:a16="http://schemas.microsoft.com/office/drawing/2014/main" id="{FDE8E228-F808-2D4B-98B6-8F05E1A029E2}"/>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0E29E69D-FB53-FC42-BDCA-13BA8EA967F6}"/>
              </a:ext>
            </a:extLst>
          </p:cNvPr>
          <p:cNvSpPr>
            <a:spLocks noGrp="1"/>
          </p:cNvSpPr>
          <p:nvPr>
            <p:ph type="sldNum" sz="quarter" idx="12"/>
          </p:nvPr>
        </p:nvSpPr>
        <p:spPr/>
        <p:txBody>
          <a:bodyPr/>
          <a:lstStyle/>
          <a:p>
            <a:pPr>
              <a:defRPr/>
            </a:pPr>
            <a:fld id="{59C6B71F-E71D-0543-8261-2980AA4D35C4}" type="slidenum">
              <a:rPr lang="en-US" smtClean="0"/>
              <a:pPr>
                <a:defRPr/>
              </a:pPr>
              <a:t>29</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descr="Slide Title" title="Slide Title">
            <a:extLst>
              <a:ext uri="{FF2B5EF4-FFF2-40B4-BE49-F238E27FC236}">
                <a16:creationId xmlns="" xmlns:a16="http://schemas.microsoft.com/office/drawing/2014/main" id="{21B315E8-49B7-B349-B3EC-B23E51B3B5A2}"/>
              </a:ext>
            </a:extLst>
          </p:cNvPr>
          <p:cNvSpPr>
            <a:spLocks noGrp="1"/>
          </p:cNvSpPr>
          <p:nvPr>
            <p:ph type="title"/>
          </p:nvPr>
        </p:nvSpPr>
        <p:spPr/>
        <p:txBody>
          <a:bodyPr/>
          <a:lstStyle/>
          <a:p>
            <a:pPr eaLnBrk="1" hangingPunct="1">
              <a:defRPr/>
            </a:pPr>
            <a:r>
              <a:rPr lang="en-US" altLang="en-US" dirty="0"/>
              <a:t>Dana M. Bowers, Esq.</a:t>
            </a:r>
          </a:p>
        </p:txBody>
      </p:sp>
      <p:pic>
        <p:nvPicPr>
          <p:cNvPr id="8" name="Content Placeholder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7200" y="1772443"/>
            <a:ext cx="2855913" cy="2855913"/>
          </a:xfrm>
        </p:spPr>
      </p:pic>
      <p:sp>
        <p:nvSpPr>
          <p:cNvPr id="5" name="Content Placeholder 4"/>
          <p:cNvSpPr>
            <a:spLocks noGrp="1"/>
          </p:cNvSpPr>
          <p:nvPr>
            <p:ph sz="half" idx="2"/>
          </p:nvPr>
        </p:nvSpPr>
        <p:spPr>
          <a:xfrm>
            <a:off x="3505200" y="1600200"/>
            <a:ext cx="5181600" cy="4525963"/>
          </a:xfrm>
        </p:spPr>
        <p:txBody>
          <a:bodyPr/>
          <a:lstStyle/>
          <a:p>
            <a:r>
              <a:rPr lang="en-US" sz="1450" dirty="0"/>
              <a:t>Dana M. Bowers currently serves as Attorney-Advisor specializing in Healthcare Law for Walter Reed National Military Medical Center in Bethesda, Maryland.</a:t>
            </a:r>
          </a:p>
          <a:p>
            <a:r>
              <a:rPr lang="en-US" sz="1450" dirty="0"/>
              <a:t>Her previous work experience includes serving as in-house counsel for West Virginia United Health System - an academic medical system located in Morgantown, West Virginia - where she provided legal counsel and litigation support to hospital staff regarding liability, medico-legal issues, licensure, and employment matters for System hospitals and associated clinics.  </a:t>
            </a:r>
            <a:endParaRPr lang="en-US" sz="1450" dirty="0" smtClean="0"/>
          </a:p>
          <a:p>
            <a:r>
              <a:rPr lang="en-US" sz="1450" dirty="0" smtClean="0"/>
              <a:t>Prior </a:t>
            </a:r>
            <a:r>
              <a:rPr lang="en-US" sz="1450" dirty="0"/>
              <a:t>to that she practiced as a litigator in Chicago, Illinois for cases involving legal malpractice, construction negligence, industrial accidents, automobile accidents, insurance coverage, and premises liability.</a:t>
            </a:r>
          </a:p>
          <a:p>
            <a:r>
              <a:rPr lang="en-US" sz="1450" dirty="0"/>
              <a:t>She received her undergraduate degree from the University of Florida in 2002, and her J.D. from Chicago-Kent College of Law in 2006.  She is licensed to practice in Illinois and West Virginia.</a:t>
            </a:r>
          </a:p>
          <a:p>
            <a:endParaRPr lang="en-US" dirty="0"/>
          </a:p>
        </p:txBody>
      </p:sp>
      <p:sp>
        <p:nvSpPr>
          <p:cNvPr id="3" name="Footer Placeholder 2">
            <a:extLst>
              <a:ext uri="{FF2B5EF4-FFF2-40B4-BE49-F238E27FC236}">
                <a16:creationId xmlns="" xmlns:a16="http://schemas.microsoft.com/office/drawing/2014/main" id="{4CD2DEA1-8511-7B45-A04F-82B07C02AFA1}"/>
              </a:ext>
            </a:extLst>
          </p:cNvPr>
          <p:cNvSpPr>
            <a:spLocks noGrp="1"/>
          </p:cNvSpPr>
          <p:nvPr>
            <p:ph type="ftr" sz="quarter" idx="11"/>
          </p:nvPr>
        </p:nvSpPr>
        <p:spPr/>
        <p:txBody>
          <a:bodyPr/>
          <a:lstStyle/>
          <a:p>
            <a:pPr>
              <a:defRPr/>
            </a:pPr>
            <a:r>
              <a:rPr lang="en-US"/>
              <a:t>“Medically Ready Force…Ready Medical Force”</a:t>
            </a:r>
          </a:p>
        </p:txBody>
      </p:sp>
      <p:sp>
        <p:nvSpPr>
          <p:cNvPr id="4" name="Slide Number Placeholder 3">
            <a:extLst>
              <a:ext uri="{FF2B5EF4-FFF2-40B4-BE49-F238E27FC236}">
                <a16:creationId xmlns="" xmlns:a16="http://schemas.microsoft.com/office/drawing/2014/main" id="{E9991EEC-83E4-5B4A-AA3D-1666050C7EE5}"/>
              </a:ext>
            </a:extLst>
          </p:cNvPr>
          <p:cNvSpPr>
            <a:spLocks noGrp="1"/>
          </p:cNvSpPr>
          <p:nvPr>
            <p:ph type="sldNum" sz="quarter" idx="12"/>
          </p:nvPr>
        </p:nvSpPr>
        <p:spPr/>
        <p:txBody>
          <a:bodyPr/>
          <a:lstStyle/>
          <a:p>
            <a:pPr>
              <a:defRPr/>
            </a:pPr>
            <a:fld id="{850BE95F-2BE7-5E4B-A49D-198481405A4B}" type="slidenum">
              <a:rPr lang="en-US"/>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 xmlns:a16="http://schemas.microsoft.com/office/drawing/2014/main" id="{C1952AFC-58EB-BF45-8E80-620C487670CB}"/>
              </a:ext>
            </a:extLst>
          </p:cNvPr>
          <p:cNvSpPr>
            <a:spLocks noChangeArrowheads="1"/>
          </p:cNvSpPr>
          <p:nvPr/>
        </p:nvSpPr>
        <p:spPr bwMode="auto">
          <a:xfrm>
            <a:off x="571500" y="1243595"/>
            <a:ext cx="8001000" cy="50645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marL="8001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marL="1200150" indent="-2841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lvl="1" eaLnBrk="1" hangingPunct="1">
              <a:lnSpc>
                <a:spcPct val="80000"/>
              </a:lnSpc>
              <a:spcBef>
                <a:spcPts val="400"/>
              </a:spcBef>
              <a:buClr>
                <a:srgbClr val="FFFFFF"/>
              </a:buClr>
              <a:buSzPct val="100000"/>
              <a:buFont typeface="Wingdings" pitchFamily="2" charset="2"/>
              <a:buChar char=""/>
            </a:pPr>
            <a:endParaRPr lang="en-US" altLang="en-US" sz="3200" b="1" dirty="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3200" b="1" dirty="0">
                <a:latin typeface="Tahoma" panose="020B0604030504040204" pitchFamily="34" charset="0"/>
              </a:rPr>
              <a:t>- Factual Information</a:t>
            </a:r>
          </a:p>
          <a:p>
            <a:pPr lvl="2" eaLnBrk="1" hangingPunct="1">
              <a:buClr>
                <a:srgbClr val="FFFFFF"/>
              </a:buClr>
              <a:buSzPct val="100000"/>
              <a:buFont typeface="Wingdings" pitchFamily="2" charset="2"/>
              <a:buChar char=""/>
            </a:pPr>
            <a:endParaRPr lang="en-US" altLang="en-US" sz="1200" dirty="0">
              <a:latin typeface="Tahoma" panose="020B0604030504040204" pitchFamily="34" charset="0"/>
            </a:endParaRPr>
          </a:p>
          <a:p>
            <a:pPr lvl="2" eaLnBrk="1" hangingPunct="1">
              <a:buClr>
                <a:srgbClr val="FFFFFF"/>
              </a:buClr>
              <a:buSzPct val="100000"/>
              <a:buFont typeface="Wingdings" pitchFamily="2" charset="2"/>
              <a:buChar char=""/>
            </a:pPr>
            <a:r>
              <a:rPr lang="en-US" altLang="en-US" sz="2400" dirty="0">
                <a:latin typeface="Tahoma" panose="020B0604030504040204" pitchFamily="34" charset="0"/>
              </a:rPr>
              <a:t>Concise and complete</a:t>
            </a:r>
          </a:p>
          <a:p>
            <a:pPr lvl="2" eaLnBrk="1" hangingPunct="1">
              <a:buClr>
                <a:srgbClr val="FFFFFF"/>
              </a:buClr>
              <a:buSzPct val="100000"/>
              <a:buFont typeface="Wingdings" pitchFamily="2" charset="2"/>
              <a:buChar char=""/>
            </a:pPr>
            <a:r>
              <a:rPr lang="en-US" altLang="en-US" sz="2400" dirty="0">
                <a:latin typeface="Tahoma" panose="020B0604030504040204" pitchFamily="34" charset="0"/>
              </a:rPr>
              <a:t>Credible</a:t>
            </a:r>
          </a:p>
          <a:p>
            <a:pPr lvl="2" eaLnBrk="1" hangingPunct="1">
              <a:buClr>
                <a:srgbClr val="FFFFFF"/>
              </a:buClr>
              <a:buSzPct val="100000"/>
              <a:buFont typeface="Wingdings" pitchFamily="2" charset="2"/>
              <a:buChar char=""/>
            </a:pPr>
            <a:r>
              <a:rPr lang="en-US" altLang="en-US" sz="2400" dirty="0">
                <a:latin typeface="Tahoma" panose="020B0604030504040204" pitchFamily="34" charset="0"/>
              </a:rPr>
              <a:t>Detailed </a:t>
            </a:r>
          </a:p>
          <a:p>
            <a:pPr lvl="2" eaLnBrk="1" hangingPunct="1">
              <a:buClr>
                <a:srgbClr val="FFFFFF"/>
              </a:buClr>
              <a:buSzPct val="100000"/>
              <a:buFont typeface="Wingdings" pitchFamily="2" charset="2"/>
              <a:buChar char=""/>
            </a:pPr>
            <a:r>
              <a:rPr lang="en-US" altLang="en-US" sz="2400" dirty="0">
                <a:latin typeface="Tahoma" panose="020B0604030504040204" pitchFamily="34" charset="0"/>
              </a:rPr>
              <a:t>Consistent</a:t>
            </a:r>
          </a:p>
          <a:p>
            <a:pPr lvl="2" eaLnBrk="1" hangingPunct="1">
              <a:buClr>
                <a:srgbClr val="FFFFFF"/>
              </a:buClr>
              <a:buSzPct val="100000"/>
              <a:buFont typeface="Wingdings" pitchFamily="2" charset="2"/>
              <a:buChar char=""/>
            </a:pPr>
            <a:r>
              <a:rPr lang="en-US" altLang="en-US" sz="2400" dirty="0">
                <a:latin typeface="Tahoma" panose="020B0604030504040204" pitchFamily="34" charset="0"/>
              </a:rPr>
              <a:t>Current</a:t>
            </a:r>
          </a:p>
          <a:p>
            <a:pPr lvl="2" eaLnBrk="1" hangingPunct="1">
              <a:buClr>
                <a:srgbClr val="FFFFFF"/>
              </a:buClr>
              <a:buSzPct val="100000"/>
              <a:buFont typeface="Wingdings" pitchFamily="2" charset="2"/>
              <a:buChar char=""/>
            </a:pPr>
            <a:r>
              <a:rPr lang="en-US" altLang="en-US" sz="2400" dirty="0">
                <a:latin typeface="Tahoma" panose="020B0604030504040204" pitchFamily="34" charset="0"/>
              </a:rPr>
              <a:t>Organized</a:t>
            </a:r>
          </a:p>
          <a:p>
            <a:pPr lvl="1" eaLnBrk="1" hangingPunct="1">
              <a:lnSpc>
                <a:spcPct val="80000"/>
              </a:lnSpc>
              <a:spcBef>
                <a:spcPts val="400"/>
              </a:spcBef>
              <a:buClr>
                <a:srgbClr val="FFFFFF"/>
              </a:buClr>
              <a:buSzPct val="100000"/>
              <a:buFont typeface="Wingdings" pitchFamily="2" charset="2"/>
              <a:buChar char=""/>
            </a:pPr>
            <a:endParaRPr lang="en-US" altLang="en-US" sz="2400" dirty="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2400" dirty="0">
                <a:latin typeface="Tahoma" panose="020B0604030504040204" pitchFamily="34" charset="0"/>
              </a:rPr>
              <a:t>- Legibility</a:t>
            </a:r>
          </a:p>
          <a:p>
            <a:pPr lvl="1" eaLnBrk="1" hangingPunct="1">
              <a:lnSpc>
                <a:spcPct val="80000"/>
              </a:lnSpc>
              <a:spcBef>
                <a:spcPts val="400"/>
              </a:spcBef>
              <a:buClr>
                <a:srgbClr val="FFFFFF"/>
              </a:buClr>
              <a:buSzPct val="100000"/>
              <a:buFont typeface="Wingdings" pitchFamily="2" charset="2"/>
              <a:buChar char=""/>
            </a:pPr>
            <a:r>
              <a:rPr lang="en-US" altLang="en-US" sz="2400" dirty="0">
                <a:latin typeface="Tahoma" panose="020B0604030504040204" pitchFamily="34" charset="0"/>
              </a:rPr>
              <a:t>- Abbreviations</a:t>
            </a:r>
          </a:p>
          <a:p>
            <a:pPr lvl="1" eaLnBrk="1" hangingPunct="1">
              <a:lnSpc>
                <a:spcPct val="80000"/>
              </a:lnSpc>
              <a:spcBef>
                <a:spcPts val="400"/>
              </a:spcBef>
              <a:buClr>
                <a:srgbClr val="FFFFFF"/>
              </a:buClr>
              <a:buSzPct val="100000"/>
              <a:buFont typeface="Wingdings" pitchFamily="2" charset="2"/>
              <a:buChar char=""/>
            </a:pPr>
            <a:r>
              <a:rPr lang="en-US" altLang="en-US" sz="2400" dirty="0">
                <a:latin typeface="Tahoma" panose="020B0604030504040204" pitchFamily="34" charset="0"/>
              </a:rPr>
              <a:t>- Timeliness</a:t>
            </a:r>
          </a:p>
          <a:p>
            <a:pPr lvl="1" eaLnBrk="1" hangingPunct="1">
              <a:lnSpc>
                <a:spcPct val="80000"/>
              </a:lnSpc>
              <a:spcBef>
                <a:spcPts val="400"/>
              </a:spcBef>
              <a:buClr>
                <a:srgbClr val="FFFFFF"/>
              </a:buClr>
              <a:buSzPct val="100000"/>
              <a:buFont typeface="Wingdings" pitchFamily="2" charset="2"/>
              <a:buChar char=""/>
            </a:pPr>
            <a:endParaRPr lang="en-US" altLang="en-US" sz="2400" dirty="0">
              <a:latin typeface="Tahoma" panose="020B0604030504040204" pitchFamily="34" charset="0"/>
            </a:endParaRPr>
          </a:p>
        </p:txBody>
      </p:sp>
      <p:sp>
        <p:nvSpPr>
          <p:cNvPr id="53252" name="Text Box 6">
            <a:extLst>
              <a:ext uri="{FF2B5EF4-FFF2-40B4-BE49-F238E27FC236}">
                <a16:creationId xmlns="" xmlns:a16="http://schemas.microsoft.com/office/drawing/2014/main" id="{B11CDAF9-F0B9-9B4A-AB7C-A7BEC391711D}"/>
              </a:ext>
            </a:extLst>
          </p:cNvPr>
          <p:cNvSpPr txBox="1">
            <a:spLocks noChangeArrowheads="1"/>
          </p:cNvSpPr>
          <p:nvPr/>
        </p:nvSpPr>
        <p:spPr bwMode="auto">
          <a:xfrm>
            <a:off x="1600200" y="5896477"/>
            <a:ext cx="6196013" cy="2905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a:lnSpc>
                <a:spcPct val="93000"/>
              </a:lnSpc>
              <a:buClr>
                <a:srgbClr val="000000"/>
              </a:buClr>
              <a:buSzPct val="100000"/>
              <a:buFont typeface="Times New Roman" panose="02020603050405020304" pitchFamily="18" charset="0"/>
              <a:buNone/>
            </a:pPr>
            <a:r>
              <a:rPr lang="en-US" altLang="en-US" sz="1400" dirty="0" err="1">
                <a:latin typeface="Times New Roman" panose="02020603050405020304" pitchFamily="18" charset="0"/>
              </a:rPr>
              <a:t>Feutz</a:t>
            </a:r>
            <a:r>
              <a:rPr lang="en-US" altLang="en-US" sz="1400" dirty="0">
                <a:latin typeface="Times New Roman" panose="02020603050405020304" pitchFamily="18" charset="0"/>
              </a:rPr>
              <a:t>-Harter, Sheryl. </a:t>
            </a:r>
            <a:r>
              <a:rPr lang="en-US" altLang="en-US" sz="1400" u="sng" dirty="0">
                <a:latin typeface="Times New Roman" panose="02020603050405020304" pitchFamily="18" charset="0"/>
              </a:rPr>
              <a:t>Legal &amp; Ethical Standards for Nurses.</a:t>
            </a:r>
            <a:r>
              <a:rPr lang="en-US" altLang="en-US" sz="1400" dirty="0">
                <a:latin typeface="Times New Roman" panose="02020603050405020304" pitchFamily="18" charset="0"/>
              </a:rPr>
              <a:t> </a:t>
            </a:r>
            <a:r>
              <a:rPr lang="en-US" altLang="en-US" sz="1400" dirty="0" err="1">
                <a:latin typeface="Times New Roman" panose="02020603050405020304" pitchFamily="18" charset="0"/>
              </a:rPr>
              <a:t>Eau</a:t>
            </a:r>
            <a:r>
              <a:rPr lang="en-US" altLang="en-US" sz="1400" dirty="0">
                <a:latin typeface="Times New Roman" panose="02020603050405020304" pitchFamily="18" charset="0"/>
              </a:rPr>
              <a:t> Claire: PESI, 2006.</a:t>
            </a:r>
          </a:p>
        </p:txBody>
      </p:sp>
      <p:sp>
        <p:nvSpPr>
          <p:cNvPr id="4" name="Title 3">
            <a:extLst>
              <a:ext uri="{FF2B5EF4-FFF2-40B4-BE49-F238E27FC236}">
                <a16:creationId xmlns="" xmlns:a16="http://schemas.microsoft.com/office/drawing/2014/main" id="{2840CBE2-CFB7-7845-AAE0-AE59A02AE493}"/>
              </a:ext>
            </a:extLst>
          </p:cNvPr>
          <p:cNvSpPr>
            <a:spLocks noGrp="1"/>
          </p:cNvSpPr>
          <p:nvPr>
            <p:ph type="title"/>
          </p:nvPr>
        </p:nvSpPr>
        <p:spPr/>
        <p:txBody>
          <a:bodyPr/>
          <a:lstStyle/>
          <a:p>
            <a:pPr algn="ctr" eaLnBrk="1" hangingPunct="1">
              <a:lnSpc>
                <a:spcPct val="80000"/>
              </a:lnSpc>
              <a:spcBef>
                <a:spcPts val="400"/>
              </a:spcBef>
              <a:defRPr/>
            </a:pPr>
            <a:r>
              <a:rPr lang="en-US" altLang="en-US" sz="2800" dirty="0">
                <a:latin typeface="+mn-lt"/>
              </a:rPr>
              <a:t>When Drafting Documentation </a:t>
            </a:r>
            <a:br>
              <a:rPr lang="en-US" altLang="en-US" sz="2800" dirty="0">
                <a:latin typeface="+mn-lt"/>
              </a:rPr>
            </a:br>
            <a:r>
              <a:rPr lang="en-US" altLang="en-US" sz="2800" dirty="0">
                <a:latin typeface="+mn-lt"/>
              </a:rPr>
              <a:t>Be “FLAT”</a:t>
            </a:r>
            <a:r>
              <a:rPr lang="en-US" altLang="en-US" dirty="0">
                <a:latin typeface="+mn-lt"/>
              </a:rPr>
              <a:t/>
            </a:r>
            <a:br>
              <a:rPr lang="en-US" altLang="en-US" dirty="0">
                <a:latin typeface="+mn-lt"/>
              </a:rPr>
            </a:br>
            <a:endParaRPr lang="en-US" dirty="0">
              <a:latin typeface="+mn-lt"/>
            </a:endParaRPr>
          </a:p>
        </p:txBody>
      </p:sp>
      <p:sp>
        <p:nvSpPr>
          <p:cNvPr id="2" name="Footer Placeholder 1">
            <a:extLst>
              <a:ext uri="{FF2B5EF4-FFF2-40B4-BE49-F238E27FC236}">
                <a16:creationId xmlns="" xmlns:a16="http://schemas.microsoft.com/office/drawing/2014/main" id="{410FCA92-84C8-744F-8D40-195BA2CCCB0F}"/>
              </a:ext>
            </a:extLst>
          </p:cNvPr>
          <p:cNvSpPr>
            <a:spLocks noGrp="1"/>
          </p:cNvSpPr>
          <p:nvPr>
            <p:ph type="ftr" sz="quarter" idx="11"/>
          </p:nvPr>
        </p:nvSpPr>
        <p:spPr/>
        <p:txBody>
          <a:bodyPr/>
          <a:lstStyle/>
          <a:p>
            <a:pPr>
              <a:defRPr/>
            </a:pPr>
            <a:r>
              <a:rPr lang="en-US" dirty="0"/>
              <a:t>“Medically Ready Force…Ready Medical Force”</a:t>
            </a:r>
          </a:p>
        </p:txBody>
      </p:sp>
      <p:sp>
        <p:nvSpPr>
          <p:cNvPr id="3" name="Slide Number Placeholder 2">
            <a:extLst>
              <a:ext uri="{FF2B5EF4-FFF2-40B4-BE49-F238E27FC236}">
                <a16:creationId xmlns="" xmlns:a16="http://schemas.microsoft.com/office/drawing/2014/main" id="{C6451888-A59A-C54F-AA55-9D35D8310525}"/>
              </a:ext>
            </a:extLst>
          </p:cNvPr>
          <p:cNvSpPr>
            <a:spLocks noGrp="1"/>
          </p:cNvSpPr>
          <p:nvPr>
            <p:ph type="sldNum" sz="quarter" idx="12"/>
          </p:nvPr>
        </p:nvSpPr>
        <p:spPr/>
        <p:txBody>
          <a:bodyPr/>
          <a:lstStyle/>
          <a:p>
            <a:pPr>
              <a:defRPr/>
            </a:pPr>
            <a:fld id="{59C6B71F-E71D-0543-8261-2980AA4D35C4}" type="slidenum">
              <a:rPr lang="en-US" smtClean="0"/>
              <a:pPr>
                <a:defRPr/>
              </a:pPr>
              <a:t>30</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a:extLst>
              <a:ext uri="{FF2B5EF4-FFF2-40B4-BE49-F238E27FC236}">
                <a16:creationId xmlns="" xmlns:a16="http://schemas.microsoft.com/office/drawing/2014/main" id="{9A87E627-E5FE-1E45-BADD-719A80363AB5}"/>
              </a:ext>
            </a:extLst>
          </p:cNvPr>
          <p:cNvSpPr>
            <a:spLocks noChangeArrowheads="1"/>
          </p:cNvSpPr>
          <p:nvPr/>
        </p:nvSpPr>
        <p:spPr bwMode="auto">
          <a:xfrm>
            <a:off x="393700" y="1728788"/>
            <a:ext cx="8001000" cy="443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marL="800100" indent="-341313">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marL="1257300" indent="-341313">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marL="458787" lvl="1" indent="0" eaLnBrk="1" hangingPunct="1">
              <a:lnSpc>
                <a:spcPct val="80000"/>
              </a:lnSpc>
              <a:spcBef>
                <a:spcPts val="400"/>
              </a:spcBef>
              <a:buClr>
                <a:srgbClr val="FFFFFF"/>
              </a:buClr>
              <a:defRPr/>
            </a:pPr>
            <a:r>
              <a:rPr lang="en-US" altLang="en-US" sz="2500" dirty="0">
                <a:solidFill>
                  <a:schemeClr val="tx1"/>
                </a:solidFill>
              </a:rPr>
              <a:t>- Factual Information</a:t>
            </a:r>
          </a:p>
          <a:p>
            <a:pPr lvl="1" eaLnBrk="1" hangingPunct="1">
              <a:lnSpc>
                <a:spcPct val="80000"/>
              </a:lnSpc>
              <a:spcBef>
                <a:spcPts val="400"/>
              </a:spcBef>
              <a:buClr>
                <a:srgbClr val="FFFFFF"/>
              </a:buClr>
              <a:buFont typeface="Wingdings" panose="05000000000000000000" pitchFamily="2" charset="2"/>
              <a:buChar char=""/>
              <a:defRPr/>
            </a:pPr>
            <a:endParaRPr lang="en-US" altLang="en-US" sz="1200" dirty="0">
              <a:solidFill>
                <a:schemeClr val="tx1"/>
              </a:solidFill>
            </a:endParaRPr>
          </a:p>
          <a:p>
            <a:pPr marL="458787" lvl="1" indent="0" eaLnBrk="1" hangingPunct="1">
              <a:lnSpc>
                <a:spcPct val="80000"/>
              </a:lnSpc>
              <a:spcBef>
                <a:spcPts val="400"/>
              </a:spcBef>
              <a:buClr>
                <a:srgbClr val="FFFFFF"/>
              </a:buClr>
              <a:defRPr/>
            </a:pPr>
            <a:r>
              <a:rPr lang="en-US" altLang="en-US" sz="3000" b="1" dirty="0">
                <a:solidFill>
                  <a:schemeClr val="tx1"/>
                </a:solidFill>
              </a:rPr>
              <a:t>- Legibility</a:t>
            </a:r>
          </a:p>
          <a:p>
            <a:pPr lvl="2" eaLnBrk="1" hangingPunct="1">
              <a:lnSpc>
                <a:spcPct val="80000"/>
              </a:lnSpc>
              <a:spcBef>
                <a:spcPct val="0"/>
              </a:spcBef>
              <a:buClr>
                <a:srgbClr val="FFFFFF"/>
              </a:buClr>
              <a:buFont typeface="Wingdings" panose="05000000000000000000" pitchFamily="2" charset="2"/>
              <a:buChar char=""/>
              <a:defRPr/>
            </a:pPr>
            <a:endParaRPr lang="en-US" altLang="en-US" sz="600" dirty="0">
              <a:solidFill>
                <a:schemeClr val="tx1"/>
              </a:solidFill>
            </a:endParaRP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Write clearly</a:t>
            </a: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Promptness is important but documentation </a:t>
            </a: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must also be legible</a:t>
            </a: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If illegible, negative impressions of the author </a:t>
            </a: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may form</a:t>
            </a: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Documentation must be legible for jurors   </a:t>
            </a:r>
          </a:p>
          <a:p>
            <a:pPr lvl="2" eaLnBrk="1" hangingPunct="1">
              <a:lnSpc>
                <a:spcPct val="80000"/>
              </a:lnSpc>
              <a:spcBef>
                <a:spcPct val="0"/>
              </a:spcBef>
              <a:buClr>
                <a:srgbClr val="FFFFFF"/>
              </a:buClr>
              <a:buFont typeface="Wingdings" panose="05000000000000000000" pitchFamily="2" charset="2"/>
              <a:buChar char=""/>
              <a:defRPr/>
            </a:pPr>
            <a:r>
              <a:rPr lang="en-US" altLang="en-US" sz="2400" dirty="0">
                <a:solidFill>
                  <a:schemeClr val="tx1"/>
                </a:solidFill>
              </a:rPr>
              <a:t>  during trial</a:t>
            </a:r>
          </a:p>
          <a:p>
            <a:pPr eaLnBrk="1" hangingPunct="1">
              <a:lnSpc>
                <a:spcPct val="80000"/>
              </a:lnSpc>
              <a:spcBef>
                <a:spcPts val="400"/>
              </a:spcBef>
              <a:buClrTx/>
              <a:buSzTx/>
              <a:buFontTx/>
              <a:buNone/>
              <a:defRPr/>
            </a:pPr>
            <a:endParaRPr lang="en-US" altLang="en-US" sz="1200" dirty="0">
              <a:solidFill>
                <a:schemeClr val="tx1"/>
              </a:solidFill>
            </a:endParaRPr>
          </a:p>
          <a:p>
            <a:pPr marL="458787" lvl="1" indent="0" eaLnBrk="1" hangingPunct="1">
              <a:lnSpc>
                <a:spcPct val="80000"/>
              </a:lnSpc>
              <a:spcBef>
                <a:spcPts val="400"/>
              </a:spcBef>
              <a:buClr>
                <a:srgbClr val="FFFFFF"/>
              </a:buClr>
              <a:defRPr/>
            </a:pPr>
            <a:r>
              <a:rPr lang="en-US" altLang="en-US" sz="2500" dirty="0">
                <a:solidFill>
                  <a:schemeClr val="tx1"/>
                </a:solidFill>
              </a:rPr>
              <a:t>- Abbreviations</a:t>
            </a:r>
          </a:p>
          <a:p>
            <a:pPr lvl="1" eaLnBrk="1" hangingPunct="1">
              <a:lnSpc>
                <a:spcPct val="80000"/>
              </a:lnSpc>
              <a:spcBef>
                <a:spcPts val="400"/>
              </a:spcBef>
              <a:buClr>
                <a:srgbClr val="FFFFFF"/>
              </a:buClr>
              <a:buFont typeface="Wingdings" panose="05000000000000000000" pitchFamily="2" charset="2"/>
              <a:buChar char=""/>
              <a:defRPr/>
            </a:pPr>
            <a:endParaRPr lang="en-US" altLang="en-US" sz="2500" dirty="0">
              <a:solidFill>
                <a:schemeClr val="tx1"/>
              </a:solidFill>
            </a:endParaRPr>
          </a:p>
          <a:p>
            <a:pPr marL="458787" lvl="1" indent="0" eaLnBrk="1" hangingPunct="1">
              <a:lnSpc>
                <a:spcPct val="80000"/>
              </a:lnSpc>
              <a:spcBef>
                <a:spcPts val="400"/>
              </a:spcBef>
              <a:buClr>
                <a:srgbClr val="FFFFFF"/>
              </a:buClr>
              <a:defRPr/>
            </a:pPr>
            <a:r>
              <a:rPr lang="en-US" altLang="en-US" sz="2500" dirty="0">
                <a:solidFill>
                  <a:schemeClr val="tx1"/>
                </a:solidFill>
              </a:rPr>
              <a:t>- Timeliness</a:t>
            </a:r>
          </a:p>
        </p:txBody>
      </p:sp>
      <p:sp>
        <p:nvSpPr>
          <p:cNvPr id="55298" name="Rectangle 3">
            <a:extLst>
              <a:ext uri="{FF2B5EF4-FFF2-40B4-BE49-F238E27FC236}">
                <a16:creationId xmlns="" xmlns:a16="http://schemas.microsoft.com/office/drawing/2014/main" id="{C64905CA-408B-B943-BF97-A9EEBF340B5A}"/>
              </a:ext>
            </a:extLst>
          </p:cNvPr>
          <p:cNvSpPr>
            <a:spLocks noChangeArrowheads="1"/>
          </p:cNvSpPr>
          <p:nvPr/>
        </p:nvSpPr>
        <p:spPr bwMode="auto">
          <a:xfrm>
            <a:off x="323850" y="6423025"/>
            <a:ext cx="7924800" cy="553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ts val="700"/>
              </a:spcBef>
              <a:buClr>
                <a:srgbClr val="000000"/>
              </a:buClr>
              <a:buSzPct val="100000"/>
              <a:buFont typeface="Times New Roman" panose="02020603050405020304" pitchFamily="18" charset="0"/>
              <a:buNone/>
            </a:pPr>
            <a:r>
              <a:rPr lang="en-US" altLang="en-US" sz="1400">
                <a:solidFill>
                  <a:srgbClr val="FFFFFF"/>
                </a:solidFill>
                <a:latin typeface="Times New Roman" panose="02020603050405020304" pitchFamily="18" charset="0"/>
              </a:rPr>
              <a:t>Feutz-Harter, Sheryl. </a:t>
            </a:r>
            <a:r>
              <a:rPr lang="en-US" altLang="en-US" sz="1400" u="sng">
                <a:solidFill>
                  <a:srgbClr val="FFFFFF"/>
                </a:solidFill>
                <a:latin typeface="Times New Roman" panose="02020603050405020304" pitchFamily="18" charset="0"/>
              </a:rPr>
              <a:t>Legal &amp; Ethical Standards for Nurses.</a:t>
            </a:r>
            <a:r>
              <a:rPr lang="en-US" altLang="en-US" sz="1400">
                <a:solidFill>
                  <a:srgbClr val="FFFFFF"/>
                </a:solidFill>
                <a:latin typeface="Times New Roman" panose="02020603050405020304" pitchFamily="18" charset="0"/>
              </a:rPr>
              <a:t> Eau Claire: PESI, 2006.</a:t>
            </a:r>
          </a:p>
        </p:txBody>
      </p:sp>
      <p:sp>
        <p:nvSpPr>
          <p:cNvPr id="4" name="Title 3">
            <a:extLst>
              <a:ext uri="{FF2B5EF4-FFF2-40B4-BE49-F238E27FC236}">
                <a16:creationId xmlns="" xmlns:a16="http://schemas.microsoft.com/office/drawing/2014/main" id="{6863592D-DD90-3349-9C2D-075BE07B52CC}"/>
              </a:ext>
            </a:extLst>
          </p:cNvPr>
          <p:cNvSpPr>
            <a:spLocks noGrp="1"/>
          </p:cNvSpPr>
          <p:nvPr>
            <p:ph type="title"/>
          </p:nvPr>
        </p:nvSpPr>
        <p:spPr>
          <a:xfrm>
            <a:off x="347041" y="328613"/>
            <a:ext cx="6781800" cy="1143000"/>
          </a:xfrm>
        </p:spPr>
        <p:txBody>
          <a:bodyPr/>
          <a:lstStyle/>
          <a:p>
            <a:pPr algn="ctr" eaLnBrk="1" hangingPunct="1">
              <a:lnSpc>
                <a:spcPct val="80000"/>
              </a:lnSpc>
              <a:spcBef>
                <a:spcPts val="400"/>
              </a:spcBef>
              <a:defRPr/>
            </a:pPr>
            <a:r>
              <a:rPr lang="en-US" altLang="en-US" dirty="0">
                <a:latin typeface="+mn-lt"/>
              </a:rPr>
              <a:t>When Drafting Documentation </a:t>
            </a:r>
            <a:br>
              <a:rPr lang="en-US" altLang="en-US" dirty="0">
                <a:latin typeface="+mn-lt"/>
              </a:rPr>
            </a:br>
            <a:r>
              <a:rPr lang="en-US" altLang="en-US" dirty="0">
                <a:latin typeface="+mn-lt"/>
              </a:rPr>
              <a:t>Be “FLAT”</a:t>
            </a:r>
            <a:br>
              <a:rPr lang="en-US" altLang="en-US" dirty="0">
                <a:latin typeface="+mn-lt"/>
              </a:rPr>
            </a:br>
            <a:endParaRPr lang="en-US" dirty="0">
              <a:latin typeface="+mn-lt"/>
            </a:endParaRPr>
          </a:p>
        </p:txBody>
      </p:sp>
      <p:sp>
        <p:nvSpPr>
          <p:cNvPr id="2" name="Footer Placeholder 1">
            <a:extLst>
              <a:ext uri="{FF2B5EF4-FFF2-40B4-BE49-F238E27FC236}">
                <a16:creationId xmlns="" xmlns:a16="http://schemas.microsoft.com/office/drawing/2014/main" id="{FBE34263-F293-CC4D-A456-2A0C357A6541}"/>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D657403C-9976-984B-9D8F-A22AB4956CCD}"/>
              </a:ext>
            </a:extLst>
          </p:cNvPr>
          <p:cNvSpPr>
            <a:spLocks noGrp="1"/>
          </p:cNvSpPr>
          <p:nvPr>
            <p:ph type="sldNum" sz="quarter" idx="12"/>
          </p:nvPr>
        </p:nvSpPr>
        <p:spPr/>
        <p:txBody>
          <a:bodyPr/>
          <a:lstStyle/>
          <a:p>
            <a:pPr>
              <a:defRPr/>
            </a:pPr>
            <a:fld id="{59C6B71F-E71D-0543-8261-2980AA4D35C4}" type="slidenum">
              <a:rPr lang="en-US" smtClean="0"/>
              <a:pPr>
                <a:defRPr/>
              </a:pPr>
              <a:t>31</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 xmlns:a16="http://schemas.microsoft.com/office/drawing/2014/main" id="{7D57DFB4-CAF3-824D-9BBE-A434DF524D25}"/>
              </a:ext>
            </a:extLst>
          </p:cNvPr>
          <p:cNvSpPr>
            <a:spLocks noChangeArrowheads="1"/>
          </p:cNvSpPr>
          <p:nvPr/>
        </p:nvSpPr>
        <p:spPr bwMode="auto">
          <a:xfrm>
            <a:off x="14288" y="1993900"/>
            <a:ext cx="8196262" cy="386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marL="8001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marL="1257300" indent="-3413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lvl="1" eaLnBrk="1" hangingPunct="1">
              <a:lnSpc>
                <a:spcPct val="80000"/>
              </a:lnSpc>
              <a:spcBef>
                <a:spcPts val="400"/>
              </a:spcBef>
              <a:buClr>
                <a:srgbClr val="FFFFFF"/>
              </a:buClr>
              <a:buSzPct val="100000"/>
              <a:buFont typeface="Wingdings" pitchFamily="2" charset="2"/>
              <a:buChar char=""/>
            </a:pPr>
            <a:r>
              <a:rPr lang="en-US" altLang="en-US" sz="3000">
                <a:latin typeface="Tahoma" panose="020B0604030504040204" pitchFamily="34" charset="0"/>
              </a:rPr>
              <a:t>- Factual Information</a:t>
            </a:r>
          </a:p>
          <a:p>
            <a:pPr lvl="1" eaLnBrk="1" hangingPunct="1">
              <a:lnSpc>
                <a:spcPct val="80000"/>
              </a:lnSpc>
              <a:spcBef>
                <a:spcPts val="400"/>
              </a:spcBef>
              <a:buClr>
                <a:srgbClr val="FFFFFF"/>
              </a:buClr>
              <a:buSzPct val="100000"/>
              <a:buFont typeface="Wingdings" pitchFamily="2" charset="2"/>
              <a:buChar char=""/>
            </a:pPr>
            <a:endParaRPr lang="en-US" altLang="en-US" sz="120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3000">
                <a:latin typeface="Tahoma" panose="020B0604030504040204" pitchFamily="34" charset="0"/>
              </a:rPr>
              <a:t>- Legibility</a:t>
            </a:r>
          </a:p>
          <a:p>
            <a:pPr lvl="1" eaLnBrk="1" hangingPunct="1">
              <a:lnSpc>
                <a:spcPct val="80000"/>
              </a:lnSpc>
              <a:spcBef>
                <a:spcPts val="400"/>
              </a:spcBef>
              <a:buClr>
                <a:srgbClr val="FFFFFF"/>
              </a:buClr>
              <a:buSzPct val="100000"/>
              <a:buFont typeface="Wingdings" pitchFamily="2" charset="2"/>
              <a:buChar char=""/>
            </a:pPr>
            <a:endParaRPr lang="en-US" altLang="en-US" sz="3000">
              <a:latin typeface="Tahoma" panose="020B0604030504040204" pitchFamily="34" charset="0"/>
            </a:endParaRPr>
          </a:p>
          <a:p>
            <a:pPr lvl="1" eaLnBrk="1" hangingPunct="1">
              <a:lnSpc>
                <a:spcPct val="80000"/>
              </a:lnSpc>
              <a:spcBef>
                <a:spcPts val="400"/>
              </a:spcBef>
              <a:buClr>
                <a:srgbClr val="FFFFFF"/>
              </a:buClr>
              <a:buSzPct val="100000"/>
              <a:buFont typeface="Wingdings" pitchFamily="2" charset="2"/>
              <a:buChar char=""/>
            </a:pPr>
            <a:r>
              <a:rPr lang="en-US" altLang="en-US" sz="3000" b="1">
                <a:latin typeface="Tahoma" panose="020B0604030504040204" pitchFamily="34" charset="0"/>
              </a:rPr>
              <a:t>- Abbreviations</a:t>
            </a:r>
          </a:p>
          <a:p>
            <a:pPr lvl="2" eaLnBrk="1" hangingPunct="1">
              <a:buClr>
                <a:srgbClr val="FFFFFF"/>
              </a:buClr>
              <a:buSzPct val="100000"/>
              <a:buFont typeface="Wingdings" pitchFamily="2" charset="2"/>
              <a:buChar char=""/>
            </a:pPr>
            <a:r>
              <a:rPr lang="en-US" altLang="en-US" sz="2400">
                <a:latin typeface="Tahoma" panose="020B0604030504040204" pitchFamily="34" charset="0"/>
              </a:rPr>
              <a:t>Unapproved or unknown abbreviations may lead to difficulty in interpreting information and subsequent patient harm may result</a:t>
            </a:r>
          </a:p>
          <a:p>
            <a:pPr lvl="2" eaLnBrk="1" hangingPunct="1">
              <a:buClr>
                <a:srgbClr val="FFFFFF"/>
              </a:buClr>
              <a:buSzPct val="100000"/>
              <a:buFont typeface="Wingdings" pitchFamily="2" charset="2"/>
              <a:buChar char=""/>
            </a:pPr>
            <a:endParaRPr lang="en-US" altLang="en-US" sz="2400">
              <a:latin typeface="Tahoma" panose="020B0604030504040204" pitchFamily="34" charset="0"/>
            </a:endParaRPr>
          </a:p>
          <a:p>
            <a:pPr lvl="1" eaLnBrk="1" hangingPunct="1">
              <a:buClr>
                <a:srgbClr val="FFFFFF"/>
              </a:buClr>
              <a:buSzPct val="100000"/>
              <a:buFont typeface="Wingdings" pitchFamily="2" charset="2"/>
              <a:buChar char=""/>
            </a:pPr>
            <a:r>
              <a:rPr lang="en-US" altLang="en-US" sz="3000">
                <a:latin typeface="Tahoma" panose="020B0604030504040204" pitchFamily="34" charset="0"/>
              </a:rPr>
              <a:t>- Timeliness</a:t>
            </a:r>
          </a:p>
        </p:txBody>
      </p:sp>
      <p:sp>
        <p:nvSpPr>
          <p:cNvPr id="57347" name="Rectangle 3">
            <a:extLst>
              <a:ext uri="{FF2B5EF4-FFF2-40B4-BE49-F238E27FC236}">
                <a16:creationId xmlns="" xmlns:a16="http://schemas.microsoft.com/office/drawing/2014/main" id="{07CC54C0-69D5-7641-9854-49CB52DCCAE5}"/>
              </a:ext>
            </a:extLst>
          </p:cNvPr>
          <p:cNvSpPr>
            <a:spLocks noChangeArrowheads="1"/>
          </p:cNvSpPr>
          <p:nvPr/>
        </p:nvSpPr>
        <p:spPr bwMode="auto">
          <a:xfrm>
            <a:off x="285750" y="6454775"/>
            <a:ext cx="7924800" cy="553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ts val="700"/>
              </a:spcBef>
              <a:buClr>
                <a:srgbClr val="000000"/>
              </a:buClr>
              <a:buSzPct val="100000"/>
              <a:buFont typeface="Times New Roman" panose="02020603050405020304" pitchFamily="18" charset="0"/>
              <a:buNone/>
            </a:pPr>
            <a:r>
              <a:rPr lang="en-US" altLang="en-US" sz="1400">
                <a:solidFill>
                  <a:srgbClr val="FFFFFF"/>
                </a:solidFill>
                <a:latin typeface="Times New Roman" panose="02020603050405020304" pitchFamily="18" charset="0"/>
              </a:rPr>
              <a:t>Feutz-Harter, Sheryl. </a:t>
            </a:r>
            <a:r>
              <a:rPr lang="en-US" altLang="en-US" sz="1400" u="sng">
                <a:solidFill>
                  <a:srgbClr val="FFFFFF"/>
                </a:solidFill>
                <a:latin typeface="Times New Roman" panose="02020603050405020304" pitchFamily="18" charset="0"/>
              </a:rPr>
              <a:t>Legal &amp; Ethical Standards for Nurses.</a:t>
            </a:r>
            <a:r>
              <a:rPr lang="en-US" altLang="en-US" sz="1400">
                <a:solidFill>
                  <a:srgbClr val="FFFFFF"/>
                </a:solidFill>
                <a:latin typeface="Times New Roman" panose="02020603050405020304" pitchFamily="18" charset="0"/>
              </a:rPr>
              <a:t> Eau Claire: PESI, 2006.</a:t>
            </a:r>
          </a:p>
        </p:txBody>
      </p:sp>
      <p:sp>
        <p:nvSpPr>
          <p:cNvPr id="4" name="Title 3">
            <a:extLst>
              <a:ext uri="{FF2B5EF4-FFF2-40B4-BE49-F238E27FC236}">
                <a16:creationId xmlns="" xmlns:a16="http://schemas.microsoft.com/office/drawing/2014/main" id="{C279BAB4-652A-B24E-A59D-30CE3334F98A}"/>
              </a:ext>
            </a:extLst>
          </p:cNvPr>
          <p:cNvSpPr>
            <a:spLocks noGrp="1"/>
          </p:cNvSpPr>
          <p:nvPr>
            <p:ph type="title"/>
          </p:nvPr>
        </p:nvSpPr>
        <p:spPr>
          <a:xfrm>
            <a:off x="609600" y="431800"/>
            <a:ext cx="6781800" cy="1143000"/>
          </a:xfrm>
        </p:spPr>
        <p:txBody>
          <a:bodyPr/>
          <a:lstStyle/>
          <a:p>
            <a:pPr algn="ctr" eaLnBrk="1" hangingPunct="1">
              <a:lnSpc>
                <a:spcPct val="80000"/>
              </a:lnSpc>
              <a:spcBef>
                <a:spcPts val="400"/>
              </a:spcBef>
              <a:defRPr/>
            </a:pPr>
            <a:r>
              <a:rPr lang="en-US" altLang="en-US" dirty="0">
                <a:latin typeface="+mn-lt"/>
              </a:rPr>
              <a:t>When Drafting Documentation </a:t>
            </a:r>
            <a:br>
              <a:rPr lang="en-US" altLang="en-US" dirty="0">
                <a:latin typeface="+mn-lt"/>
              </a:rPr>
            </a:br>
            <a:r>
              <a:rPr lang="en-US" altLang="en-US" dirty="0">
                <a:latin typeface="+mn-lt"/>
              </a:rPr>
              <a:t>Be “FLAT”</a:t>
            </a:r>
            <a:r>
              <a:rPr lang="en-US" altLang="en-US" dirty="0"/>
              <a:t/>
            </a:r>
            <a:br>
              <a:rPr lang="en-US" altLang="en-US" dirty="0"/>
            </a:br>
            <a:endParaRPr lang="en-US" dirty="0"/>
          </a:p>
        </p:txBody>
      </p:sp>
      <p:sp>
        <p:nvSpPr>
          <p:cNvPr id="2" name="Footer Placeholder 1">
            <a:extLst>
              <a:ext uri="{FF2B5EF4-FFF2-40B4-BE49-F238E27FC236}">
                <a16:creationId xmlns="" xmlns:a16="http://schemas.microsoft.com/office/drawing/2014/main" id="{D311A22E-DFE3-224F-A393-5D483E54921D}"/>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5DC7CE4B-4FAA-B741-AF8A-38B616E173FE}"/>
              </a:ext>
            </a:extLst>
          </p:cNvPr>
          <p:cNvSpPr>
            <a:spLocks noGrp="1"/>
          </p:cNvSpPr>
          <p:nvPr>
            <p:ph type="sldNum" sz="quarter" idx="12"/>
          </p:nvPr>
        </p:nvSpPr>
        <p:spPr/>
        <p:txBody>
          <a:bodyPr/>
          <a:lstStyle/>
          <a:p>
            <a:pPr>
              <a:defRPr/>
            </a:pPr>
            <a:fld id="{59C6B71F-E71D-0543-8261-2980AA4D35C4}" type="slidenum">
              <a:rPr lang="en-US" smtClean="0"/>
              <a:pPr>
                <a:defRPr/>
              </a:pPr>
              <a:t>32</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06E6522B-23EB-D74E-A298-3290FC254872}"/>
              </a:ext>
            </a:extLst>
          </p:cNvPr>
          <p:cNvSpPr>
            <a:spLocks noGrp="1"/>
          </p:cNvSpPr>
          <p:nvPr>
            <p:ph type="title"/>
          </p:nvPr>
        </p:nvSpPr>
        <p:spPr>
          <a:xfrm>
            <a:off x="1066800" y="379965"/>
            <a:ext cx="6781800" cy="1143000"/>
          </a:xfrm>
        </p:spPr>
        <p:txBody>
          <a:bodyPr/>
          <a:lstStyle/>
          <a:p>
            <a:r>
              <a:rPr lang="en-US" altLang="en-US" dirty="0">
                <a:solidFill>
                  <a:srgbClr val="000000"/>
                </a:solidFill>
                <a:latin typeface="Calibri" panose="020F0502020204030204" pitchFamily="34" charset="0"/>
              </a:rPr>
              <a:t>POLLING QUESTION #3:  </a:t>
            </a:r>
            <a:br>
              <a:rPr lang="en-US" altLang="en-US" dirty="0">
                <a:solidFill>
                  <a:srgbClr val="000000"/>
                </a:solidFill>
                <a:latin typeface="Calibri" panose="020F0502020204030204" pitchFamily="34" charset="0"/>
              </a:rPr>
            </a:br>
            <a:endParaRPr lang="en-US" dirty="0"/>
          </a:p>
        </p:txBody>
      </p:sp>
      <p:sp>
        <p:nvSpPr>
          <p:cNvPr id="2" name="Footer Placeholder 1">
            <a:extLst>
              <a:ext uri="{FF2B5EF4-FFF2-40B4-BE49-F238E27FC236}">
                <a16:creationId xmlns="" xmlns:a16="http://schemas.microsoft.com/office/drawing/2014/main" id="{1807ABCB-72DC-BE49-863F-F24682379D52}"/>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871DD9CA-5131-B548-AC99-DFF2D690BEC6}"/>
              </a:ext>
            </a:extLst>
          </p:cNvPr>
          <p:cNvSpPr>
            <a:spLocks noGrp="1"/>
          </p:cNvSpPr>
          <p:nvPr>
            <p:ph type="sldNum" sz="quarter" idx="12"/>
          </p:nvPr>
        </p:nvSpPr>
        <p:spPr/>
        <p:txBody>
          <a:bodyPr/>
          <a:lstStyle/>
          <a:p>
            <a:pPr>
              <a:defRPr/>
            </a:pPr>
            <a:fld id="{E03D0456-5426-5049-9FED-90551A20387B}" type="slidenum">
              <a:rPr lang="en-US" smtClean="0"/>
              <a:pPr>
                <a:defRPr/>
              </a:pPr>
              <a:t>33</a:t>
            </a:fld>
            <a:endParaRPr lang="en-US" dirty="0"/>
          </a:p>
        </p:txBody>
      </p:sp>
      <p:sp>
        <p:nvSpPr>
          <p:cNvPr id="5" name="TextBox 4">
            <a:extLst>
              <a:ext uri="{FF2B5EF4-FFF2-40B4-BE49-F238E27FC236}">
                <a16:creationId xmlns="" xmlns:a16="http://schemas.microsoft.com/office/drawing/2014/main" id="{EA4E96CC-7240-0945-B19B-3718F2C26C63}"/>
              </a:ext>
            </a:extLst>
          </p:cNvPr>
          <p:cNvSpPr txBox="1"/>
          <p:nvPr/>
        </p:nvSpPr>
        <p:spPr>
          <a:xfrm>
            <a:off x="381000" y="2209800"/>
            <a:ext cx="8382000" cy="3446463"/>
          </a:xfrm>
          <a:prstGeom prst="rect">
            <a:avLst/>
          </a:prstGeom>
          <a:noFill/>
        </p:spPr>
        <p:txBody>
          <a:bodyPr>
            <a:spAutoFit/>
          </a:bodyPr>
          <a:lstStyle/>
          <a:p>
            <a:pPr algn="just">
              <a:defRPr/>
            </a:pPr>
            <a:r>
              <a:rPr lang="en-US" sz="2500" dirty="0">
                <a:solidFill>
                  <a:prstClr val="black"/>
                </a:solidFill>
              </a:rPr>
              <a:t>What does the Abbreviation “PE” stand for:</a:t>
            </a:r>
          </a:p>
          <a:p>
            <a:pPr algn="just">
              <a:defRPr/>
            </a:pPr>
            <a:endParaRPr lang="en-US" sz="2500" b="1" u="sng" dirty="0">
              <a:solidFill>
                <a:prstClr val="black"/>
              </a:solidFill>
            </a:endParaRPr>
          </a:p>
          <a:p>
            <a:pPr marL="457200" indent="-457200" algn="just">
              <a:buFontTx/>
              <a:buAutoNum type="alphaLcParenBoth"/>
              <a:defRPr/>
            </a:pPr>
            <a:r>
              <a:rPr lang="en-US" sz="2500" dirty="0">
                <a:solidFill>
                  <a:prstClr val="black"/>
                </a:solidFill>
              </a:rPr>
              <a:t>Physical Exam</a:t>
            </a:r>
          </a:p>
          <a:p>
            <a:pPr marL="457200" indent="-457200" algn="just">
              <a:buFontTx/>
              <a:buAutoNum type="alphaLcParenBoth"/>
              <a:defRPr/>
            </a:pPr>
            <a:r>
              <a:rPr lang="en-US" sz="2500" dirty="0">
                <a:solidFill>
                  <a:prstClr val="black"/>
                </a:solidFill>
              </a:rPr>
              <a:t>Partial Epilepsy</a:t>
            </a:r>
          </a:p>
          <a:p>
            <a:pPr marL="457200" indent="-457200" algn="just">
              <a:buFontTx/>
              <a:buAutoNum type="alphaLcParenBoth"/>
              <a:defRPr/>
            </a:pPr>
            <a:r>
              <a:rPr lang="en-US" sz="2500" dirty="0">
                <a:solidFill>
                  <a:prstClr val="black"/>
                </a:solidFill>
              </a:rPr>
              <a:t>Pericardial Effusion</a:t>
            </a:r>
          </a:p>
          <a:p>
            <a:pPr marL="457200" indent="-457200" algn="just">
              <a:buFontTx/>
              <a:buAutoNum type="alphaLcParenBoth"/>
              <a:defRPr/>
            </a:pPr>
            <a:r>
              <a:rPr lang="en-US" sz="2500" dirty="0">
                <a:solidFill>
                  <a:prstClr val="black"/>
                </a:solidFill>
              </a:rPr>
              <a:t>Pulmonary Embolism</a:t>
            </a:r>
          </a:p>
          <a:p>
            <a:pPr marL="457200" indent="-457200" algn="just">
              <a:buFontTx/>
              <a:buAutoNum type="alphaLcParenBoth"/>
              <a:defRPr/>
            </a:pPr>
            <a:r>
              <a:rPr lang="en-US" sz="2500" dirty="0">
                <a:solidFill>
                  <a:prstClr val="black"/>
                </a:solidFill>
              </a:rPr>
              <a:t>Pre-Eclampsia</a:t>
            </a:r>
          </a:p>
          <a:p>
            <a:pPr marL="457200" indent="-457200" algn="just">
              <a:buFontTx/>
              <a:buAutoNum type="alphaLcParenBoth"/>
              <a:defRPr/>
            </a:pPr>
            <a:r>
              <a:rPr lang="en-US" sz="2500" dirty="0">
                <a:solidFill>
                  <a:prstClr val="black"/>
                </a:solidFill>
              </a:rPr>
              <a:t>Pelvic Examination</a:t>
            </a:r>
          </a:p>
          <a:p>
            <a:pPr marL="285750" indent="-285750">
              <a:buFontTx/>
              <a:buChar char="-"/>
              <a:defRPr/>
            </a:pPr>
            <a:endParaRPr lang="en-US"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D42DD9A0-004F-284C-85B7-257D8A0DA36A}"/>
              </a:ext>
            </a:extLst>
          </p:cNvPr>
          <p:cNvSpPr>
            <a:spLocks noGrp="1"/>
          </p:cNvSpPr>
          <p:nvPr>
            <p:ph type="title"/>
          </p:nvPr>
        </p:nvSpPr>
        <p:spPr>
          <a:xfrm>
            <a:off x="874643" y="381000"/>
            <a:ext cx="6781800" cy="1143000"/>
          </a:xfrm>
        </p:spPr>
        <p:txBody>
          <a:bodyPr/>
          <a:lstStyle/>
          <a:p>
            <a:r>
              <a:rPr lang="en-US" altLang="en-US" dirty="0">
                <a:solidFill>
                  <a:srgbClr val="000000"/>
                </a:solidFill>
                <a:latin typeface="Calibri" panose="020F0502020204030204" pitchFamily="34" charset="0"/>
              </a:rPr>
              <a:t>POLLING QUESTION #4:  </a:t>
            </a:r>
            <a:br>
              <a:rPr lang="en-US" altLang="en-US" dirty="0">
                <a:solidFill>
                  <a:srgbClr val="000000"/>
                </a:solidFill>
                <a:latin typeface="Calibri" panose="020F0502020204030204" pitchFamily="34" charset="0"/>
              </a:rPr>
            </a:br>
            <a:endParaRPr lang="en-US" dirty="0"/>
          </a:p>
        </p:txBody>
      </p:sp>
      <p:sp>
        <p:nvSpPr>
          <p:cNvPr id="2" name="Footer Placeholder 1">
            <a:extLst>
              <a:ext uri="{FF2B5EF4-FFF2-40B4-BE49-F238E27FC236}">
                <a16:creationId xmlns="" xmlns:a16="http://schemas.microsoft.com/office/drawing/2014/main" id="{F1962685-B7F5-304C-BA3F-02D8DEB01096}"/>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1EB5968E-53B6-5F4C-B8B4-503EA998B260}"/>
              </a:ext>
            </a:extLst>
          </p:cNvPr>
          <p:cNvSpPr>
            <a:spLocks noGrp="1"/>
          </p:cNvSpPr>
          <p:nvPr>
            <p:ph type="sldNum" sz="quarter" idx="12"/>
          </p:nvPr>
        </p:nvSpPr>
        <p:spPr/>
        <p:txBody>
          <a:bodyPr/>
          <a:lstStyle/>
          <a:p>
            <a:pPr>
              <a:defRPr/>
            </a:pPr>
            <a:fld id="{F0BD3E12-E127-4C43-8ECD-3B7E898F8496}" type="slidenum">
              <a:rPr lang="en-US" smtClean="0"/>
              <a:pPr>
                <a:defRPr/>
              </a:pPr>
              <a:t>34</a:t>
            </a:fld>
            <a:endParaRPr lang="en-US" dirty="0"/>
          </a:p>
        </p:txBody>
      </p:sp>
      <p:sp>
        <p:nvSpPr>
          <p:cNvPr id="5" name="TextBox 4">
            <a:extLst>
              <a:ext uri="{FF2B5EF4-FFF2-40B4-BE49-F238E27FC236}">
                <a16:creationId xmlns="" xmlns:a16="http://schemas.microsoft.com/office/drawing/2014/main" id="{C2212E5C-3529-3148-81B5-3C8105BC8FED}"/>
              </a:ext>
            </a:extLst>
          </p:cNvPr>
          <p:cNvSpPr txBox="1"/>
          <p:nvPr/>
        </p:nvSpPr>
        <p:spPr>
          <a:xfrm>
            <a:off x="381000" y="2209800"/>
            <a:ext cx="8382000" cy="3062288"/>
          </a:xfrm>
          <a:prstGeom prst="rect">
            <a:avLst/>
          </a:prstGeom>
          <a:noFill/>
        </p:spPr>
        <p:txBody>
          <a:bodyPr>
            <a:spAutoFit/>
          </a:bodyPr>
          <a:lstStyle/>
          <a:p>
            <a:pPr algn="just">
              <a:defRPr/>
            </a:pPr>
            <a:r>
              <a:rPr lang="en-US" sz="2500" dirty="0">
                <a:solidFill>
                  <a:prstClr val="black"/>
                </a:solidFill>
              </a:rPr>
              <a:t>What does the Abbreviation “CP” stand for:</a:t>
            </a:r>
          </a:p>
          <a:p>
            <a:pPr algn="just">
              <a:defRPr/>
            </a:pPr>
            <a:endParaRPr lang="en-US" sz="2500" b="1" u="sng" dirty="0">
              <a:solidFill>
                <a:prstClr val="black"/>
              </a:solidFill>
            </a:endParaRPr>
          </a:p>
          <a:p>
            <a:pPr marL="457200" indent="-457200" algn="just">
              <a:buFontTx/>
              <a:buAutoNum type="alphaLcParenBoth"/>
              <a:defRPr/>
            </a:pPr>
            <a:r>
              <a:rPr lang="en-US" sz="2500" dirty="0">
                <a:solidFill>
                  <a:prstClr val="black"/>
                </a:solidFill>
              </a:rPr>
              <a:t>Cerebral Palsy</a:t>
            </a:r>
          </a:p>
          <a:p>
            <a:pPr marL="457200" indent="-457200" algn="just">
              <a:buFontTx/>
              <a:buAutoNum type="alphaLcParenBoth"/>
              <a:defRPr/>
            </a:pPr>
            <a:r>
              <a:rPr lang="en-US" sz="2500" dirty="0">
                <a:solidFill>
                  <a:prstClr val="black"/>
                </a:solidFill>
              </a:rPr>
              <a:t>Constrictive Pericarditis</a:t>
            </a:r>
          </a:p>
          <a:p>
            <a:pPr marL="457200" indent="-457200" algn="just">
              <a:buFontTx/>
              <a:buAutoNum type="alphaLcParenBoth"/>
              <a:defRPr/>
            </a:pPr>
            <a:r>
              <a:rPr lang="en-US" sz="2500" dirty="0">
                <a:solidFill>
                  <a:prstClr val="black"/>
                </a:solidFill>
              </a:rPr>
              <a:t>Chronic Pain</a:t>
            </a:r>
          </a:p>
          <a:p>
            <a:pPr marL="457200" indent="-457200" algn="just">
              <a:buFontTx/>
              <a:buAutoNum type="alphaLcParenBoth"/>
              <a:defRPr/>
            </a:pPr>
            <a:r>
              <a:rPr lang="en-US" sz="2500" dirty="0">
                <a:solidFill>
                  <a:prstClr val="black"/>
                </a:solidFill>
              </a:rPr>
              <a:t>Chest Pain</a:t>
            </a:r>
          </a:p>
          <a:p>
            <a:pPr marL="457200" indent="-457200" algn="just">
              <a:buFontTx/>
              <a:buAutoNum type="alphaLcParenBoth"/>
              <a:defRPr/>
            </a:pPr>
            <a:r>
              <a:rPr lang="en-US" sz="2500" dirty="0">
                <a:solidFill>
                  <a:prstClr val="black"/>
                </a:solidFill>
              </a:rPr>
              <a:t>Command Post</a:t>
            </a:r>
          </a:p>
          <a:p>
            <a:pPr marL="285750" indent="-285750">
              <a:buFontTx/>
              <a:buChar char="-"/>
              <a:defRPr/>
            </a:pPr>
            <a:endParaRPr lang="en-US"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a:extLst>
              <a:ext uri="{FF2B5EF4-FFF2-40B4-BE49-F238E27FC236}">
                <a16:creationId xmlns="" xmlns:a16="http://schemas.microsoft.com/office/drawing/2014/main" id="{43C213E3-B9A2-2245-9477-5507459C526E}"/>
              </a:ext>
            </a:extLst>
          </p:cNvPr>
          <p:cNvSpPr>
            <a:spLocks noChangeArrowheads="1"/>
          </p:cNvSpPr>
          <p:nvPr/>
        </p:nvSpPr>
        <p:spPr bwMode="auto">
          <a:xfrm>
            <a:off x="304800" y="152400"/>
            <a:ext cx="8534400" cy="6297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ea typeface="ＭＳ Ｐゴシック" panose="020B0600070205080204" pitchFamily="34" charset="-128"/>
              </a:defRPr>
            </a:lvl9pPr>
          </a:lstStyle>
          <a:p>
            <a:pPr algn="ctr" eaLnBrk="1">
              <a:lnSpc>
                <a:spcPct val="93000"/>
              </a:lnSpc>
              <a:buClr>
                <a:srgbClr val="000000"/>
              </a:buClr>
              <a:buSzPct val="100000"/>
              <a:buFont typeface="Times New Roman" panose="02020603050405020304" pitchFamily="18" charset="0"/>
              <a:buNone/>
            </a:pPr>
            <a:r>
              <a:rPr lang="en-US" altLang="en-US" sz="3000">
                <a:solidFill>
                  <a:srgbClr val="FFFFFF"/>
                </a:solidFill>
                <a:latin typeface="Copperplate Gothic Bold" panose="020E0705020206020404" pitchFamily="34" charset="77"/>
              </a:rPr>
              <a:t>When drafting documentation </a:t>
            </a:r>
          </a:p>
          <a:p>
            <a:pPr algn="ctr" eaLnBrk="1">
              <a:lnSpc>
                <a:spcPct val="93000"/>
              </a:lnSpc>
              <a:buClr>
                <a:srgbClr val="000000"/>
              </a:buClr>
              <a:buSzPct val="100000"/>
              <a:buFont typeface="Times New Roman" panose="02020603050405020304" pitchFamily="18" charset="0"/>
              <a:buNone/>
            </a:pPr>
            <a:r>
              <a:rPr lang="en-US" altLang="en-US" sz="3000">
                <a:solidFill>
                  <a:srgbClr val="FFFFFF"/>
                </a:solidFill>
                <a:latin typeface="Copperplate Gothic Bold" panose="020E0705020206020404" pitchFamily="34" charset="77"/>
              </a:rPr>
              <a:t>Be “FLAT”</a:t>
            </a:r>
          </a:p>
        </p:txBody>
      </p:sp>
      <p:sp>
        <p:nvSpPr>
          <p:cNvPr id="58371" name="Rectangle 2">
            <a:extLst>
              <a:ext uri="{FF2B5EF4-FFF2-40B4-BE49-F238E27FC236}">
                <a16:creationId xmlns="" xmlns:a16="http://schemas.microsoft.com/office/drawing/2014/main" id="{0C95B326-FFFE-A348-992C-AFD0AA663DDF}"/>
              </a:ext>
            </a:extLst>
          </p:cNvPr>
          <p:cNvSpPr>
            <a:spLocks noChangeArrowheads="1"/>
          </p:cNvSpPr>
          <p:nvPr/>
        </p:nvSpPr>
        <p:spPr bwMode="auto">
          <a:xfrm>
            <a:off x="-457200" y="1379538"/>
            <a:ext cx="9144000" cy="5159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marL="800100" indent="-341313">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marL="1200150" indent="-284163">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eaLnBrk="1" hangingPunct="1">
              <a:lnSpc>
                <a:spcPct val="80000"/>
              </a:lnSpc>
              <a:spcBef>
                <a:spcPts val="400"/>
              </a:spcBef>
              <a:buClr>
                <a:srgbClr val="FFFFFF"/>
              </a:buClr>
              <a:buFont typeface="Wingdings" panose="05000000000000000000" pitchFamily="2" charset="2"/>
              <a:buChar char=""/>
              <a:defRPr/>
            </a:pPr>
            <a:endParaRPr lang="en-US" altLang="en-US" sz="2400" dirty="0">
              <a:solidFill>
                <a:schemeClr val="tx1"/>
              </a:solidFill>
            </a:endParaRPr>
          </a:p>
          <a:p>
            <a:pPr lvl="1" eaLnBrk="1" hangingPunct="1">
              <a:lnSpc>
                <a:spcPct val="80000"/>
              </a:lnSpc>
              <a:spcBef>
                <a:spcPts val="400"/>
              </a:spcBef>
              <a:buClr>
                <a:srgbClr val="FFFFFF"/>
              </a:buClr>
              <a:buFont typeface="Wingdings" panose="05000000000000000000" pitchFamily="2" charset="2"/>
              <a:buChar char=""/>
              <a:defRPr/>
            </a:pPr>
            <a:r>
              <a:rPr lang="en-US" altLang="en-US" dirty="0">
                <a:solidFill>
                  <a:schemeClr val="tx1"/>
                </a:solidFill>
              </a:rPr>
              <a:t>- Factual Information</a:t>
            </a:r>
          </a:p>
          <a:p>
            <a:pPr lvl="1" eaLnBrk="1" hangingPunct="1">
              <a:lnSpc>
                <a:spcPct val="80000"/>
              </a:lnSpc>
              <a:spcBef>
                <a:spcPts val="400"/>
              </a:spcBef>
              <a:buClr>
                <a:srgbClr val="FFFFFF"/>
              </a:buClr>
              <a:buFont typeface="Wingdings" panose="05000000000000000000" pitchFamily="2" charset="2"/>
              <a:buChar char=""/>
              <a:defRPr/>
            </a:pPr>
            <a:endParaRPr lang="en-US" altLang="en-US" sz="1000" dirty="0">
              <a:solidFill>
                <a:schemeClr val="tx1"/>
              </a:solidFill>
            </a:endParaRPr>
          </a:p>
          <a:p>
            <a:pPr lvl="1" eaLnBrk="1" hangingPunct="1">
              <a:lnSpc>
                <a:spcPct val="80000"/>
              </a:lnSpc>
              <a:spcBef>
                <a:spcPts val="400"/>
              </a:spcBef>
              <a:buClr>
                <a:srgbClr val="FFFFFF"/>
              </a:buClr>
              <a:buFont typeface="Wingdings" panose="05000000000000000000" pitchFamily="2" charset="2"/>
              <a:buChar char=""/>
              <a:defRPr/>
            </a:pPr>
            <a:r>
              <a:rPr lang="en-US" altLang="en-US" dirty="0">
                <a:solidFill>
                  <a:schemeClr val="tx1"/>
                </a:solidFill>
              </a:rPr>
              <a:t>- Legibility</a:t>
            </a:r>
          </a:p>
          <a:p>
            <a:pPr lvl="1" eaLnBrk="1" hangingPunct="1">
              <a:lnSpc>
                <a:spcPct val="80000"/>
              </a:lnSpc>
              <a:spcBef>
                <a:spcPts val="400"/>
              </a:spcBef>
              <a:buClr>
                <a:srgbClr val="FFFFFF"/>
              </a:buClr>
              <a:buFont typeface="Wingdings" panose="05000000000000000000" pitchFamily="2" charset="2"/>
              <a:buChar char=""/>
              <a:defRPr/>
            </a:pPr>
            <a:endParaRPr lang="en-US" altLang="en-US" sz="1000" dirty="0">
              <a:solidFill>
                <a:schemeClr val="tx1"/>
              </a:solidFill>
            </a:endParaRPr>
          </a:p>
          <a:p>
            <a:pPr lvl="1" eaLnBrk="1" hangingPunct="1">
              <a:lnSpc>
                <a:spcPct val="80000"/>
              </a:lnSpc>
              <a:spcBef>
                <a:spcPts val="400"/>
              </a:spcBef>
              <a:buClr>
                <a:srgbClr val="FFFFFF"/>
              </a:buClr>
              <a:buFont typeface="Wingdings" panose="05000000000000000000" pitchFamily="2" charset="2"/>
              <a:buChar char=""/>
              <a:defRPr/>
            </a:pPr>
            <a:r>
              <a:rPr lang="en-US" altLang="en-US" dirty="0">
                <a:solidFill>
                  <a:schemeClr val="tx1"/>
                </a:solidFill>
              </a:rPr>
              <a:t>- Abbreviations</a:t>
            </a:r>
          </a:p>
          <a:p>
            <a:pPr lvl="1" eaLnBrk="1" hangingPunct="1">
              <a:lnSpc>
                <a:spcPct val="80000"/>
              </a:lnSpc>
              <a:spcBef>
                <a:spcPts val="400"/>
              </a:spcBef>
              <a:buClr>
                <a:srgbClr val="FFFFFF"/>
              </a:buClr>
              <a:buFont typeface="Wingdings" panose="05000000000000000000" pitchFamily="2" charset="2"/>
              <a:buChar char=""/>
              <a:defRPr/>
            </a:pPr>
            <a:endParaRPr lang="en-US" altLang="en-US" dirty="0">
              <a:solidFill>
                <a:schemeClr val="tx1"/>
              </a:solidFill>
            </a:endParaRPr>
          </a:p>
          <a:p>
            <a:pPr lvl="1" eaLnBrk="1" hangingPunct="1">
              <a:lnSpc>
                <a:spcPct val="80000"/>
              </a:lnSpc>
              <a:spcBef>
                <a:spcPts val="400"/>
              </a:spcBef>
              <a:buClr>
                <a:srgbClr val="FFFFFF"/>
              </a:buClr>
              <a:buFont typeface="Wingdings" panose="05000000000000000000" pitchFamily="2" charset="2"/>
              <a:buChar char=""/>
              <a:defRPr/>
            </a:pPr>
            <a:r>
              <a:rPr lang="en-US" altLang="en-US" b="1" dirty="0">
                <a:solidFill>
                  <a:schemeClr val="tx1"/>
                </a:solidFill>
              </a:rPr>
              <a:t>- Timeliness</a:t>
            </a:r>
          </a:p>
          <a:p>
            <a:pPr lvl="2" eaLnBrk="1" hangingPunct="1">
              <a:lnSpc>
                <a:spcPct val="80000"/>
              </a:lnSpc>
              <a:spcBef>
                <a:spcPct val="0"/>
              </a:spcBef>
              <a:buClr>
                <a:srgbClr val="FFFFFF"/>
              </a:buClr>
              <a:buFont typeface="Wingdings" panose="05000000000000000000" pitchFamily="2" charset="2"/>
              <a:buChar char=""/>
              <a:defRPr/>
            </a:pPr>
            <a:endParaRPr lang="en-US" altLang="en-US" sz="600" b="1" dirty="0">
              <a:solidFill>
                <a:schemeClr val="tx1"/>
              </a:solidFill>
            </a:endParaRP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&gt; Information should be as time specific as possible</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&gt; Relate activity to the time it occurred</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&gt; Enter information into permanent sources promptly</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&gt; Times must be accurate </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endParaRPr lang="en-US" altLang="en-US" sz="600" dirty="0">
              <a:solidFill>
                <a:schemeClr val="tx1"/>
              </a:solidFill>
            </a:endParaRP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&gt; Time specific documentation leads to increased accuracy and </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   becomes important in litigation processes</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endParaRPr lang="en-US" altLang="en-US" sz="600" dirty="0">
              <a:solidFill>
                <a:schemeClr val="tx1"/>
              </a:solidFill>
            </a:endParaRP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&gt; By promptly recording information, other health care providers    </a:t>
            </a:r>
          </a:p>
          <a:p>
            <a:pPr marL="1258887" lvl="2" indent="-342900" eaLnBrk="1" hangingPunct="1">
              <a:lnSpc>
                <a:spcPct val="80000"/>
              </a:lnSpc>
              <a:spcBef>
                <a:spcPct val="0"/>
              </a:spcBef>
              <a:spcAft>
                <a:spcPts val="600"/>
              </a:spcAft>
              <a:buClr>
                <a:srgbClr val="FFFFFF"/>
              </a:buClr>
              <a:buFont typeface="Arial" panose="020B0604020202020204" pitchFamily="34" charset="0"/>
              <a:buChar char="•"/>
              <a:defRPr/>
            </a:pPr>
            <a:r>
              <a:rPr lang="en-US" altLang="en-US" sz="1700" dirty="0">
                <a:solidFill>
                  <a:schemeClr val="tx1"/>
                </a:solidFill>
              </a:rPr>
              <a:t>   can be cognizant of patient developments </a:t>
            </a:r>
          </a:p>
          <a:p>
            <a:pPr eaLnBrk="1" hangingPunct="1">
              <a:lnSpc>
                <a:spcPct val="80000"/>
              </a:lnSpc>
              <a:spcBef>
                <a:spcPct val="0"/>
              </a:spcBef>
              <a:buClrTx/>
              <a:buSzTx/>
              <a:buFontTx/>
              <a:buNone/>
              <a:defRPr/>
            </a:pPr>
            <a:endParaRPr lang="en-US" altLang="en-US" sz="2200" dirty="0">
              <a:solidFill>
                <a:schemeClr val="tx1"/>
              </a:solidFill>
            </a:endParaRPr>
          </a:p>
        </p:txBody>
      </p:sp>
      <p:sp>
        <p:nvSpPr>
          <p:cNvPr id="61443" name="Rectangle 3">
            <a:extLst>
              <a:ext uri="{FF2B5EF4-FFF2-40B4-BE49-F238E27FC236}">
                <a16:creationId xmlns="" xmlns:a16="http://schemas.microsoft.com/office/drawing/2014/main" id="{56B1FBE6-B28B-D842-AE60-6841961A2231}"/>
              </a:ext>
            </a:extLst>
          </p:cNvPr>
          <p:cNvSpPr>
            <a:spLocks noChangeArrowheads="1"/>
          </p:cNvSpPr>
          <p:nvPr/>
        </p:nvSpPr>
        <p:spPr bwMode="auto">
          <a:xfrm>
            <a:off x="304800" y="6424613"/>
            <a:ext cx="7924800" cy="5532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ts val="700"/>
              </a:spcBef>
              <a:buClr>
                <a:srgbClr val="000000"/>
              </a:buClr>
              <a:buSzPct val="100000"/>
              <a:buFont typeface="Times New Roman" panose="02020603050405020304" pitchFamily="18" charset="0"/>
              <a:buNone/>
            </a:pPr>
            <a:r>
              <a:rPr lang="en-US" altLang="en-US" sz="1400">
                <a:solidFill>
                  <a:srgbClr val="FFFFFF"/>
                </a:solidFill>
                <a:latin typeface="Times New Roman" panose="02020603050405020304" pitchFamily="18" charset="0"/>
              </a:rPr>
              <a:t>Feutz-Harter, Sheryl. </a:t>
            </a:r>
            <a:r>
              <a:rPr lang="en-US" altLang="en-US" sz="1400" u="sng">
                <a:solidFill>
                  <a:srgbClr val="FFFFFF"/>
                </a:solidFill>
                <a:latin typeface="Times New Roman" panose="02020603050405020304" pitchFamily="18" charset="0"/>
              </a:rPr>
              <a:t>Legal &amp; Ethical Standards for Nurses.</a:t>
            </a:r>
            <a:r>
              <a:rPr lang="en-US" altLang="en-US" sz="1400">
                <a:solidFill>
                  <a:srgbClr val="FFFFFF"/>
                </a:solidFill>
                <a:latin typeface="Times New Roman" panose="02020603050405020304" pitchFamily="18" charset="0"/>
              </a:rPr>
              <a:t> Eau Claire: PESI, 2006.</a:t>
            </a:r>
          </a:p>
        </p:txBody>
      </p:sp>
      <p:sp>
        <p:nvSpPr>
          <p:cNvPr id="4" name="Title 3">
            <a:extLst>
              <a:ext uri="{FF2B5EF4-FFF2-40B4-BE49-F238E27FC236}">
                <a16:creationId xmlns="" xmlns:a16="http://schemas.microsoft.com/office/drawing/2014/main" id="{70D01795-C7BF-3146-B7DA-E8F1C96461AF}"/>
              </a:ext>
            </a:extLst>
          </p:cNvPr>
          <p:cNvSpPr>
            <a:spLocks noGrp="1"/>
          </p:cNvSpPr>
          <p:nvPr>
            <p:ph type="title"/>
          </p:nvPr>
        </p:nvSpPr>
        <p:spPr>
          <a:xfrm>
            <a:off x="609600" y="407987"/>
            <a:ext cx="6781800" cy="1143000"/>
          </a:xfrm>
        </p:spPr>
        <p:txBody>
          <a:bodyPr/>
          <a:lstStyle/>
          <a:p>
            <a:pPr algn="ctr" eaLnBrk="1" hangingPunct="1">
              <a:lnSpc>
                <a:spcPct val="80000"/>
              </a:lnSpc>
              <a:spcBef>
                <a:spcPts val="400"/>
              </a:spcBef>
              <a:defRPr/>
            </a:pPr>
            <a:r>
              <a:rPr lang="en-US" altLang="en-US" dirty="0">
                <a:latin typeface="+mn-lt"/>
              </a:rPr>
              <a:t>When Drafting Documentation </a:t>
            </a:r>
            <a:br>
              <a:rPr lang="en-US" altLang="en-US" dirty="0">
                <a:latin typeface="+mn-lt"/>
              </a:rPr>
            </a:br>
            <a:r>
              <a:rPr lang="en-US" altLang="en-US" dirty="0">
                <a:latin typeface="+mn-lt"/>
              </a:rPr>
              <a:t>Be “FLAT”</a:t>
            </a:r>
          </a:p>
        </p:txBody>
      </p:sp>
      <p:sp>
        <p:nvSpPr>
          <p:cNvPr id="2" name="Footer Placeholder 1">
            <a:extLst>
              <a:ext uri="{FF2B5EF4-FFF2-40B4-BE49-F238E27FC236}">
                <a16:creationId xmlns="" xmlns:a16="http://schemas.microsoft.com/office/drawing/2014/main" id="{E3BAF803-B69B-1441-9684-B8A93F5B6200}"/>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176A91B9-3CCE-0642-849F-9542C1D60211}"/>
              </a:ext>
            </a:extLst>
          </p:cNvPr>
          <p:cNvSpPr>
            <a:spLocks noGrp="1"/>
          </p:cNvSpPr>
          <p:nvPr>
            <p:ph type="sldNum" sz="quarter" idx="12"/>
          </p:nvPr>
        </p:nvSpPr>
        <p:spPr/>
        <p:txBody>
          <a:bodyPr/>
          <a:lstStyle/>
          <a:p>
            <a:pPr>
              <a:defRPr/>
            </a:pPr>
            <a:fld id="{59C6B71F-E71D-0543-8261-2980AA4D35C4}" type="slidenum">
              <a:rPr lang="en-US" smtClean="0"/>
              <a:pPr>
                <a:defRPr/>
              </a:pPr>
              <a:t>35</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 xmlns:a16="http://schemas.microsoft.com/office/drawing/2014/main" id="{8495B9FE-0402-A344-939F-136AF8BF1414}"/>
              </a:ext>
            </a:extLst>
          </p:cNvPr>
          <p:cNvSpPr>
            <a:spLocks noChangeArrowheads="1"/>
          </p:cNvSpPr>
          <p:nvPr/>
        </p:nvSpPr>
        <p:spPr bwMode="auto">
          <a:xfrm>
            <a:off x="0" y="1676400"/>
            <a:ext cx="8534400" cy="542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608013" indent="-6080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marL="1065213" indent="-6080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marL="1979613" indent="-6080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marL="1079500" indent="-215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15367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19939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24511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2908300" indent="-2159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80000"/>
              </a:lnSpc>
              <a:buClr>
                <a:srgbClr val="FFFFFF"/>
              </a:buClr>
              <a:buSzPct val="100000"/>
              <a:buFont typeface="Wingdings" pitchFamily="2" charset="2"/>
              <a:buChar char=""/>
            </a:pPr>
            <a:r>
              <a:rPr lang="en-US" altLang="en-US" sz="2400" b="1" dirty="0">
                <a:latin typeface="Tahoma" panose="020B0604030504040204" pitchFamily="34" charset="0"/>
              </a:rPr>
              <a:t>Documentation Pitfalls: </a:t>
            </a:r>
          </a:p>
          <a:p>
            <a:pPr lvl="2" eaLnBrk="1" hangingPunct="1">
              <a:lnSpc>
                <a:spcPct val="80000"/>
              </a:lnSpc>
              <a:spcAft>
                <a:spcPts val="1200"/>
              </a:spcAft>
              <a:buClr>
                <a:srgbClr val="FFFFFF"/>
              </a:buClr>
              <a:buSzPct val="100000"/>
              <a:buFont typeface="Wingdings" pitchFamily="2" charset="2"/>
              <a:buChar char=""/>
            </a:pPr>
            <a:r>
              <a:rPr lang="en-US" altLang="en-US" sz="2200" dirty="0">
                <a:latin typeface="Tahoma" panose="020B0604030504040204" pitchFamily="34" charset="0"/>
              </a:rPr>
              <a:t>- Vague descriptions or explanations</a:t>
            </a:r>
          </a:p>
          <a:p>
            <a:pPr lvl="2" eaLnBrk="1" hangingPunct="1">
              <a:lnSpc>
                <a:spcPct val="80000"/>
              </a:lnSpc>
              <a:spcAft>
                <a:spcPts val="1200"/>
              </a:spcAft>
              <a:buClr>
                <a:srgbClr val="FFFFFF"/>
              </a:buClr>
              <a:buSzPct val="100000"/>
              <a:buFont typeface="Wingdings" pitchFamily="2" charset="2"/>
              <a:buChar char=""/>
            </a:pPr>
            <a:r>
              <a:rPr lang="en-US" altLang="en-US" sz="2200" dirty="0">
                <a:latin typeface="Tahoma" panose="020B0604030504040204" pitchFamily="34" charset="0"/>
              </a:rPr>
              <a:t>- Corrections</a:t>
            </a:r>
          </a:p>
          <a:p>
            <a:pPr lvl="1" eaLnBrk="1" hangingPunct="1">
              <a:lnSpc>
                <a:spcPct val="80000"/>
              </a:lnSpc>
              <a:buClr>
                <a:srgbClr val="FFFFFF"/>
              </a:buClr>
              <a:buSzPct val="100000"/>
              <a:buFont typeface="Wingdings" pitchFamily="2" charset="2"/>
              <a:buChar char=""/>
            </a:pPr>
            <a:endParaRPr lang="en-US" altLang="en-US" sz="1100" dirty="0">
              <a:latin typeface="Tahoma" panose="020B0604030504040204" pitchFamily="34" charset="0"/>
            </a:endParaRPr>
          </a:p>
          <a:p>
            <a:pPr algn="just" eaLnBrk="1" hangingPunct="1">
              <a:lnSpc>
                <a:spcPct val="80000"/>
              </a:lnSpc>
              <a:buClr>
                <a:srgbClr val="FFFFFF"/>
              </a:buClr>
              <a:buSzPct val="100000"/>
              <a:buFont typeface="Wingdings" pitchFamily="2" charset="2"/>
              <a:buChar char=""/>
            </a:pPr>
            <a:r>
              <a:rPr lang="en-US" altLang="en-US" sz="2400" b="1" dirty="0">
                <a:latin typeface="Tahoma" panose="020B0604030504040204" pitchFamily="34" charset="0"/>
              </a:rPr>
              <a:t>To Correct or Delete an Entry:</a:t>
            </a:r>
          </a:p>
          <a:p>
            <a:pPr lvl="2" algn="just" eaLnBrk="1" hangingPunct="1">
              <a:lnSpc>
                <a:spcPct val="80000"/>
              </a:lnSpc>
              <a:spcAft>
                <a:spcPts val="1200"/>
              </a:spcAft>
              <a:buClr>
                <a:srgbClr val="FFFFFF"/>
              </a:buClr>
              <a:buSzPct val="100000"/>
              <a:buFont typeface="Wingdings" pitchFamily="2" charset="2"/>
              <a:buChar char=""/>
            </a:pPr>
            <a:r>
              <a:rPr lang="en-US" altLang="en-US" sz="2000" dirty="0">
                <a:latin typeface="Tahoma" panose="020B0604030504040204" pitchFamily="34" charset="0"/>
              </a:rPr>
              <a:t>- Draw a line through the incorrect entry</a:t>
            </a:r>
          </a:p>
          <a:p>
            <a:pPr lvl="2" algn="just" eaLnBrk="1" hangingPunct="1">
              <a:lnSpc>
                <a:spcPct val="80000"/>
              </a:lnSpc>
              <a:spcAft>
                <a:spcPts val="1200"/>
              </a:spcAft>
              <a:buClr>
                <a:srgbClr val="FFFFFF"/>
              </a:buClr>
              <a:buSzPct val="100000"/>
              <a:buFont typeface="Wingdings" pitchFamily="2" charset="2"/>
              <a:buChar char=""/>
            </a:pPr>
            <a:r>
              <a:rPr lang="en-US" altLang="en-US" sz="2000" dirty="0">
                <a:latin typeface="Tahoma" panose="020B0604030504040204" pitchFamily="34" charset="0"/>
              </a:rPr>
              <a:t>- Initial chart with date and time of correction</a:t>
            </a:r>
          </a:p>
          <a:p>
            <a:pPr lvl="2" algn="just" eaLnBrk="1" hangingPunct="1">
              <a:lnSpc>
                <a:spcPct val="80000"/>
              </a:lnSpc>
              <a:buClr>
                <a:srgbClr val="FFFFFF"/>
              </a:buClr>
              <a:buSzPct val="100000"/>
              <a:buFont typeface="Wingdings" pitchFamily="2" charset="2"/>
              <a:buChar char=""/>
            </a:pPr>
            <a:r>
              <a:rPr lang="en-US" altLang="en-US" sz="2000" dirty="0">
                <a:latin typeface="Tahoma" panose="020B0604030504040204" pitchFamily="34" charset="0"/>
              </a:rPr>
              <a:t>- Add correct information with date and time of entry and </a:t>
            </a:r>
          </a:p>
          <a:p>
            <a:pPr lvl="2" algn="just" eaLnBrk="1" hangingPunct="1">
              <a:lnSpc>
                <a:spcPct val="80000"/>
              </a:lnSpc>
              <a:buClr>
                <a:srgbClr val="FFFFFF"/>
              </a:buClr>
              <a:buSzPct val="100000"/>
              <a:buFont typeface="Wingdings" pitchFamily="2" charset="2"/>
              <a:buChar char=""/>
            </a:pPr>
            <a:r>
              <a:rPr lang="en-US" altLang="en-US" sz="2000" dirty="0">
                <a:latin typeface="Tahoma" panose="020B0604030504040204" pitchFamily="34" charset="0"/>
              </a:rPr>
              <a:t>  reason for the change</a:t>
            </a:r>
          </a:p>
          <a:p>
            <a:pPr lvl="2" algn="just" eaLnBrk="1" hangingPunct="1">
              <a:lnSpc>
                <a:spcPct val="80000"/>
              </a:lnSpc>
              <a:buClr>
                <a:srgbClr val="FFFFFF"/>
              </a:buClr>
              <a:buSzPct val="100000"/>
              <a:buFont typeface="Wingdings" pitchFamily="2" charset="2"/>
              <a:buChar char=""/>
            </a:pPr>
            <a:endParaRPr lang="en-US" altLang="en-US" sz="600" dirty="0">
              <a:latin typeface="Tahoma" panose="020B0604030504040204" pitchFamily="34" charset="0"/>
            </a:endParaRPr>
          </a:p>
          <a:p>
            <a:pPr lvl="1" algn="just" eaLnBrk="1" hangingPunct="1">
              <a:lnSpc>
                <a:spcPct val="80000"/>
              </a:lnSpc>
              <a:buClr>
                <a:srgbClr val="FFFFFF"/>
              </a:buClr>
              <a:buSzPct val="100000"/>
              <a:buFont typeface="Wingdings" pitchFamily="2" charset="2"/>
              <a:buChar char=""/>
            </a:pPr>
            <a:endParaRPr lang="en-US" altLang="en-US" sz="1100" dirty="0">
              <a:latin typeface="Tahoma" panose="020B0604030504040204" pitchFamily="34" charset="0"/>
            </a:endParaRPr>
          </a:p>
          <a:p>
            <a:pPr algn="just" eaLnBrk="1" hangingPunct="1">
              <a:lnSpc>
                <a:spcPct val="80000"/>
              </a:lnSpc>
              <a:buClr>
                <a:srgbClr val="FFFFFF"/>
              </a:buClr>
              <a:buSzPct val="100000"/>
              <a:buFont typeface="Wingdings" pitchFamily="2" charset="2"/>
              <a:buChar char=""/>
            </a:pPr>
            <a:r>
              <a:rPr lang="en-US" altLang="en-US" sz="2800" b="1" dirty="0">
                <a:latin typeface="Tahoma" panose="020B0604030504040204" pitchFamily="34" charset="0"/>
              </a:rPr>
              <a:t>Late Entries:</a:t>
            </a:r>
          </a:p>
          <a:p>
            <a:pPr lvl="4" algn="just" eaLnBrk="1" hangingPunct="1">
              <a:lnSpc>
                <a:spcPct val="80000"/>
              </a:lnSpc>
              <a:spcAft>
                <a:spcPts val="1200"/>
              </a:spcAft>
              <a:buClr>
                <a:srgbClr val="FFFFFF"/>
              </a:buClr>
              <a:buSzPct val="45000"/>
              <a:buFont typeface="Wingdings" pitchFamily="2" charset="2"/>
              <a:buChar char=""/>
            </a:pPr>
            <a:r>
              <a:rPr lang="en-US" altLang="en-US" sz="2000" dirty="0">
                <a:latin typeface="Tahoma" panose="020B0604030504040204" pitchFamily="34" charset="0"/>
              </a:rPr>
              <a:t>- When care was given?</a:t>
            </a:r>
          </a:p>
          <a:p>
            <a:pPr lvl="4" algn="just" eaLnBrk="1" hangingPunct="1">
              <a:lnSpc>
                <a:spcPct val="80000"/>
              </a:lnSpc>
              <a:spcAft>
                <a:spcPts val="1200"/>
              </a:spcAft>
              <a:buClr>
                <a:srgbClr val="FFFFFF"/>
              </a:buClr>
              <a:buSzPct val="45000"/>
              <a:buFont typeface="Wingdings" pitchFamily="2" charset="2"/>
              <a:buChar char=""/>
            </a:pPr>
            <a:r>
              <a:rPr lang="en-US" altLang="en-US" sz="2000" dirty="0">
                <a:latin typeface="Tahoma" panose="020B0604030504040204" pitchFamily="34" charset="0"/>
              </a:rPr>
              <a:t>- When entry was made?</a:t>
            </a:r>
          </a:p>
          <a:p>
            <a:pPr lvl="4" algn="just" eaLnBrk="1" hangingPunct="1">
              <a:lnSpc>
                <a:spcPct val="80000"/>
              </a:lnSpc>
              <a:spcAft>
                <a:spcPts val="1200"/>
              </a:spcAft>
              <a:buClr>
                <a:srgbClr val="FFFFFF"/>
              </a:buClr>
              <a:buSzPct val="45000"/>
              <a:buFont typeface="Wingdings" pitchFamily="2" charset="2"/>
              <a:buChar char=""/>
            </a:pPr>
            <a:r>
              <a:rPr lang="en-US" altLang="en-US" sz="2000" dirty="0">
                <a:latin typeface="Tahoma" panose="020B0604030504040204" pitchFamily="34" charset="0"/>
              </a:rPr>
              <a:t>- If significantly later, why? </a:t>
            </a:r>
          </a:p>
          <a:p>
            <a:pPr algn="just" eaLnBrk="1" hangingPunct="1">
              <a:lnSpc>
                <a:spcPct val="80000"/>
              </a:lnSpc>
              <a:buFontTx/>
              <a:buChar char=" "/>
            </a:pPr>
            <a:endParaRPr lang="en-US" altLang="en-US" sz="2200" dirty="0">
              <a:latin typeface="Tahoma" panose="020B0604030504040204" pitchFamily="34" charset="0"/>
            </a:endParaRPr>
          </a:p>
          <a:p>
            <a:pPr algn="just" eaLnBrk="1" hangingPunct="1">
              <a:lnSpc>
                <a:spcPct val="80000"/>
              </a:lnSpc>
            </a:pPr>
            <a:endParaRPr lang="en-US" altLang="en-US" sz="2200" dirty="0">
              <a:latin typeface="Tahoma" panose="020B0604030504040204" pitchFamily="34" charset="0"/>
            </a:endParaRPr>
          </a:p>
        </p:txBody>
      </p:sp>
      <p:sp>
        <p:nvSpPr>
          <p:cNvPr id="4" name="Title 3">
            <a:extLst>
              <a:ext uri="{FF2B5EF4-FFF2-40B4-BE49-F238E27FC236}">
                <a16:creationId xmlns="" xmlns:a16="http://schemas.microsoft.com/office/drawing/2014/main" id="{AEFA8B12-142C-2846-B1AF-7D60F5CD5F62}"/>
              </a:ext>
            </a:extLst>
          </p:cNvPr>
          <p:cNvSpPr>
            <a:spLocks noGrp="1"/>
          </p:cNvSpPr>
          <p:nvPr>
            <p:ph type="title"/>
          </p:nvPr>
        </p:nvSpPr>
        <p:spPr/>
        <p:txBody>
          <a:bodyPr/>
          <a:lstStyle/>
          <a:p>
            <a:pPr algn="ctr"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Importance Of Documentation: </a:t>
            </a:r>
            <a:br>
              <a:rPr lang="en-US" altLang="en-US" sz="2400" dirty="0">
                <a:latin typeface="Tahoma" panose="020B0604030504040204" pitchFamily="34" charset="0"/>
                <a:ea typeface="Tahoma" panose="020B0604030504040204" pitchFamily="34" charset="0"/>
                <a:cs typeface="Tahoma" panose="020B0604030504040204" pitchFamily="34" charset="0"/>
              </a:rPr>
            </a:br>
            <a:r>
              <a:rPr lang="en-US" altLang="en-US" sz="2400" dirty="0">
                <a:latin typeface="Tahoma" panose="020B0604030504040204" pitchFamily="34" charset="0"/>
                <a:ea typeface="Tahoma" panose="020B0604030504040204" pitchFamily="34" charset="0"/>
                <a:cs typeface="Tahoma" panose="020B0604030504040204" pitchFamily="34" charset="0"/>
              </a:rPr>
              <a:t>Practical Applications</a:t>
            </a:r>
            <a:br>
              <a:rPr lang="en-US" altLang="en-US" sz="2400" dirty="0">
                <a:latin typeface="Tahoma" panose="020B0604030504040204" pitchFamily="34" charset="0"/>
                <a:ea typeface="Tahoma" panose="020B0604030504040204" pitchFamily="34" charset="0"/>
                <a:cs typeface="Tahoma" panose="020B0604030504040204" pitchFamily="34" charset="0"/>
              </a:rPr>
            </a:br>
            <a:endParaRPr lang="en-US" sz="1400" dirty="0">
              <a:latin typeface="Tahoma" panose="020B0604030504040204" pitchFamily="34" charset="0"/>
              <a:ea typeface="Tahoma" panose="020B0604030504040204" pitchFamily="34" charset="0"/>
              <a:cs typeface="Tahoma" panose="020B0604030504040204" pitchFamily="34" charset="0"/>
            </a:endParaRPr>
          </a:p>
        </p:txBody>
      </p:sp>
      <p:sp>
        <p:nvSpPr>
          <p:cNvPr id="2" name="Footer Placeholder 1">
            <a:extLst>
              <a:ext uri="{FF2B5EF4-FFF2-40B4-BE49-F238E27FC236}">
                <a16:creationId xmlns="" xmlns:a16="http://schemas.microsoft.com/office/drawing/2014/main" id="{9714636C-57B1-0440-A17D-7D6B960D77ED}"/>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C2B09019-84A8-6D45-BFC0-C6CDC703174D}"/>
              </a:ext>
            </a:extLst>
          </p:cNvPr>
          <p:cNvSpPr>
            <a:spLocks noGrp="1"/>
          </p:cNvSpPr>
          <p:nvPr>
            <p:ph type="sldNum" sz="quarter" idx="12"/>
          </p:nvPr>
        </p:nvSpPr>
        <p:spPr/>
        <p:txBody>
          <a:bodyPr/>
          <a:lstStyle/>
          <a:p>
            <a:pPr>
              <a:defRPr/>
            </a:pPr>
            <a:fld id="{59C6B71F-E71D-0543-8261-2980AA4D35C4}" type="slidenum">
              <a:rPr lang="en-US" smtClean="0"/>
              <a:pPr>
                <a:defRPr/>
              </a:pPr>
              <a:t>36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 xmlns:a16="http://schemas.microsoft.com/office/drawing/2014/main" id="{F8856E77-E527-0A41-A455-F94C0FEBFC15}"/>
              </a:ext>
            </a:extLst>
          </p:cNvPr>
          <p:cNvSpPr>
            <a:spLocks noChangeArrowheads="1"/>
          </p:cNvSpPr>
          <p:nvPr/>
        </p:nvSpPr>
        <p:spPr bwMode="auto">
          <a:xfrm>
            <a:off x="457200" y="1477617"/>
            <a:ext cx="8153400" cy="527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marL="457200" indent="-342900">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indent="-571500">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marL="114300" lvl="1" indent="0" eaLnBrk="1" hangingPunct="1">
              <a:lnSpc>
                <a:spcPct val="100000"/>
              </a:lnSpc>
              <a:spcBef>
                <a:spcPct val="0"/>
              </a:spcBef>
              <a:buClr>
                <a:srgbClr val="FFFFFF"/>
              </a:buClr>
              <a:defRPr/>
            </a:pPr>
            <a:endParaRPr lang="en-US" altLang="en-US" sz="3000" b="1" dirty="0">
              <a:solidFill>
                <a:schemeClr val="tx1"/>
              </a:solidFill>
            </a:endParaRPr>
          </a:p>
          <a:p>
            <a:pPr marL="114300" lvl="1" indent="0" eaLnBrk="1" hangingPunct="1">
              <a:lnSpc>
                <a:spcPct val="100000"/>
              </a:lnSpc>
              <a:spcBef>
                <a:spcPct val="0"/>
              </a:spcBef>
              <a:buClr>
                <a:srgbClr val="FFFFFF"/>
              </a:buClr>
              <a:defRPr/>
            </a:pPr>
            <a:r>
              <a:rPr lang="en-US" altLang="en-US" sz="3000" b="1" dirty="0">
                <a:solidFill>
                  <a:schemeClr val="tx1"/>
                </a:solidFill>
              </a:rPr>
              <a:t>&gt; What:</a:t>
            </a:r>
          </a:p>
          <a:p>
            <a:pPr eaLnBrk="1" hangingPunct="1">
              <a:lnSpc>
                <a:spcPct val="100000"/>
              </a:lnSpc>
              <a:spcBef>
                <a:spcPct val="0"/>
              </a:spcBef>
              <a:buClrTx/>
              <a:buSzTx/>
              <a:buFontTx/>
              <a:buNone/>
              <a:defRPr/>
            </a:pPr>
            <a:endParaRPr lang="en-US" altLang="en-US" sz="2000" u="sng" dirty="0">
              <a:solidFill>
                <a:schemeClr val="tx1"/>
              </a:solidFill>
            </a:endParaRPr>
          </a:p>
          <a:p>
            <a:pPr algn="ctr" eaLnBrk="1" hangingPunct="1">
              <a:lnSpc>
                <a:spcPct val="100000"/>
              </a:lnSpc>
              <a:spcBef>
                <a:spcPct val="0"/>
              </a:spcBef>
              <a:buClrTx/>
              <a:buSzTx/>
              <a:buFontTx/>
              <a:buNone/>
              <a:defRPr/>
            </a:pPr>
            <a:r>
              <a:rPr lang="en-US" altLang="en-US" sz="2000" b="1" u="sng" dirty="0">
                <a:solidFill>
                  <a:schemeClr val="tx1"/>
                </a:solidFill>
              </a:rPr>
              <a:t>DO</a:t>
            </a:r>
          </a:p>
          <a:p>
            <a:pPr lvl="2" eaLnBrk="1" hangingPunct="1">
              <a:lnSpc>
                <a:spcPct val="100000"/>
              </a:lnSpc>
              <a:spcBef>
                <a:spcPct val="0"/>
              </a:spcBef>
              <a:buClr>
                <a:srgbClr val="FFFFFF"/>
              </a:buClr>
              <a:buFont typeface="Wingdings" panose="05000000000000000000" pitchFamily="2" charset="2"/>
              <a:buChar char=""/>
              <a:defRPr/>
            </a:pPr>
            <a:endParaRPr lang="en-US" altLang="en-US" sz="2000" dirty="0">
              <a:solidFill>
                <a:schemeClr val="tx1"/>
              </a:solidFill>
            </a:endParaRPr>
          </a:p>
          <a:p>
            <a:pPr lvl="2" eaLnBrk="1" hangingPunct="1">
              <a:lnSpc>
                <a:spcPct val="100000"/>
              </a:lnSpc>
              <a:spcBef>
                <a:spcPct val="0"/>
              </a:spcBef>
              <a:buClr>
                <a:srgbClr val="FFFFFF"/>
              </a:buClr>
              <a:buFont typeface="Wingdings" panose="05000000000000000000" pitchFamily="2" charset="2"/>
              <a:buChar char=""/>
              <a:defRPr/>
            </a:pPr>
            <a:r>
              <a:rPr lang="en-US" altLang="en-US" sz="2000" dirty="0">
                <a:solidFill>
                  <a:schemeClr val="tx1"/>
                </a:solidFill>
              </a:rPr>
              <a:t>- Include factual and objective information only</a:t>
            </a:r>
          </a:p>
          <a:p>
            <a:pPr lvl="2" eaLnBrk="1" hangingPunct="1">
              <a:lnSpc>
                <a:spcPct val="100000"/>
              </a:lnSpc>
              <a:spcBef>
                <a:spcPct val="0"/>
              </a:spcBef>
              <a:buClr>
                <a:srgbClr val="FFFFFF"/>
              </a:buClr>
              <a:buFont typeface="Wingdings" panose="05000000000000000000" pitchFamily="2" charset="2"/>
              <a:buChar char=""/>
              <a:defRPr/>
            </a:pPr>
            <a:r>
              <a:rPr lang="en-US" altLang="en-US" sz="2000" dirty="0">
                <a:solidFill>
                  <a:schemeClr val="tx1"/>
                </a:solidFill>
                <a:latin typeface="Arial" panose="020B0604020202020204" pitchFamily="34" charset="0"/>
              </a:rPr>
              <a:t>- Be clear, concise, and credible </a:t>
            </a:r>
          </a:p>
          <a:p>
            <a:pPr lvl="1" eaLnBrk="1" hangingPunct="1">
              <a:lnSpc>
                <a:spcPct val="100000"/>
              </a:lnSpc>
              <a:spcBef>
                <a:spcPct val="0"/>
              </a:spcBef>
              <a:buClr>
                <a:srgbClr val="FFFFFF"/>
              </a:buClr>
              <a:buFont typeface="Wingdings" panose="05000000000000000000" pitchFamily="2" charset="2"/>
              <a:buChar char=""/>
              <a:defRPr/>
            </a:pPr>
            <a:endParaRPr lang="en-US" altLang="en-US" dirty="0">
              <a:solidFill>
                <a:schemeClr val="tx1"/>
              </a:solidFill>
              <a:latin typeface="Arial" panose="020B0604020202020204" pitchFamily="34" charset="0"/>
            </a:endParaRPr>
          </a:p>
          <a:p>
            <a:pPr algn="ctr" eaLnBrk="1" hangingPunct="1">
              <a:lnSpc>
                <a:spcPct val="100000"/>
              </a:lnSpc>
              <a:spcBef>
                <a:spcPct val="0"/>
              </a:spcBef>
              <a:buClr>
                <a:srgbClr val="FFFFFF"/>
              </a:buClr>
              <a:buFont typeface="Wingdings" panose="05000000000000000000" pitchFamily="2" charset="2"/>
              <a:buNone/>
              <a:defRPr/>
            </a:pPr>
            <a:r>
              <a:rPr lang="en-US" altLang="en-US" sz="2000" b="1" u="sng" dirty="0">
                <a:solidFill>
                  <a:schemeClr val="tx1"/>
                </a:solidFill>
              </a:rPr>
              <a:t>DO NOT</a:t>
            </a:r>
          </a:p>
          <a:p>
            <a:pPr lvl="2" eaLnBrk="1" hangingPunct="1">
              <a:lnSpc>
                <a:spcPct val="100000"/>
              </a:lnSpc>
              <a:spcBef>
                <a:spcPct val="0"/>
              </a:spcBef>
              <a:buClr>
                <a:srgbClr val="FFFFFF"/>
              </a:buClr>
              <a:buFont typeface="Wingdings" panose="05000000000000000000" pitchFamily="2" charset="2"/>
              <a:buChar char=""/>
              <a:defRPr/>
            </a:pPr>
            <a:endParaRPr lang="en-US" altLang="en-US" sz="2000" dirty="0">
              <a:solidFill>
                <a:schemeClr val="tx1"/>
              </a:solidFill>
            </a:endParaRPr>
          </a:p>
          <a:p>
            <a:pPr lvl="2" eaLnBrk="1" hangingPunct="1">
              <a:lnSpc>
                <a:spcPct val="100000"/>
              </a:lnSpc>
              <a:spcBef>
                <a:spcPct val="0"/>
              </a:spcBef>
              <a:buClr>
                <a:srgbClr val="FFFFFF"/>
              </a:buClr>
              <a:buFont typeface="Wingdings" panose="05000000000000000000" pitchFamily="2" charset="2"/>
              <a:buChar char=""/>
              <a:defRPr/>
            </a:pPr>
            <a:r>
              <a:rPr lang="en-US" altLang="en-US" sz="2000" dirty="0">
                <a:solidFill>
                  <a:schemeClr val="tx1"/>
                </a:solidFill>
              </a:rPr>
              <a:t>- Do </a:t>
            </a:r>
            <a:r>
              <a:rPr lang="en-US" altLang="en-US" sz="2000" u="sng" dirty="0">
                <a:solidFill>
                  <a:schemeClr val="tx1"/>
                </a:solidFill>
              </a:rPr>
              <a:t>not</a:t>
            </a:r>
            <a:r>
              <a:rPr lang="en-US" altLang="en-US" sz="2000" dirty="0">
                <a:solidFill>
                  <a:schemeClr val="tx1"/>
                </a:solidFill>
              </a:rPr>
              <a:t> include speculations</a:t>
            </a:r>
          </a:p>
          <a:p>
            <a:pPr lvl="2" eaLnBrk="1" hangingPunct="1">
              <a:lnSpc>
                <a:spcPct val="100000"/>
              </a:lnSpc>
              <a:spcBef>
                <a:spcPct val="0"/>
              </a:spcBef>
              <a:buClr>
                <a:srgbClr val="FFFFFF"/>
              </a:buClr>
              <a:buFont typeface="Wingdings" panose="05000000000000000000" pitchFamily="2" charset="2"/>
              <a:buChar char=""/>
              <a:defRPr/>
            </a:pPr>
            <a:r>
              <a:rPr lang="en-US" altLang="en-US" sz="2000" dirty="0">
                <a:solidFill>
                  <a:schemeClr val="tx1"/>
                </a:solidFill>
              </a:rPr>
              <a:t>- Do </a:t>
            </a:r>
            <a:r>
              <a:rPr lang="en-US" altLang="en-US" sz="2000" u="sng" dirty="0">
                <a:solidFill>
                  <a:schemeClr val="tx1"/>
                </a:solidFill>
              </a:rPr>
              <a:t>not</a:t>
            </a:r>
            <a:r>
              <a:rPr lang="en-US" altLang="en-US" sz="2000" dirty="0">
                <a:solidFill>
                  <a:schemeClr val="tx1"/>
                </a:solidFill>
              </a:rPr>
              <a:t> include personal opinions</a:t>
            </a:r>
          </a:p>
          <a:p>
            <a:pPr lvl="2" eaLnBrk="1" hangingPunct="1">
              <a:lnSpc>
                <a:spcPct val="100000"/>
              </a:lnSpc>
              <a:spcBef>
                <a:spcPct val="0"/>
              </a:spcBef>
              <a:buClr>
                <a:srgbClr val="FFFFFF"/>
              </a:buClr>
              <a:buFont typeface="Wingdings" panose="05000000000000000000" pitchFamily="2" charset="2"/>
              <a:buChar char=""/>
              <a:defRPr/>
            </a:pPr>
            <a:r>
              <a:rPr lang="en-US" altLang="en-US" sz="2000" dirty="0">
                <a:solidFill>
                  <a:schemeClr val="tx1"/>
                </a:solidFill>
              </a:rPr>
              <a:t>- Do </a:t>
            </a:r>
            <a:r>
              <a:rPr lang="en-US" altLang="en-US" sz="2000" u="sng" dirty="0">
                <a:solidFill>
                  <a:schemeClr val="tx1"/>
                </a:solidFill>
              </a:rPr>
              <a:t>not</a:t>
            </a:r>
            <a:r>
              <a:rPr lang="en-US" altLang="en-US" sz="2000" dirty="0">
                <a:solidFill>
                  <a:schemeClr val="tx1"/>
                </a:solidFill>
              </a:rPr>
              <a:t> let emotions creep into the medical record</a:t>
            </a:r>
          </a:p>
          <a:p>
            <a:pPr lvl="1" eaLnBrk="1" hangingPunct="1">
              <a:lnSpc>
                <a:spcPct val="100000"/>
              </a:lnSpc>
              <a:spcBef>
                <a:spcPct val="0"/>
              </a:spcBef>
              <a:buClrTx/>
              <a:buSzTx/>
              <a:buFontTx/>
              <a:buNone/>
              <a:defRPr/>
            </a:pPr>
            <a:endParaRPr lang="en-US" altLang="en-US" dirty="0">
              <a:solidFill>
                <a:schemeClr val="tx1"/>
              </a:solidFill>
            </a:endParaRPr>
          </a:p>
          <a:p>
            <a:pPr algn="just" eaLnBrk="1" hangingPunct="1">
              <a:lnSpc>
                <a:spcPct val="80000"/>
              </a:lnSpc>
              <a:spcBef>
                <a:spcPct val="0"/>
              </a:spcBef>
              <a:buClrTx/>
              <a:buSzTx/>
              <a:buFontTx/>
              <a:buNone/>
              <a:defRPr/>
            </a:pPr>
            <a:endParaRPr lang="en-US" altLang="en-US" sz="2200" dirty="0">
              <a:solidFill>
                <a:schemeClr val="tx1"/>
              </a:solidFill>
            </a:endParaRPr>
          </a:p>
          <a:p>
            <a:pPr algn="just" eaLnBrk="1" hangingPunct="1">
              <a:lnSpc>
                <a:spcPct val="80000"/>
              </a:lnSpc>
              <a:spcBef>
                <a:spcPct val="0"/>
              </a:spcBef>
              <a:buClrTx/>
              <a:buSzTx/>
              <a:buFontTx/>
              <a:buNone/>
              <a:defRPr/>
            </a:pPr>
            <a:endParaRPr lang="en-US" altLang="en-US" sz="2400" dirty="0">
              <a:solidFill>
                <a:schemeClr val="tx1"/>
              </a:solidFill>
            </a:endParaRPr>
          </a:p>
        </p:txBody>
      </p:sp>
      <p:sp>
        <p:nvSpPr>
          <p:cNvPr id="4" name="Title 3">
            <a:extLst>
              <a:ext uri="{FF2B5EF4-FFF2-40B4-BE49-F238E27FC236}">
                <a16:creationId xmlns="" xmlns:a16="http://schemas.microsoft.com/office/drawing/2014/main" id="{4F0150B8-6CD2-5743-8B07-A38D67A2BA76}"/>
              </a:ext>
            </a:extLst>
          </p:cNvPr>
          <p:cNvSpPr>
            <a:spLocks noGrp="1"/>
          </p:cNvSpPr>
          <p:nvPr>
            <p:ph type="title"/>
          </p:nvPr>
        </p:nvSpPr>
        <p:spPr/>
        <p:txBody>
          <a:bodyPr/>
          <a:lstStyle/>
          <a:p>
            <a:pPr algn="ctr" eaLnBrk="1" hangingPunct="1">
              <a:defRPr/>
            </a:pPr>
            <a:r>
              <a:rPr lang="en-US" altLang="en-US" sz="2800" dirty="0">
                <a:latin typeface="+mn-lt"/>
              </a:rPr>
              <a:t>Importance Of Documentation:</a:t>
            </a:r>
            <a:br>
              <a:rPr lang="en-US" altLang="en-US" sz="2800" dirty="0">
                <a:latin typeface="+mn-lt"/>
              </a:rPr>
            </a:br>
            <a:r>
              <a:rPr lang="en-US" altLang="en-US" sz="2800" dirty="0">
                <a:latin typeface="+mn-lt"/>
              </a:rPr>
              <a:t>Do and Don’t</a:t>
            </a:r>
            <a:br>
              <a:rPr lang="en-US" altLang="en-US" sz="2800" dirty="0">
                <a:latin typeface="+mn-lt"/>
              </a:rPr>
            </a:br>
            <a:endParaRPr lang="en-US" sz="1600" dirty="0">
              <a:latin typeface="+mn-lt"/>
            </a:endParaRPr>
          </a:p>
        </p:txBody>
      </p:sp>
      <p:sp>
        <p:nvSpPr>
          <p:cNvPr id="2" name="Footer Placeholder 1">
            <a:extLst>
              <a:ext uri="{FF2B5EF4-FFF2-40B4-BE49-F238E27FC236}">
                <a16:creationId xmlns="" xmlns:a16="http://schemas.microsoft.com/office/drawing/2014/main" id="{021D880E-6BAA-A240-BC2B-7123FF0013B3}"/>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3DC47AE6-F0C2-E745-9115-81A2F584C770}"/>
              </a:ext>
            </a:extLst>
          </p:cNvPr>
          <p:cNvSpPr>
            <a:spLocks noGrp="1"/>
          </p:cNvSpPr>
          <p:nvPr>
            <p:ph type="sldNum" sz="quarter" idx="12"/>
          </p:nvPr>
        </p:nvSpPr>
        <p:spPr/>
        <p:txBody>
          <a:bodyPr/>
          <a:lstStyle/>
          <a:p>
            <a:pPr>
              <a:defRPr/>
            </a:pPr>
            <a:fld id="{59C6B71F-E71D-0543-8261-2980AA4D35C4}" type="slidenum">
              <a:rPr lang="en-US" smtClean="0"/>
              <a:pPr>
                <a:defRPr/>
              </a:pPr>
              <a:t>37</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a:extLst>
              <a:ext uri="{FF2B5EF4-FFF2-40B4-BE49-F238E27FC236}">
                <a16:creationId xmlns="" xmlns:a16="http://schemas.microsoft.com/office/drawing/2014/main" id="{13A9B7A8-77E5-3D48-943A-C84EA1A49543}"/>
              </a:ext>
            </a:extLst>
          </p:cNvPr>
          <p:cNvSpPr>
            <a:spLocks noChangeArrowheads="1"/>
          </p:cNvSpPr>
          <p:nvPr/>
        </p:nvSpPr>
        <p:spPr bwMode="auto">
          <a:xfrm>
            <a:off x="838200" y="1524000"/>
            <a:ext cx="7391400" cy="5391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285750" indent="-28416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indent="-284163">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marL="1587" indent="0" eaLnBrk="1" hangingPunct="1">
              <a:lnSpc>
                <a:spcPct val="100000"/>
              </a:lnSpc>
              <a:spcBef>
                <a:spcPct val="0"/>
              </a:spcBef>
              <a:buClr>
                <a:srgbClr val="FFFFFF"/>
              </a:buClr>
              <a:defRPr/>
            </a:pPr>
            <a:endParaRPr lang="en-US" altLang="en-US" sz="1600" b="1" dirty="0">
              <a:solidFill>
                <a:schemeClr val="tx1"/>
              </a:solidFill>
            </a:endParaRPr>
          </a:p>
          <a:p>
            <a:pPr marL="1587" indent="0" eaLnBrk="1" hangingPunct="1">
              <a:lnSpc>
                <a:spcPct val="100000"/>
              </a:lnSpc>
              <a:spcBef>
                <a:spcPct val="0"/>
              </a:spcBef>
              <a:buClr>
                <a:srgbClr val="FFFFFF"/>
              </a:buClr>
              <a:defRPr/>
            </a:pPr>
            <a:r>
              <a:rPr lang="en-US" altLang="en-US" sz="3200" b="1" dirty="0">
                <a:solidFill>
                  <a:schemeClr val="tx1"/>
                </a:solidFill>
              </a:rPr>
              <a:t>&gt; What:</a:t>
            </a:r>
          </a:p>
          <a:p>
            <a:pPr eaLnBrk="1" hangingPunct="1">
              <a:lnSpc>
                <a:spcPct val="100000"/>
              </a:lnSpc>
              <a:spcBef>
                <a:spcPct val="0"/>
              </a:spcBef>
              <a:buClrTx/>
              <a:buSzTx/>
              <a:buFontTx/>
              <a:buNone/>
              <a:defRPr/>
            </a:pPr>
            <a:endParaRPr lang="en-US" altLang="en-US" sz="2400" dirty="0">
              <a:solidFill>
                <a:schemeClr val="tx1"/>
              </a:solidFill>
            </a:endParaRPr>
          </a:p>
          <a:p>
            <a:pPr lvl="1" eaLnBrk="1" hangingPunct="1">
              <a:lnSpc>
                <a:spcPct val="100000"/>
              </a:lnSpc>
              <a:spcBef>
                <a:spcPct val="0"/>
              </a:spcBef>
              <a:buClr>
                <a:srgbClr val="FFFFFF"/>
              </a:buClr>
              <a:buFont typeface="Wingdings" panose="05000000000000000000" pitchFamily="2" charset="2"/>
              <a:buChar char=""/>
              <a:defRPr/>
            </a:pPr>
            <a:r>
              <a:rPr lang="en-US" altLang="en-US" sz="1800" dirty="0">
                <a:solidFill>
                  <a:schemeClr val="tx1"/>
                </a:solidFill>
              </a:rPr>
              <a:t>Patient rudely demanding more pain meds.  When this nurse refused, patient became belligerent and refused to allow me to [medical treatment].  Patient is obviously a drug seeker. </a:t>
            </a:r>
          </a:p>
          <a:p>
            <a:pPr eaLnBrk="1" hangingPunct="1">
              <a:lnSpc>
                <a:spcPct val="100000"/>
              </a:lnSpc>
              <a:spcBef>
                <a:spcPct val="0"/>
              </a:spcBef>
              <a:buClrTx/>
              <a:buSzTx/>
              <a:buFontTx/>
              <a:buNone/>
              <a:defRPr/>
            </a:pPr>
            <a:endParaRPr lang="en-US" altLang="en-US" sz="1800" dirty="0">
              <a:solidFill>
                <a:schemeClr val="tx1"/>
              </a:solidFill>
            </a:endParaRPr>
          </a:p>
          <a:p>
            <a:pPr lvl="1" algn="ctr" eaLnBrk="1" hangingPunct="1">
              <a:lnSpc>
                <a:spcPct val="100000"/>
              </a:lnSpc>
              <a:spcBef>
                <a:spcPct val="0"/>
              </a:spcBef>
              <a:buClr>
                <a:srgbClr val="FFFFFF"/>
              </a:buClr>
              <a:buFont typeface="Wingdings" panose="05000000000000000000" pitchFamily="2" charset="2"/>
              <a:buNone/>
              <a:defRPr/>
            </a:pPr>
            <a:r>
              <a:rPr lang="en-US" altLang="en-US" sz="1800" dirty="0">
                <a:solidFill>
                  <a:schemeClr val="tx1"/>
                </a:solidFill>
              </a:rPr>
              <a:t>vs.</a:t>
            </a:r>
          </a:p>
          <a:p>
            <a:pPr eaLnBrk="1" hangingPunct="1">
              <a:lnSpc>
                <a:spcPct val="100000"/>
              </a:lnSpc>
              <a:spcBef>
                <a:spcPct val="0"/>
              </a:spcBef>
              <a:buClrTx/>
              <a:buSzTx/>
              <a:buFontTx/>
              <a:buNone/>
              <a:defRPr/>
            </a:pPr>
            <a:endParaRPr lang="en-US" altLang="en-US" sz="1800" dirty="0">
              <a:solidFill>
                <a:schemeClr val="tx1"/>
              </a:solidFill>
            </a:endParaRPr>
          </a:p>
          <a:p>
            <a:pPr lvl="1" eaLnBrk="1" hangingPunct="1">
              <a:lnSpc>
                <a:spcPct val="100000"/>
              </a:lnSpc>
              <a:spcBef>
                <a:spcPct val="0"/>
              </a:spcBef>
              <a:buClr>
                <a:srgbClr val="FFFFFF"/>
              </a:buClr>
              <a:buFont typeface="Wingdings" panose="05000000000000000000" pitchFamily="2" charset="2"/>
              <a:buChar char=""/>
              <a:defRPr/>
            </a:pPr>
            <a:r>
              <a:rPr lang="en-US" altLang="en-US" sz="1800" dirty="0">
                <a:solidFill>
                  <a:schemeClr val="tx1"/>
                </a:solidFill>
              </a:rPr>
              <a:t>“Upon entering room, patient raised voice and stated “give me more pain meds now!”  Informed patient that additional pain meds were not due until [time].  Patient then began shouting obscenities.  Requested that patient permit me to [medical treatment], he refused.  [Appropriate steps taken in response to refusal of treatment]” </a:t>
            </a:r>
          </a:p>
          <a:p>
            <a:pPr eaLnBrk="1" hangingPunct="1">
              <a:lnSpc>
                <a:spcPct val="100000"/>
              </a:lnSpc>
              <a:spcBef>
                <a:spcPct val="0"/>
              </a:spcBef>
              <a:buClrTx/>
              <a:buSzTx/>
              <a:buFontTx/>
              <a:buNone/>
              <a:defRPr/>
            </a:pPr>
            <a:endParaRPr lang="en-US" altLang="en-US" sz="1800" dirty="0">
              <a:solidFill>
                <a:schemeClr val="tx1"/>
              </a:solidFill>
            </a:endParaRPr>
          </a:p>
          <a:p>
            <a:pPr algn="just" eaLnBrk="1" hangingPunct="1">
              <a:lnSpc>
                <a:spcPct val="80000"/>
              </a:lnSpc>
              <a:spcBef>
                <a:spcPct val="0"/>
              </a:spcBef>
              <a:buClrTx/>
              <a:buSzTx/>
              <a:buFontTx/>
              <a:buNone/>
              <a:defRPr/>
            </a:pPr>
            <a:endParaRPr lang="en-US" altLang="en-US" sz="2400" dirty="0">
              <a:solidFill>
                <a:schemeClr val="tx1"/>
              </a:solidFill>
            </a:endParaRPr>
          </a:p>
          <a:p>
            <a:pPr algn="just" eaLnBrk="1" hangingPunct="1">
              <a:lnSpc>
                <a:spcPct val="80000"/>
              </a:lnSpc>
              <a:spcBef>
                <a:spcPct val="0"/>
              </a:spcBef>
              <a:buClrTx/>
              <a:buSzTx/>
              <a:buFontTx/>
              <a:buNone/>
              <a:defRPr/>
            </a:pPr>
            <a:endParaRPr lang="en-US" altLang="en-US" sz="2400" dirty="0">
              <a:solidFill>
                <a:schemeClr val="tx1"/>
              </a:solidFill>
            </a:endParaRPr>
          </a:p>
        </p:txBody>
      </p:sp>
      <p:sp>
        <p:nvSpPr>
          <p:cNvPr id="4" name="Title 3">
            <a:extLst>
              <a:ext uri="{FF2B5EF4-FFF2-40B4-BE49-F238E27FC236}">
                <a16:creationId xmlns="" xmlns:a16="http://schemas.microsoft.com/office/drawing/2014/main" id="{DD6D1EFD-ACE0-0B4F-AC8C-4A1105B90C85}"/>
              </a:ext>
            </a:extLst>
          </p:cNvPr>
          <p:cNvSpPr>
            <a:spLocks noGrp="1"/>
          </p:cNvSpPr>
          <p:nvPr>
            <p:ph type="title"/>
          </p:nvPr>
        </p:nvSpPr>
        <p:spPr>
          <a:xfrm>
            <a:off x="228600" y="381000"/>
            <a:ext cx="6781800" cy="1143000"/>
          </a:xfrm>
        </p:spPr>
        <p:txBody>
          <a:bodyPr/>
          <a:lstStyle/>
          <a:p>
            <a:pPr algn="ctr" eaLnBrk="1" hangingPunct="1">
              <a:defRPr/>
            </a:pPr>
            <a:r>
              <a:rPr lang="en-US" altLang="en-US" sz="2800" dirty="0">
                <a:latin typeface="+mn-lt"/>
              </a:rPr>
              <a:t>Importance Of Documentation:</a:t>
            </a:r>
            <a:br>
              <a:rPr lang="en-US" altLang="en-US" sz="2800" dirty="0">
                <a:latin typeface="+mn-lt"/>
              </a:rPr>
            </a:br>
            <a:r>
              <a:rPr lang="en-US" altLang="en-US" sz="2800" dirty="0">
                <a:latin typeface="+mn-lt"/>
              </a:rPr>
              <a:t>Do and Don’t</a:t>
            </a:r>
            <a:r>
              <a:rPr lang="en-US" altLang="en-US" sz="4800" dirty="0">
                <a:latin typeface="+mn-lt"/>
              </a:rPr>
              <a:t/>
            </a:r>
            <a:br>
              <a:rPr lang="en-US" altLang="en-US" sz="4800" dirty="0">
                <a:latin typeface="+mn-lt"/>
              </a:rPr>
            </a:br>
            <a:endParaRPr lang="en-US" dirty="0">
              <a:latin typeface="+mn-lt"/>
            </a:endParaRPr>
          </a:p>
        </p:txBody>
      </p:sp>
      <p:sp>
        <p:nvSpPr>
          <p:cNvPr id="2" name="Footer Placeholder 1">
            <a:extLst>
              <a:ext uri="{FF2B5EF4-FFF2-40B4-BE49-F238E27FC236}">
                <a16:creationId xmlns="" xmlns:a16="http://schemas.microsoft.com/office/drawing/2014/main" id="{79B9307F-284A-B74E-809E-5E4258DDB6FE}"/>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AD035E97-A069-774F-B48F-7AE2877CEF84}"/>
              </a:ext>
            </a:extLst>
          </p:cNvPr>
          <p:cNvSpPr>
            <a:spLocks noGrp="1"/>
          </p:cNvSpPr>
          <p:nvPr>
            <p:ph type="sldNum" sz="quarter" idx="12"/>
          </p:nvPr>
        </p:nvSpPr>
        <p:spPr/>
        <p:txBody>
          <a:bodyPr/>
          <a:lstStyle/>
          <a:p>
            <a:pPr>
              <a:defRPr/>
            </a:pPr>
            <a:fld id="{59C6B71F-E71D-0543-8261-2980AA4D35C4}" type="slidenum">
              <a:rPr lang="en-US" smtClean="0"/>
              <a:pPr>
                <a:defRPr/>
              </a:pPr>
              <a:t>38</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a:extLst>
              <a:ext uri="{FF2B5EF4-FFF2-40B4-BE49-F238E27FC236}">
                <a16:creationId xmlns="" xmlns:a16="http://schemas.microsoft.com/office/drawing/2014/main" id="{3E8459AA-0579-B44C-96F1-1CCB6DA09573}"/>
              </a:ext>
            </a:extLst>
          </p:cNvPr>
          <p:cNvSpPr>
            <a:spLocks noChangeArrowheads="1"/>
          </p:cNvSpPr>
          <p:nvPr/>
        </p:nvSpPr>
        <p:spPr bwMode="auto">
          <a:xfrm>
            <a:off x="533400" y="1752600"/>
            <a:ext cx="8153400" cy="495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285750" indent="-28416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marL="800100" indent="-341313">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marL="1587" indent="0" eaLnBrk="1" hangingPunct="1">
              <a:lnSpc>
                <a:spcPct val="90000"/>
              </a:lnSpc>
              <a:spcBef>
                <a:spcPct val="0"/>
              </a:spcBef>
              <a:buClr>
                <a:srgbClr val="FFFFFF"/>
              </a:buClr>
              <a:defRPr/>
            </a:pPr>
            <a:r>
              <a:rPr lang="en-US" altLang="en-US" sz="3200" b="1" dirty="0">
                <a:solidFill>
                  <a:schemeClr val="tx1"/>
                </a:solidFill>
              </a:rPr>
              <a:t>&gt; When:</a:t>
            </a:r>
          </a:p>
          <a:p>
            <a:pPr eaLnBrk="1" hangingPunct="1">
              <a:lnSpc>
                <a:spcPct val="90000"/>
              </a:lnSpc>
              <a:spcBef>
                <a:spcPct val="0"/>
              </a:spcBef>
              <a:buClrTx/>
              <a:buSzTx/>
              <a:buFontTx/>
              <a:buNone/>
              <a:defRPr/>
            </a:pPr>
            <a:endParaRPr lang="en-US" altLang="en-US" sz="1000" u="sng" dirty="0">
              <a:solidFill>
                <a:schemeClr val="tx1"/>
              </a:solidFill>
            </a:endParaRPr>
          </a:p>
          <a:p>
            <a:pPr algn="ctr" eaLnBrk="1" hangingPunct="1">
              <a:lnSpc>
                <a:spcPct val="90000"/>
              </a:lnSpc>
              <a:spcBef>
                <a:spcPct val="0"/>
              </a:spcBef>
              <a:buClrTx/>
              <a:buSzTx/>
              <a:buFontTx/>
              <a:buNone/>
              <a:defRPr/>
            </a:pPr>
            <a:r>
              <a:rPr lang="en-US" altLang="en-US" sz="2400" b="1" u="sng" dirty="0">
                <a:solidFill>
                  <a:schemeClr val="tx1"/>
                </a:solidFill>
              </a:rPr>
              <a:t>DO</a:t>
            </a:r>
          </a:p>
          <a:p>
            <a:pPr eaLnBrk="1" hangingPunct="1">
              <a:lnSpc>
                <a:spcPct val="90000"/>
              </a:lnSpc>
              <a:spcBef>
                <a:spcPct val="0"/>
              </a:spcBef>
              <a:buClrTx/>
              <a:buSzTx/>
              <a:buFontTx/>
              <a:buNone/>
              <a:defRPr/>
            </a:pPr>
            <a:endParaRPr lang="en-US" altLang="en-US" sz="800" u="sng" dirty="0">
              <a:solidFill>
                <a:schemeClr val="tx1"/>
              </a:solidFill>
            </a:endParaRP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Chart should reflect the actual time the documentation  </a:t>
            </a: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was made</a:t>
            </a:r>
          </a:p>
          <a:p>
            <a:pPr eaLnBrk="1" hangingPunct="1">
              <a:lnSpc>
                <a:spcPct val="90000"/>
              </a:lnSpc>
              <a:spcBef>
                <a:spcPct val="0"/>
              </a:spcBef>
              <a:buClrTx/>
              <a:buSzTx/>
              <a:buFontTx/>
              <a:buNone/>
              <a:defRPr/>
            </a:pPr>
            <a:endParaRPr lang="en-US" altLang="en-US" sz="1000" dirty="0">
              <a:solidFill>
                <a:schemeClr val="tx1"/>
              </a:solidFill>
            </a:endParaRP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Document immediately after an observation, treatment, </a:t>
            </a: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event, or assessment</a:t>
            </a:r>
          </a:p>
          <a:p>
            <a:pPr eaLnBrk="1" hangingPunct="1">
              <a:lnSpc>
                <a:spcPct val="90000"/>
              </a:lnSpc>
              <a:spcBef>
                <a:spcPct val="0"/>
              </a:spcBef>
              <a:buClrTx/>
              <a:buSzTx/>
              <a:buFontTx/>
              <a:buNone/>
              <a:defRPr/>
            </a:pPr>
            <a:endParaRPr lang="en-US" altLang="en-US" sz="1000" dirty="0">
              <a:solidFill>
                <a:schemeClr val="tx1"/>
              </a:solidFill>
            </a:endParaRP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Late entries should be made as soon as possible</a:t>
            </a:r>
          </a:p>
          <a:p>
            <a:pPr lvl="1" eaLnBrk="1" hangingPunct="1">
              <a:lnSpc>
                <a:spcPct val="90000"/>
              </a:lnSpc>
              <a:spcBef>
                <a:spcPct val="0"/>
              </a:spcBef>
              <a:buClr>
                <a:srgbClr val="FFFFFF"/>
              </a:buClr>
              <a:buFont typeface="Wingdings" panose="05000000000000000000" pitchFamily="2" charset="2"/>
              <a:buChar char=""/>
              <a:defRPr/>
            </a:pPr>
            <a:endParaRPr lang="en-US" altLang="en-US" sz="2200" dirty="0">
              <a:solidFill>
                <a:schemeClr val="tx1"/>
              </a:solidFill>
            </a:endParaRPr>
          </a:p>
          <a:p>
            <a:pPr algn="ctr" eaLnBrk="1" hangingPunct="1">
              <a:lnSpc>
                <a:spcPct val="90000"/>
              </a:lnSpc>
              <a:spcBef>
                <a:spcPct val="0"/>
              </a:spcBef>
              <a:buClrTx/>
              <a:buSzTx/>
              <a:buFontTx/>
              <a:buNone/>
              <a:defRPr/>
            </a:pPr>
            <a:r>
              <a:rPr lang="en-US" altLang="en-US" sz="2200" b="1" u="sng" dirty="0">
                <a:solidFill>
                  <a:schemeClr val="tx1"/>
                </a:solidFill>
              </a:rPr>
              <a:t>DON’T</a:t>
            </a:r>
          </a:p>
          <a:p>
            <a:pPr eaLnBrk="1" hangingPunct="1">
              <a:lnSpc>
                <a:spcPct val="90000"/>
              </a:lnSpc>
              <a:spcBef>
                <a:spcPct val="0"/>
              </a:spcBef>
              <a:buClrTx/>
              <a:buSzTx/>
              <a:buFontTx/>
              <a:buNone/>
              <a:defRPr/>
            </a:pPr>
            <a:endParaRPr lang="en-US" altLang="en-US" sz="800" u="sng" dirty="0">
              <a:solidFill>
                <a:schemeClr val="tx1"/>
              </a:solidFill>
            </a:endParaRP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Do </a:t>
            </a:r>
            <a:r>
              <a:rPr lang="en-US" altLang="en-US" sz="2200" u="sng" dirty="0">
                <a:solidFill>
                  <a:schemeClr val="tx1"/>
                </a:solidFill>
              </a:rPr>
              <a:t>not</a:t>
            </a:r>
            <a:r>
              <a:rPr lang="en-US" altLang="en-US" sz="2200" dirty="0">
                <a:solidFill>
                  <a:schemeClr val="tx1"/>
                </a:solidFill>
              </a:rPr>
              <a:t> make entries in advance</a:t>
            </a:r>
          </a:p>
          <a:p>
            <a:pPr eaLnBrk="1" hangingPunct="1">
              <a:lnSpc>
                <a:spcPct val="90000"/>
              </a:lnSpc>
              <a:spcBef>
                <a:spcPct val="0"/>
              </a:spcBef>
              <a:buClrTx/>
              <a:buSzTx/>
              <a:buFontTx/>
              <a:buNone/>
              <a:defRPr/>
            </a:pPr>
            <a:endParaRPr lang="en-US" altLang="en-US" sz="1000" dirty="0">
              <a:solidFill>
                <a:schemeClr val="tx1"/>
              </a:solidFill>
            </a:endParaRPr>
          </a:p>
          <a:p>
            <a:pPr lvl="1" eaLnBrk="1" hangingPunct="1">
              <a:lnSpc>
                <a:spcPct val="90000"/>
              </a:lnSpc>
              <a:spcBef>
                <a:spcPct val="0"/>
              </a:spcBef>
              <a:buClr>
                <a:srgbClr val="FFFFFF"/>
              </a:buClr>
              <a:buFont typeface="Wingdings" panose="05000000000000000000" pitchFamily="2" charset="2"/>
              <a:buChar char=""/>
              <a:defRPr/>
            </a:pPr>
            <a:r>
              <a:rPr lang="en-US" altLang="en-US" sz="2200" dirty="0">
                <a:solidFill>
                  <a:schemeClr val="tx1"/>
                </a:solidFill>
              </a:rPr>
              <a:t>- Do </a:t>
            </a:r>
            <a:r>
              <a:rPr lang="en-US" altLang="en-US" sz="2200" u="sng" dirty="0">
                <a:solidFill>
                  <a:schemeClr val="tx1"/>
                </a:solidFill>
              </a:rPr>
              <a:t>not</a:t>
            </a:r>
            <a:r>
              <a:rPr lang="en-US" altLang="en-US" sz="2200" dirty="0">
                <a:solidFill>
                  <a:schemeClr val="tx1"/>
                </a:solidFill>
              </a:rPr>
              <a:t> pre-date or back-date entries </a:t>
            </a:r>
          </a:p>
          <a:p>
            <a:pPr algn="just" eaLnBrk="1" hangingPunct="1">
              <a:lnSpc>
                <a:spcPct val="80000"/>
              </a:lnSpc>
              <a:spcBef>
                <a:spcPct val="0"/>
              </a:spcBef>
              <a:buClrTx/>
              <a:buSzTx/>
              <a:buFontTx/>
              <a:buNone/>
              <a:defRPr/>
            </a:pPr>
            <a:endParaRPr lang="en-US" altLang="en-US" sz="2200" dirty="0">
              <a:solidFill>
                <a:schemeClr val="tx1"/>
              </a:solidFill>
            </a:endParaRPr>
          </a:p>
          <a:p>
            <a:pPr algn="just" eaLnBrk="1" hangingPunct="1">
              <a:lnSpc>
                <a:spcPct val="80000"/>
              </a:lnSpc>
              <a:spcBef>
                <a:spcPct val="0"/>
              </a:spcBef>
              <a:buClrTx/>
              <a:buSzTx/>
              <a:buFontTx/>
              <a:buNone/>
              <a:defRPr/>
            </a:pPr>
            <a:endParaRPr lang="en-US" altLang="en-US" sz="2400" dirty="0">
              <a:solidFill>
                <a:schemeClr val="tx1"/>
              </a:solidFill>
            </a:endParaRPr>
          </a:p>
        </p:txBody>
      </p:sp>
      <p:sp>
        <p:nvSpPr>
          <p:cNvPr id="4" name="Title 3">
            <a:extLst>
              <a:ext uri="{FF2B5EF4-FFF2-40B4-BE49-F238E27FC236}">
                <a16:creationId xmlns="" xmlns:a16="http://schemas.microsoft.com/office/drawing/2014/main" id="{D15B7AB0-D516-1A41-994E-370FD756201B}"/>
              </a:ext>
            </a:extLst>
          </p:cNvPr>
          <p:cNvSpPr>
            <a:spLocks noGrp="1"/>
          </p:cNvSpPr>
          <p:nvPr>
            <p:ph type="title"/>
          </p:nvPr>
        </p:nvSpPr>
        <p:spPr/>
        <p:txBody>
          <a:bodyPr/>
          <a:lstStyle/>
          <a:p>
            <a:pPr algn="ctr" eaLnBrk="1" hangingPunct="1">
              <a:defRPr/>
            </a:pPr>
            <a:r>
              <a:rPr lang="en-US" altLang="en-US" sz="2800" dirty="0">
                <a:latin typeface="+mn-lt"/>
              </a:rPr>
              <a:t>Importance Of Documentation:</a:t>
            </a:r>
            <a:br>
              <a:rPr lang="en-US" altLang="en-US" sz="2800" dirty="0">
                <a:latin typeface="+mn-lt"/>
              </a:rPr>
            </a:br>
            <a:r>
              <a:rPr lang="en-US" altLang="en-US" sz="2800" dirty="0">
                <a:latin typeface="+mn-lt"/>
              </a:rPr>
              <a:t>Do and Don’t</a:t>
            </a:r>
            <a:br>
              <a:rPr lang="en-US" altLang="en-US" sz="2800" dirty="0">
                <a:latin typeface="+mn-lt"/>
              </a:rPr>
            </a:br>
            <a:endParaRPr lang="en-US" sz="2800" dirty="0">
              <a:latin typeface="+mn-lt"/>
            </a:endParaRPr>
          </a:p>
        </p:txBody>
      </p:sp>
      <p:sp>
        <p:nvSpPr>
          <p:cNvPr id="2" name="Footer Placeholder 1">
            <a:extLst>
              <a:ext uri="{FF2B5EF4-FFF2-40B4-BE49-F238E27FC236}">
                <a16:creationId xmlns="" xmlns:a16="http://schemas.microsoft.com/office/drawing/2014/main" id="{F01F1793-29D0-974E-A2F5-65161374F090}"/>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E28D571D-BF73-EF46-AF91-45B985E46070}"/>
              </a:ext>
            </a:extLst>
          </p:cNvPr>
          <p:cNvSpPr>
            <a:spLocks noGrp="1"/>
          </p:cNvSpPr>
          <p:nvPr>
            <p:ph type="sldNum" sz="quarter" idx="12"/>
          </p:nvPr>
        </p:nvSpPr>
        <p:spPr/>
        <p:txBody>
          <a:bodyPr/>
          <a:lstStyle/>
          <a:p>
            <a:pPr>
              <a:defRPr/>
            </a:pPr>
            <a:fld id="{59C6B71F-E71D-0543-8261-2980AA4D35C4}" type="slidenum">
              <a:rPr lang="en-US" smtClean="0"/>
              <a:pPr>
                <a:defRPr/>
              </a:pPr>
              <a:t>39</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descr="The title of this slide is DHA Vision" title="Slide Title">
            <a:extLst>
              <a:ext uri="{FF2B5EF4-FFF2-40B4-BE49-F238E27FC236}">
                <a16:creationId xmlns="" xmlns:a16="http://schemas.microsoft.com/office/drawing/2014/main" id="{2B4E8D10-64B0-4D44-BCA3-C19AF2BFA9A7}"/>
              </a:ext>
            </a:extLst>
          </p:cNvPr>
          <p:cNvSpPr>
            <a:spLocks noGrp="1"/>
          </p:cNvSpPr>
          <p:nvPr>
            <p:ph type="title"/>
          </p:nvPr>
        </p:nvSpPr>
        <p:spPr/>
        <p:txBody>
          <a:bodyPr/>
          <a:lstStyle/>
          <a:p>
            <a:pPr eaLnBrk="1" hangingPunct="1">
              <a:defRPr/>
            </a:pPr>
            <a:r>
              <a:rPr lang="en-US" altLang="en-US" dirty="0" smtClean="0"/>
              <a:t>Panel Members</a:t>
            </a:r>
            <a:endParaRPr lang="en-US" altLang="en-US" dirty="0"/>
          </a:p>
        </p:txBody>
      </p:sp>
      <p:sp>
        <p:nvSpPr>
          <p:cNvPr id="11266" name="Content Placeholder 1">
            <a:extLst>
              <a:ext uri="{FF2B5EF4-FFF2-40B4-BE49-F238E27FC236}">
                <a16:creationId xmlns="" xmlns:a16="http://schemas.microsoft.com/office/drawing/2014/main" id="{877ADC93-4714-9446-93D6-C9D947AF09B3}"/>
              </a:ext>
            </a:extLst>
          </p:cNvPr>
          <p:cNvSpPr>
            <a:spLocks noGrp="1"/>
          </p:cNvSpPr>
          <p:nvPr>
            <p:ph idx="1"/>
          </p:nvPr>
        </p:nvSpPr>
        <p:spPr/>
        <p:txBody>
          <a:bodyPr anchor="ctr"/>
          <a:lstStyle/>
          <a:p>
            <a:pPr marL="0" indent="0" algn="ctr">
              <a:spcBef>
                <a:spcPct val="0"/>
              </a:spcBef>
              <a:spcAft>
                <a:spcPts val="600"/>
              </a:spcAft>
              <a:buNone/>
            </a:pPr>
            <a:r>
              <a:rPr lang="en-US" altLang="en-US" sz="1800" b="1" dirty="0"/>
              <a:t>Jaclyn Castano, MSN, </a:t>
            </a:r>
            <a:r>
              <a:rPr lang="en-US" altLang="en-US" sz="1800" b="1" dirty="0" smtClean="0"/>
              <a:t>RN</a:t>
            </a:r>
          </a:p>
          <a:p>
            <a:pPr marL="0" indent="0" algn="ctr">
              <a:spcBef>
                <a:spcPct val="0"/>
              </a:spcBef>
              <a:spcAft>
                <a:spcPts val="600"/>
              </a:spcAft>
              <a:buNone/>
            </a:pPr>
            <a:r>
              <a:rPr lang="en-US" altLang="en-US" sz="1800" dirty="0"/>
              <a:t>Patient Safety </a:t>
            </a:r>
            <a:r>
              <a:rPr lang="en-US" altLang="en-US" sz="1800" dirty="0" smtClean="0"/>
              <a:t>Manager</a:t>
            </a:r>
            <a:endParaRPr lang="en-US" altLang="en-US" sz="1800" dirty="0"/>
          </a:p>
          <a:p>
            <a:pPr marL="0" indent="0" algn="ctr">
              <a:spcBef>
                <a:spcPct val="0"/>
              </a:spcBef>
              <a:spcAft>
                <a:spcPts val="600"/>
              </a:spcAft>
              <a:buNone/>
            </a:pPr>
            <a:r>
              <a:rPr lang="en-US" altLang="en-US" sz="1800" dirty="0"/>
              <a:t>Madigan Army Medical </a:t>
            </a:r>
            <a:r>
              <a:rPr lang="en-US" altLang="en-US" sz="1800" dirty="0" smtClean="0"/>
              <a:t>Center - </a:t>
            </a:r>
            <a:r>
              <a:rPr lang="en-US" sz="1800" dirty="0"/>
              <a:t>Tacoma, </a:t>
            </a:r>
            <a:r>
              <a:rPr lang="en-US" sz="1800" dirty="0" smtClean="0"/>
              <a:t>WA</a:t>
            </a:r>
          </a:p>
          <a:p>
            <a:pPr marL="0" indent="0" algn="ctr">
              <a:spcBef>
                <a:spcPct val="0"/>
              </a:spcBef>
              <a:spcAft>
                <a:spcPts val="600"/>
              </a:spcAft>
              <a:buNone/>
            </a:pPr>
            <a:endParaRPr lang="en-US" altLang="en-US" sz="1800" dirty="0"/>
          </a:p>
          <a:p>
            <a:pPr marL="0" indent="0" algn="ctr">
              <a:spcBef>
                <a:spcPct val="0"/>
              </a:spcBef>
              <a:spcAft>
                <a:spcPts val="600"/>
              </a:spcAft>
              <a:buNone/>
            </a:pPr>
            <a:r>
              <a:rPr lang="en-US" altLang="en-US" sz="1800" b="1" dirty="0"/>
              <a:t>Meghan R. Snide, BSN, MS</a:t>
            </a:r>
          </a:p>
          <a:p>
            <a:pPr marL="0" indent="0" algn="ctr">
              <a:spcBef>
                <a:spcPct val="0"/>
              </a:spcBef>
              <a:spcAft>
                <a:spcPts val="600"/>
              </a:spcAft>
              <a:buNone/>
            </a:pPr>
            <a:r>
              <a:rPr lang="en-US" altLang="en-US" sz="1800" dirty="0"/>
              <a:t>Chief, Risk Management Operations</a:t>
            </a:r>
          </a:p>
          <a:p>
            <a:pPr marL="0" indent="0" algn="ctr">
              <a:spcBef>
                <a:spcPct val="0"/>
              </a:spcBef>
              <a:spcAft>
                <a:spcPts val="600"/>
              </a:spcAft>
              <a:buNone/>
            </a:pPr>
            <a:r>
              <a:rPr lang="en-US" altLang="en-US" sz="1800" dirty="0"/>
              <a:t>Air Force Medical Operations Agency - </a:t>
            </a:r>
            <a:r>
              <a:rPr lang="en-US" sz="1800" dirty="0"/>
              <a:t>Falls Church, VA </a:t>
            </a:r>
            <a:endParaRPr lang="en-US" altLang="en-US" sz="1800" dirty="0"/>
          </a:p>
          <a:p>
            <a:pPr marL="0" indent="0" algn="ctr">
              <a:spcBef>
                <a:spcPct val="0"/>
              </a:spcBef>
              <a:spcAft>
                <a:spcPts val="600"/>
              </a:spcAft>
              <a:buNone/>
            </a:pPr>
            <a:endParaRPr lang="en-US" altLang="en-US" sz="1800" dirty="0" smtClean="0"/>
          </a:p>
          <a:p>
            <a:pPr marL="0" indent="0" algn="ctr">
              <a:spcBef>
                <a:spcPct val="0"/>
              </a:spcBef>
              <a:spcAft>
                <a:spcPts val="600"/>
              </a:spcAft>
              <a:buNone/>
            </a:pPr>
            <a:endParaRPr lang="en-US" altLang="en-US" sz="1800" dirty="0"/>
          </a:p>
        </p:txBody>
      </p:sp>
      <p:sp>
        <p:nvSpPr>
          <p:cNvPr id="4" name="Footer Placeholder 3">
            <a:extLst>
              <a:ext uri="{FF2B5EF4-FFF2-40B4-BE49-F238E27FC236}">
                <a16:creationId xmlns="" xmlns:a16="http://schemas.microsoft.com/office/drawing/2014/main" id="{C5CED204-010F-9244-8544-4F82CF63F50E}"/>
              </a:ext>
            </a:extLst>
          </p:cNvPr>
          <p:cNvSpPr>
            <a:spLocks noGrp="1"/>
          </p:cNvSpPr>
          <p:nvPr>
            <p:ph type="ftr" sz="quarter" idx="11"/>
          </p:nvPr>
        </p:nvSpPr>
        <p:spPr/>
        <p:txBody>
          <a:bodyPr/>
          <a:lstStyle/>
          <a:p>
            <a:pPr>
              <a:defRPr/>
            </a:pPr>
            <a:r>
              <a:rPr lang="en-US"/>
              <a:t>“Medically Ready Force…Ready Medical Force”</a:t>
            </a:r>
          </a:p>
        </p:txBody>
      </p:sp>
      <p:sp>
        <p:nvSpPr>
          <p:cNvPr id="5" name="Slide Number Placeholder 4">
            <a:extLst>
              <a:ext uri="{FF2B5EF4-FFF2-40B4-BE49-F238E27FC236}">
                <a16:creationId xmlns="" xmlns:a16="http://schemas.microsoft.com/office/drawing/2014/main" id="{D36F3E7A-7E53-9741-9671-F8C2D569DDB5}"/>
              </a:ext>
            </a:extLst>
          </p:cNvPr>
          <p:cNvSpPr>
            <a:spLocks noGrp="1"/>
          </p:cNvSpPr>
          <p:nvPr>
            <p:ph type="sldNum" sz="quarter" idx="12"/>
          </p:nvPr>
        </p:nvSpPr>
        <p:spPr/>
        <p:txBody>
          <a:bodyPr/>
          <a:lstStyle/>
          <a:p>
            <a:pPr>
              <a:defRPr/>
            </a:pPr>
            <a:fld id="{601AE799-AD1F-F449-81B1-66AD88AC087E}" type="slidenum">
              <a:rPr lang="en-US" sz="1600"/>
              <a:pPr>
                <a:defRPr/>
              </a:pPr>
              <a:t>4</a:t>
            </a:fld>
            <a:endParaRPr lang="en-US" sz="1600"/>
          </a:p>
        </p:txBody>
      </p:sp>
    </p:spTree>
    <p:extLst>
      <p:ext uri="{BB962C8B-B14F-4D97-AF65-F5344CB8AC3E}">
        <p14:creationId xmlns:p14="http://schemas.microsoft.com/office/powerpoint/2010/main" val="814710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a:extLst>
              <a:ext uri="{FF2B5EF4-FFF2-40B4-BE49-F238E27FC236}">
                <a16:creationId xmlns="" xmlns:a16="http://schemas.microsoft.com/office/drawing/2014/main" id="{533B2D82-B5B4-DD47-98F2-879BAC61CDD6}"/>
              </a:ext>
            </a:extLst>
          </p:cNvPr>
          <p:cNvSpPr>
            <a:spLocks noChangeArrowheads="1"/>
          </p:cNvSpPr>
          <p:nvPr/>
        </p:nvSpPr>
        <p:spPr bwMode="auto">
          <a:xfrm>
            <a:off x="381000" y="1447800"/>
            <a:ext cx="8153400" cy="566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indent="-284163">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marL="1200150" indent="-284163">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marL="1587" indent="0" eaLnBrk="1" hangingPunct="1">
              <a:lnSpc>
                <a:spcPct val="80000"/>
              </a:lnSpc>
              <a:spcBef>
                <a:spcPct val="0"/>
              </a:spcBef>
              <a:buClr>
                <a:srgbClr val="FFFFFF"/>
              </a:buClr>
              <a:defRPr/>
            </a:pPr>
            <a:endParaRPr lang="en-US" altLang="en-US" sz="3200" b="1" dirty="0">
              <a:solidFill>
                <a:schemeClr val="tx1"/>
              </a:solidFill>
            </a:endParaRPr>
          </a:p>
          <a:p>
            <a:pPr marL="1587" indent="0" eaLnBrk="1" hangingPunct="1">
              <a:lnSpc>
                <a:spcPct val="80000"/>
              </a:lnSpc>
              <a:spcBef>
                <a:spcPct val="0"/>
              </a:spcBef>
              <a:buClr>
                <a:srgbClr val="FFFFFF"/>
              </a:buClr>
              <a:defRPr/>
            </a:pPr>
            <a:r>
              <a:rPr lang="en-US" altLang="en-US" sz="3200" b="1" dirty="0">
                <a:solidFill>
                  <a:schemeClr val="tx1"/>
                </a:solidFill>
              </a:rPr>
              <a:t>&gt;Where:</a:t>
            </a:r>
          </a:p>
          <a:p>
            <a:pPr eaLnBrk="1" hangingPunct="1">
              <a:lnSpc>
                <a:spcPct val="80000"/>
              </a:lnSpc>
              <a:spcBef>
                <a:spcPct val="0"/>
              </a:spcBef>
              <a:buClr>
                <a:srgbClr val="FFFFFF"/>
              </a:buClr>
              <a:buFont typeface="Wingdings" panose="05000000000000000000" pitchFamily="2" charset="2"/>
              <a:buNone/>
              <a:defRPr/>
            </a:pPr>
            <a:endParaRPr lang="en-US" altLang="en-US" sz="2000" b="1" dirty="0">
              <a:solidFill>
                <a:schemeClr val="tx1"/>
              </a:solidFill>
            </a:endParaRPr>
          </a:p>
          <a:p>
            <a:pPr eaLnBrk="1" hangingPunct="1">
              <a:lnSpc>
                <a:spcPct val="80000"/>
              </a:lnSpc>
              <a:spcBef>
                <a:spcPct val="0"/>
              </a:spcBef>
              <a:buClr>
                <a:srgbClr val="FFFFFF"/>
              </a:buClr>
              <a:buFont typeface="Wingdings" panose="05000000000000000000" pitchFamily="2" charset="2"/>
              <a:buNone/>
              <a:defRPr/>
            </a:pPr>
            <a:r>
              <a:rPr lang="en-US" altLang="en-US" sz="2000" u="sng" dirty="0">
                <a:solidFill>
                  <a:schemeClr val="tx1"/>
                </a:solidFill>
              </a:rPr>
              <a:t>DO</a:t>
            </a:r>
          </a:p>
          <a:p>
            <a:pPr eaLnBrk="1" hangingPunct="1">
              <a:lnSpc>
                <a:spcPct val="80000"/>
              </a:lnSpc>
              <a:spcBef>
                <a:spcPct val="0"/>
              </a:spcBef>
              <a:buClr>
                <a:srgbClr val="FFFFFF"/>
              </a:buClr>
              <a:buFont typeface="Wingdings" panose="05000000000000000000" pitchFamily="2" charset="2"/>
              <a:buNone/>
              <a:defRPr/>
            </a:pPr>
            <a:endParaRPr lang="en-US" altLang="en-US" sz="2000" u="sng" dirty="0">
              <a:solidFill>
                <a:schemeClr val="tx1"/>
              </a:solidFill>
            </a:endParaRPr>
          </a:p>
          <a:p>
            <a:pPr lvl="1" eaLnBrk="1" hangingPunct="1">
              <a:lnSpc>
                <a:spcPct val="80000"/>
              </a:lnSpc>
              <a:spcBef>
                <a:spcPct val="0"/>
              </a:spcBef>
              <a:buClr>
                <a:srgbClr val="FFFFFF"/>
              </a:buClr>
              <a:buFont typeface="Wingdings" panose="05000000000000000000" pitchFamily="2" charset="2"/>
              <a:buChar char=""/>
              <a:defRPr/>
            </a:pPr>
            <a:r>
              <a:rPr lang="en-US" altLang="en-US" dirty="0">
                <a:solidFill>
                  <a:schemeClr val="tx1"/>
                </a:solidFill>
              </a:rPr>
              <a:t>Keep all patient paperwork and other document in the approved medical record or other designated location.</a:t>
            </a:r>
          </a:p>
          <a:p>
            <a:pPr eaLnBrk="1" hangingPunct="1">
              <a:lnSpc>
                <a:spcPct val="80000"/>
              </a:lnSpc>
              <a:spcBef>
                <a:spcPct val="0"/>
              </a:spcBef>
              <a:buClr>
                <a:srgbClr val="FFFFFF"/>
              </a:buClr>
              <a:buFont typeface="Wingdings" panose="05000000000000000000" pitchFamily="2" charset="2"/>
              <a:buNone/>
              <a:defRPr/>
            </a:pPr>
            <a:endParaRPr lang="en-US" altLang="en-US" sz="2200" u="sng" dirty="0">
              <a:solidFill>
                <a:schemeClr val="tx1"/>
              </a:solidFill>
            </a:endParaRPr>
          </a:p>
          <a:p>
            <a:pPr eaLnBrk="1" hangingPunct="1">
              <a:lnSpc>
                <a:spcPct val="80000"/>
              </a:lnSpc>
              <a:spcBef>
                <a:spcPct val="0"/>
              </a:spcBef>
              <a:buClr>
                <a:srgbClr val="FFFFFF"/>
              </a:buClr>
              <a:buFont typeface="Wingdings" panose="05000000000000000000" pitchFamily="2" charset="2"/>
              <a:buNone/>
              <a:defRPr/>
            </a:pPr>
            <a:r>
              <a:rPr lang="en-US" altLang="en-US" sz="2000" u="sng" dirty="0">
                <a:solidFill>
                  <a:schemeClr val="tx1"/>
                </a:solidFill>
              </a:rPr>
              <a:t>DON’T</a:t>
            </a:r>
          </a:p>
          <a:p>
            <a:pPr eaLnBrk="1" hangingPunct="1">
              <a:lnSpc>
                <a:spcPct val="80000"/>
              </a:lnSpc>
              <a:spcBef>
                <a:spcPct val="0"/>
              </a:spcBef>
              <a:buClrTx/>
              <a:buSzTx/>
              <a:buFontTx/>
              <a:buNone/>
              <a:defRPr/>
            </a:pPr>
            <a:endParaRPr lang="en-US" altLang="en-US" sz="1500" dirty="0">
              <a:solidFill>
                <a:schemeClr val="tx1"/>
              </a:solidFill>
            </a:endParaRPr>
          </a:p>
          <a:p>
            <a:pPr lvl="1" eaLnBrk="1" hangingPunct="1">
              <a:lnSpc>
                <a:spcPct val="80000"/>
              </a:lnSpc>
              <a:spcBef>
                <a:spcPct val="0"/>
              </a:spcBef>
              <a:buClr>
                <a:srgbClr val="FFFFFF"/>
              </a:buClr>
              <a:buFont typeface="Wingdings" panose="05000000000000000000" pitchFamily="2" charset="2"/>
              <a:buChar char=""/>
              <a:defRPr/>
            </a:pPr>
            <a:r>
              <a:rPr lang="en-US" altLang="en-US" dirty="0">
                <a:solidFill>
                  <a:schemeClr val="tx1"/>
                </a:solidFill>
              </a:rPr>
              <a:t>Do </a:t>
            </a:r>
            <a:r>
              <a:rPr lang="en-US" altLang="en-US" u="sng" dirty="0">
                <a:solidFill>
                  <a:schemeClr val="tx1"/>
                </a:solidFill>
              </a:rPr>
              <a:t>not</a:t>
            </a:r>
            <a:r>
              <a:rPr lang="en-US" altLang="en-US" dirty="0">
                <a:solidFill>
                  <a:schemeClr val="tx1"/>
                </a:solidFill>
              </a:rPr>
              <a:t> keep patient paperwork with other documents or outside of the approved medical record</a:t>
            </a:r>
          </a:p>
          <a:p>
            <a:pPr eaLnBrk="1" hangingPunct="1">
              <a:lnSpc>
                <a:spcPct val="80000"/>
              </a:lnSpc>
              <a:spcBef>
                <a:spcPct val="0"/>
              </a:spcBef>
              <a:buClrTx/>
              <a:buSzTx/>
              <a:buFontTx/>
              <a:buNone/>
              <a:defRPr/>
            </a:pPr>
            <a:endParaRPr lang="en-US" altLang="en-US" sz="1500" dirty="0">
              <a:solidFill>
                <a:schemeClr val="tx1"/>
              </a:solidFill>
            </a:endParaRPr>
          </a:p>
          <a:p>
            <a:pPr lvl="1" eaLnBrk="1" hangingPunct="1">
              <a:lnSpc>
                <a:spcPct val="80000"/>
              </a:lnSpc>
              <a:spcBef>
                <a:spcPct val="0"/>
              </a:spcBef>
              <a:buClr>
                <a:srgbClr val="FFFFFF"/>
              </a:buClr>
              <a:buFont typeface="Wingdings" panose="05000000000000000000" pitchFamily="2" charset="2"/>
              <a:buChar char=""/>
              <a:defRPr/>
            </a:pPr>
            <a:r>
              <a:rPr lang="en-US" altLang="en-US" dirty="0">
                <a:solidFill>
                  <a:schemeClr val="tx1"/>
                </a:solidFill>
              </a:rPr>
              <a:t>Do </a:t>
            </a:r>
            <a:r>
              <a:rPr lang="en-US" altLang="en-US" u="sng" dirty="0">
                <a:solidFill>
                  <a:schemeClr val="tx1"/>
                </a:solidFill>
              </a:rPr>
              <a:t>not</a:t>
            </a:r>
            <a:r>
              <a:rPr lang="en-US" altLang="en-US" dirty="0">
                <a:solidFill>
                  <a:schemeClr val="tx1"/>
                </a:solidFill>
              </a:rPr>
              <a:t> document patient information other than on approved forms</a:t>
            </a:r>
          </a:p>
          <a:p>
            <a:pPr lvl="1" eaLnBrk="1" hangingPunct="1">
              <a:lnSpc>
                <a:spcPct val="80000"/>
              </a:lnSpc>
              <a:spcBef>
                <a:spcPct val="0"/>
              </a:spcBef>
              <a:buClr>
                <a:srgbClr val="FFFFFF"/>
              </a:buClr>
              <a:buFont typeface="Wingdings" panose="05000000000000000000" pitchFamily="2" charset="2"/>
              <a:buChar char=""/>
              <a:defRPr/>
            </a:pPr>
            <a:endParaRPr lang="en-US" altLang="en-US" sz="800" dirty="0">
              <a:solidFill>
                <a:schemeClr val="tx1"/>
              </a:solidFill>
            </a:endParaRPr>
          </a:p>
          <a:p>
            <a:pPr lvl="2" eaLnBrk="1" hangingPunct="1">
              <a:lnSpc>
                <a:spcPct val="80000"/>
              </a:lnSpc>
              <a:spcBef>
                <a:spcPct val="0"/>
              </a:spcBef>
              <a:buClr>
                <a:srgbClr val="FFFFFF"/>
              </a:buClr>
              <a:buFont typeface="Wingdings" panose="05000000000000000000" pitchFamily="2" charset="2"/>
              <a:buChar char=""/>
              <a:defRPr/>
            </a:pPr>
            <a:r>
              <a:rPr lang="en-US" altLang="en-US" sz="1500" dirty="0">
                <a:solidFill>
                  <a:schemeClr val="tx1"/>
                </a:solidFill>
              </a:rPr>
              <a:t>**  If you must write notes on scrap paper, transfer the information to the </a:t>
            </a:r>
          </a:p>
          <a:p>
            <a:pPr lvl="2" eaLnBrk="1" hangingPunct="1">
              <a:lnSpc>
                <a:spcPct val="80000"/>
              </a:lnSpc>
              <a:spcBef>
                <a:spcPct val="0"/>
              </a:spcBef>
              <a:buClr>
                <a:srgbClr val="FFFFFF"/>
              </a:buClr>
              <a:buFont typeface="Wingdings" panose="05000000000000000000" pitchFamily="2" charset="2"/>
              <a:buChar char=""/>
              <a:defRPr/>
            </a:pPr>
            <a:r>
              <a:rPr lang="en-US" altLang="en-US" sz="1500" dirty="0">
                <a:solidFill>
                  <a:schemeClr val="tx1"/>
                </a:solidFill>
              </a:rPr>
              <a:t>     record as soon as possible and put the scrap paper in a confidential </a:t>
            </a:r>
          </a:p>
          <a:p>
            <a:pPr lvl="2" eaLnBrk="1" hangingPunct="1">
              <a:lnSpc>
                <a:spcPct val="80000"/>
              </a:lnSpc>
              <a:spcBef>
                <a:spcPct val="0"/>
              </a:spcBef>
              <a:buClr>
                <a:srgbClr val="FFFFFF"/>
              </a:buClr>
              <a:buFont typeface="Wingdings" panose="05000000000000000000" pitchFamily="2" charset="2"/>
              <a:buChar char=""/>
              <a:defRPr/>
            </a:pPr>
            <a:r>
              <a:rPr lang="en-US" altLang="en-US" sz="1500" dirty="0">
                <a:solidFill>
                  <a:schemeClr val="tx1"/>
                </a:solidFill>
              </a:rPr>
              <a:t>     destruction bin immediately thereafter</a:t>
            </a:r>
          </a:p>
          <a:p>
            <a:pPr eaLnBrk="1" hangingPunct="1">
              <a:lnSpc>
                <a:spcPct val="80000"/>
              </a:lnSpc>
              <a:spcBef>
                <a:spcPct val="0"/>
              </a:spcBef>
              <a:buClrTx/>
              <a:buSzTx/>
              <a:buFontTx/>
              <a:buNone/>
              <a:defRPr/>
            </a:pPr>
            <a:endParaRPr lang="en-US" altLang="en-US" sz="1800" dirty="0">
              <a:solidFill>
                <a:schemeClr val="tx1"/>
              </a:solidFill>
            </a:endParaRPr>
          </a:p>
          <a:p>
            <a:pPr eaLnBrk="1" hangingPunct="1">
              <a:lnSpc>
                <a:spcPct val="80000"/>
              </a:lnSpc>
              <a:spcBef>
                <a:spcPct val="0"/>
              </a:spcBef>
              <a:buClrTx/>
              <a:buSzTx/>
              <a:buFontTx/>
              <a:buNone/>
              <a:defRPr/>
            </a:pPr>
            <a:endParaRPr lang="en-US" altLang="en-US" sz="2200" dirty="0">
              <a:solidFill>
                <a:schemeClr val="tx1"/>
              </a:solidFill>
            </a:endParaRPr>
          </a:p>
          <a:p>
            <a:pPr algn="just" eaLnBrk="1" hangingPunct="1">
              <a:lnSpc>
                <a:spcPct val="80000"/>
              </a:lnSpc>
              <a:spcBef>
                <a:spcPct val="0"/>
              </a:spcBef>
              <a:buClrTx/>
              <a:buSzTx/>
              <a:buFontTx/>
              <a:buNone/>
              <a:defRPr/>
            </a:pPr>
            <a:endParaRPr lang="en-US" altLang="en-US" sz="2200" dirty="0">
              <a:solidFill>
                <a:schemeClr val="tx1"/>
              </a:solidFill>
            </a:endParaRPr>
          </a:p>
          <a:p>
            <a:pPr algn="just" eaLnBrk="1" hangingPunct="1">
              <a:lnSpc>
                <a:spcPct val="80000"/>
              </a:lnSpc>
              <a:spcBef>
                <a:spcPct val="0"/>
              </a:spcBef>
              <a:buClrTx/>
              <a:buSzTx/>
              <a:buFontTx/>
              <a:buNone/>
              <a:defRPr/>
            </a:pPr>
            <a:endParaRPr lang="en-US" altLang="en-US" sz="2200" dirty="0">
              <a:solidFill>
                <a:schemeClr val="tx1"/>
              </a:solidFill>
            </a:endParaRPr>
          </a:p>
        </p:txBody>
      </p:sp>
      <p:sp>
        <p:nvSpPr>
          <p:cNvPr id="6" name="Title 5">
            <a:extLst>
              <a:ext uri="{FF2B5EF4-FFF2-40B4-BE49-F238E27FC236}">
                <a16:creationId xmlns="" xmlns:a16="http://schemas.microsoft.com/office/drawing/2014/main" id="{28B8F8E6-3EB0-C745-9F7E-35E37F3EB859}"/>
              </a:ext>
            </a:extLst>
          </p:cNvPr>
          <p:cNvSpPr>
            <a:spLocks noGrp="1"/>
          </p:cNvSpPr>
          <p:nvPr>
            <p:ph type="title"/>
          </p:nvPr>
        </p:nvSpPr>
        <p:spPr>
          <a:xfrm>
            <a:off x="377687" y="304800"/>
            <a:ext cx="6781800" cy="1143000"/>
          </a:xfrm>
        </p:spPr>
        <p:txBody>
          <a:bodyPr/>
          <a:lstStyle/>
          <a:p>
            <a:pPr algn="ctr" eaLnBrk="1" hangingPunct="1">
              <a:defRPr/>
            </a:pPr>
            <a:r>
              <a:rPr lang="en-US" altLang="en-US" sz="2800" dirty="0">
                <a:latin typeface="+mn-lt"/>
              </a:rPr>
              <a:t>Importance Of Documentation:</a:t>
            </a:r>
            <a:br>
              <a:rPr lang="en-US" altLang="en-US" sz="2800" dirty="0">
                <a:latin typeface="+mn-lt"/>
              </a:rPr>
            </a:br>
            <a:r>
              <a:rPr lang="en-US" altLang="en-US" sz="2800" dirty="0">
                <a:latin typeface="+mn-lt"/>
              </a:rPr>
              <a:t>Do and Don’t</a:t>
            </a:r>
            <a:br>
              <a:rPr lang="en-US" altLang="en-US" sz="2800" dirty="0">
                <a:latin typeface="+mn-lt"/>
              </a:rPr>
            </a:br>
            <a:endParaRPr lang="en-US" sz="1600" dirty="0">
              <a:latin typeface="+mn-lt"/>
            </a:endParaRPr>
          </a:p>
        </p:txBody>
      </p:sp>
      <p:sp>
        <p:nvSpPr>
          <p:cNvPr id="2" name="Footer Placeholder 1">
            <a:extLst>
              <a:ext uri="{FF2B5EF4-FFF2-40B4-BE49-F238E27FC236}">
                <a16:creationId xmlns="" xmlns:a16="http://schemas.microsoft.com/office/drawing/2014/main" id="{83E96354-7169-5648-8127-68B52017FEB9}"/>
              </a:ext>
            </a:extLst>
          </p:cNvPr>
          <p:cNvSpPr>
            <a:spLocks noGrp="1"/>
          </p:cNvSpPr>
          <p:nvPr>
            <p:ph type="ftr" sz="quarter" idx="11"/>
          </p:nvPr>
        </p:nvSpPr>
        <p:spPr/>
        <p:txBody>
          <a:bodyPr/>
          <a:lstStyle/>
          <a:p>
            <a:r>
              <a:rPr lang="en-US"/>
              <a:t>“Medically Ready Force…Ready Medical Force”</a:t>
            </a:r>
          </a:p>
        </p:txBody>
      </p:sp>
      <p:sp>
        <p:nvSpPr>
          <p:cNvPr id="3" name="Slide Number Placeholder 2">
            <a:extLst>
              <a:ext uri="{FF2B5EF4-FFF2-40B4-BE49-F238E27FC236}">
                <a16:creationId xmlns="" xmlns:a16="http://schemas.microsoft.com/office/drawing/2014/main" id="{6C9295BA-616A-2A4F-8B33-DC4C282ADA02}"/>
              </a:ext>
            </a:extLst>
          </p:cNvPr>
          <p:cNvSpPr>
            <a:spLocks noGrp="1"/>
          </p:cNvSpPr>
          <p:nvPr>
            <p:ph type="sldNum" sz="quarter" idx="12"/>
          </p:nvPr>
        </p:nvSpPr>
        <p:spPr/>
        <p:txBody>
          <a:bodyPr/>
          <a:lstStyle/>
          <a:p>
            <a:fld id="{59C6B71F-E71D-0543-8261-2980AA4D35C4}" type="slidenum">
              <a:rPr lang="en-US" smtClean="0"/>
              <a:pPr/>
              <a:t>40</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 xmlns:a16="http://schemas.microsoft.com/office/drawing/2014/main" id="{FFC96869-D277-F642-9AE8-E5204400B2BB}"/>
              </a:ext>
            </a:extLst>
          </p:cNvPr>
          <p:cNvSpPr>
            <a:spLocks noChangeArrowheads="1"/>
          </p:cNvSpPr>
          <p:nvPr/>
        </p:nvSpPr>
        <p:spPr bwMode="auto">
          <a:xfrm>
            <a:off x="76200" y="1893888"/>
            <a:ext cx="8153400" cy="420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4572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1pPr>
            <a:lvl2pPr marL="914400" indent="-45561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chemeClr val="tx1"/>
                </a:solidFill>
                <a:latin typeface="Arial" panose="020B0604020202020204" pitchFamily="34" charset="0"/>
                <a:ea typeface="ＭＳ Ｐゴシック" panose="020B0600070205080204" pitchFamily="34" charset="-128"/>
              </a:defRPr>
            </a:lvl9pPr>
          </a:lstStyle>
          <a:p>
            <a:pPr algn="just" eaLnBrk="1" hangingPunct="1">
              <a:buClr>
                <a:srgbClr val="FFFFFF"/>
              </a:buClr>
              <a:buSzPct val="100000"/>
              <a:buFont typeface="Wingdings" pitchFamily="2" charset="2"/>
              <a:buChar char=""/>
            </a:pPr>
            <a:r>
              <a:rPr lang="en-US" altLang="en-US" sz="3200" b="1" dirty="0">
                <a:latin typeface="Tahoma" panose="020B0604030504040204" pitchFamily="34" charset="0"/>
              </a:rPr>
              <a:t>&gt; </a:t>
            </a:r>
            <a:r>
              <a:rPr lang="en-US" altLang="en-US" sz="3200" b="1" u="sng" dirty="0">
                <a:latin typeface="Tahoma" panose="020B0604030504040204" pitchFamily="34" charset="0"/>
              </a:rPr>
              <a:t>NEVER EVER</a:t>
            </a:r>
            <a:r>
              <a:rPr lang="en-US" altLang="en-US" sz="3200" b="1" dirty="0">
                <a:latin typeface="Tahoma" panose="020B0604030504040204" pitchFamily="34" charset="0"/>
              </a:rPr>
              <a:t>:</a:t>
            </a:r>
          </a:p>
          <a:p>
            <a:pPr eaLnBrk="1" hangingPunct="1"/>
            <a:endParaRPr lang="en-US" altLang="en-US" sz="2800" dirty="0">
              <a:latin typeface="Tahoma" panose="020B0604030504040204" pitchFamily="34" charset="0"/>
            </a:endParaRPr>
          </a:p>
          <a:p>
            <a:pPr lvl="1" eaLnBrk="1" hangingPunct="1">
              <a:buClr>
                <a:srgbClr val="FFFFFF"/>
              </a:buClr>
              <a:buSzPct val="100000"/>
              <a:buFont typeface="Wingdings" pitchFamily="2" charset="2"/>
              <a:buChar char=""/>
            </a:pPr>
            <a:r>
              <a:rPr lang="en-US" altLang="en-US" sz="2800" dirty="0">
                <a:latin typeface="Tahoma" panose="020B0604030504040204" pitchFamily="34" charset="0"/>
              </a:rPr>
              <a:t>- Write vague descriptions</a:t>
            </a:r>
          </a:p>
          <a:p>
            <a:pPr eaLnBrk="1" hangingPunct="1"/>
            <a:endParaRPr lang="en-US" altLang="en-US" sz="2800" dirty="0">
              <a:latin typeface="Tahoma" panose="020B0604030504040204" pitchFamily="34" charset="0"/>
            </a:endParaRPr>
          </a:p>
          <a:p>
            <a:pPr lvl="1" eaLnBrk="1" hangingPunct="1">
              <a:buClr>
                <a:srgbClr val="FFFFFF"/>
              </a:buClr>
              <a:buSzPct val="100000"/>
              <a:buFont typeface="Wingdings" pitchFamily="2" charset="2"/>
              <a:buChar char=""/>
            </a:pPr>
            <a:r>
              <a:rPr lang="en-US" altLang="en-US" sz="2800" dirty="0">
                <a:latin typeface="Tahoma" panose="020B0604030504040204" pitchFamily="34" charset="0"/>
              </a:rPr>
              <a:t>- Alter or falsify a medical record</a:t>
            </a:r>
          </a:p>
          <a:p>
            <a:pPr eaLnBrk="1" hangingPunct="1"/>
            <a:endParaRPr lang="en-US" altLang="en-US" sz="2800" dirty="0">
              <a:latin typeface="Tahoma" panose="020B0604030504040204" pitchFamily="34" charset="0"/>
            </a:endParaRPr>
          </a:p>
          <a:p>
            <a:pPr lvl="1" eaLnBrk="1" hangingPunct="1">
              <a:buClr>
                <a:srgbClr val="FFFFFF"/>
              </a:buClr>
              <a:buSzPct val="100000"/>
              <a:buFont typeface="Wingdings" pitchFamily="2" charset="2"/>
              <a:buChar char=""/>
            </a:pPr>
            <a:r>
              <a:rPr lang="en-US" altLang="en-US" sz="2800" dirty="0">
                <a:latin typeface="Tahoma" panose="020B0604030504040204" pitchFamily="34" charset="0"/>
              </a:rPr>
              <a:t>- Use unacceptable abbreviations </a:t>
            </a:r>
          </a:p>
          <a:p>
            <a:pPr eaLnBrk="1" hangingPunct="1">
              <a:lnSpc>
                <a:spcPct val="80000"/>
              </a:lnSpc>
            </a:pPr>
            <a:endParaRPr lang="en-US" altLang="en-US" dirty="0">
              <a:latin typeface="Tahoma" panose="020B0604030504040204" pitchFamily="34" charset="0"/>
            </a:endParaRPr>
          </a:p>
          <a:p>
            <a:pPr eaLnBrk="1" hangingPunct="1">
              <a:lnSpc>
                <a:spcPct val="80000"/>
              </a:lnSpc>
            </a:pPr>
            <a:endParaRPr lang="en-US" altLang="en-US" dirty="0">
              <a:latin typeface="Tahoma" panose="020B0604030504040204" pitchFamily="34" charset="0"/>
            </a:endParaRPr>
          </a:p>
          <a:p>
            <a:pPr algn="just" eaLnBrk="1" hangingPunct="1">
              <a:lnSpc>
                <a:spcPct val="80000"/>
              </a:lnSpc>
            </a:pPr>
            <a:endParaRPr lang="en-US" altLang="en-US" sz="2400" dirty="0">
              <a:latin typeface="Tahoma" panose="020B0604030504040204" pitchFamily="34" charset="0"/>
            </a:endParaRPr>
          </a:p>
          <a:p>
            <a:pPr algn="just" eaLnBrk="1" hangingPunct="1">
              <a:lnSpc>
                <a:spcPct val="80000"/>
              </a:lnSpc>
            </a:pPr>
            <a:endParaRPr lang="en-US" altLang="en-US" sz="2400" dirty="0">
              <a:latin typeface="Tahoma" panose="020B0604030504040204" pitchFamily="34" charset="0"/>
            </a:endParaRPr>
          </a:p>
        </p:txBody>
      </p:sp>
      <p:sp>
        <p:nvSpPr>
          <p:cNvPr id="4" name="Title 3">
            <a:extLst>
              <a:ext uri="{FF2B5EF4-FFF2-40B4-BE49-F238E27FC236}">
                <a16:creationId xmlns="" xmlns:a16="http://schemas.microsoft.com/office/drawing/2014/main" id="{D85E0564-9E9A-3842-84A3-DEA5EE191495}"/>
              </a:ext>
            </a:extLst>
          </p:cNvPr>
          <p:cNvSpPr>
            <a:spLocks noGrp="1"/>
          </p:cNvSpPr>
          <p:nvPr>
            <p:ph type="title"/>
          </p:nvPr>
        </p:nvSpPr>
        <p:spPr>
          <a:xfrm>
            <a:off x="228600" y="460721"/>
            <a:ext cx="6781800" cy="1143000"/>
          </a:xfrm>
        </p:spPr>
        <p:txBody>
          <a:bodyPr/>
          <a:lstStyle/>
          <a:p>
            <a:pPr algn="ctr" eaLnBrk="1" hangingPunct="1">
              <a:defRPr/>
            </a:pPr>
            <a:r>
              <a:rPr lang="en-US" altLang="en-US" sz="2800" dirty="0">
                <a:latin typeface="+mn-lt"/>
              </a:rPr>
              <a:t>Importance Of Documentation:</a:t>
            </a:r>
            <a:br>
              <a:rPr lang="en-US" altLang="en-US" sz="2800" dirty="0">
                <a:latin typeface="+mn-lt"/>
              </a:rPr>
            </a:br>
            <a:r>
              <a:rPr lang="en-US" altLang="en-US" sz="2800" dirty="0">
                <a:latin typeface="+mn-lt"/>
              </a:rPr>
              <a:t>Do and Don’t</a:t>
            </a:r>
            <a:r>
              <a:rPr lang="en-US" altLang="en-US" sz="4800" dirty="0"/>
              <a:t/>
            </a:r>
            <a:br>
              <a:rPr lang="en-US" altLang="en-US" sz="4800" dirty="0"/>
            </a:br>
            <a:endParaRPr lang="en-US" dirty="0"/>
          </a:p>
        </p:txBody>
      </p:sp>
      <p:sp>
        <p:nvSpPr>
          <p:cNvPr id="2" name="Footer Placeholder 1">
            <a:extLst>
              <a:ext uri="{FF2B5EF4-FFF2-40B4-BE49-F238E27FC236}">
                <a16:creationId xmlns="" xmlns:a16="http://schemas.microsoft.com/office/drawing/2014/main" id="{443618A4-EF46-A840-99A3-24AA759CBD31}"/>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B1AB14C3-DF5A-B942-8FDF-E2FC06FDD63D}"/>
              </a:ext>
            </a:extLst>
          </p:cNvPr>
          <p:cNvSpPr>
            <a:spLocks noGrp="1"/>
          </p:cNvSpPr>
          <p:nvPr>
            <p:ph type="sldNum" sz="quarter" idx="12"/>
          </p:nvPr>
        </p:nvSpPr>
        <p:spPr/>
        <p:txBody>
          <a:bodyPr/>
          <a:lstStyle/>
          <a:p>
            <a:pPr>
              <a:defRPr/>
            </a:pPr>
            <a:fld id="{59C6B71F-E71D-0543-8261-2980AA4D35C4}" type="slidenum">
              <a:rPr lang="en-US" smtClean="0"/>
              <a:pPr>
                <a:defRPr/>
              </a:pPr>
              <a:t>41</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C513C24A-17D1-AD4B-969A-168D4EE31589}"/>
              </a:ext>
            </a:extLst>
          </p:cNvPr>
          <p:cNvSpPr>
            <a:spLocks noGrp="1"/>
          </p:cNvSpPr>
          <p:nvPr>
            <p:ph type="title"/>
          </p:nvPr>
        </p:nvSpPr>
        <p:spPr>
          <a:xfrm>
            <a:off x="1181100" y="352425"/>
            <a:ext cx="6781800" cy="1143000"/>
          </a:xfrm>
        </p:spPr>
        <p:txBody>
          <a:bodyPr/>
          <a:lstStyle/>
          <a:p>
            <a:r>
              <a:rPr lang="en-US" altLang="en-US" dirty="0">
                <a:solidFill>
                  <a:srgbClr val="000000"/>
                </a:solidFill>
                <a:latin typeface="Calibri" panose="020F0502020204030204" pitchFamily="34" charset="0"/>
              </a:rPr>
              <a:t>POLLING QUESTION #5:  </a:t>
            </a:r>
            <a:br>
              <a:rPr lang="en-US" altLang="en-US" dirty="0">
                <a:solidFill>
                  <a:srgbClr val="000000"/>
                </a:solidFill>
                <a:latin typeface="Calibri" panose="020F0502020204030204" pitchFamily="34" charset="0"/>
              </a:rPr>
            </a:br>
            <a:endParaRPr lang="en-US" dirty="0"/>
          </a:p>
        </p:txBody>
      </p:sp>
      <p:sp>
        <p:nvSpPr>
          <p:cNvPr id="2" name="Footer Placeholder 1">
            <a:extLst>
              <a:ext uri="{FF2B5EF4-FFF2-40B4-BE49-F238E27FC236}">
                <a16:creationId xmlns="" xmlns:a16="http://schemas.microsoft.com/office/drawing/2014/main" id="{F44E37D4-8398-A14B-836F-A0E41089B446}"/>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79711750-91E9-144A-A663-7A74ED9D2C83}"/>
              </a:ext>
            </a:extLst>
          </p:cNvPr>
          <p:cNvSpPr>
            <a:spLocks noGrp="1"/>
          </p:cNvSpPr>
          <p:nvPr>
            <p:ph type="sldNum" sz="quarter" idx="12"/>
          </p:nvPr>
        </p:nvSpPr>
        <p:spPr/>
        <p:txBody>
          <a:bodyPr/>
          <a:lstStyle/>
          <a:p>
            <a:pPr>
              <a:defRPr/>
            </a:pPr>
            <a:fld id="{B789A4E3-34B9-8141-BD0E-00AA338A05B0}" type="slidenum">
              <a:rPr lang="en-US" smtClean="0"/>
              <a:pPr>
                <a:defRPr/>
              </a:pPr>
              <a:t>42</a:t>
            </a:fld>
            <a:endParaRPr lang="en-US" dirty="0"/>
          </a:p>
        </p:txBody>
      </p:sp>
      <p:sp>
        <p:nvSpPr>
          <p:cNvPr id="5" name="TextBox 4">
            <a:extLst>
              <a:ext uri="{FF2B5EF4-FFF2-40B4-BE49-F238E27FC236}">
                <a16:creationId xmlns="" xmlns:a16="http://schemas.microsoft.com/office/drawing/2014/main" id="{34AAA015-44B8-A242-BAB8-E468CD284516}"/>
              </a:ext>
            </a:extLst>
          </p:cNvPr>
          <p:cNvSpPr txBox="1"/>
          <p:nvPr/>
        </p:nvSpPr>
        <p:spPr>
          <a:xfrm>
            <a:off x="381000" y="2209800"/>
            <a:ext cx="8382000" cy="3724275"/>
          </a:xfrm>
          <a:prstGeom prst="rect">
            <a:avLst/>
          </a:prstGeom>
          <a:noFill/>
        </p:spPr>
        <p:txBody>
          <a:bodyPr>
            <a:spAutoFit/>
          </a:bodyPr>
          <a:lstStyle/>
          <a:p>
            <a:pPr algn="ctr">
              <a:defRPr/>
            </a:pPr>
            <a:r>
              <a:rPr lang="en-US" sz="2500" b="1" u="sng" dirty="0">
                <a:solidFill>
                  <a:prstClr val="black"/>
                </a:solidFill>
              </a:rPr>
              <a:t>THIS IS COMPLETELY ANONYMOUS:</a:t>
            </a:r>
          </a:p>
          <a:p>
            <a:pPr algn="just">
              <a:defRPr/>
            </a:pPr>
            <a:endParaRPr lang="en-US" sz="2500" dirty="0">
              <a:solidFill>
                <a:prstClr val="black"/>
              </a:solidFill>
            </a:endParaRPr>
          </a:p>
          <a:p>
            <a:pPr algn="just">
              <a:defRPr/>
            </a:pPr>
            <a:r>
              <a:rPr lang="en-US" sz="2500" dirty="0">
                <a:solidFill>
                  <a:prstClr val="black"/>
                </a:solidFill>
              </a:rPr>
              <a:t>How many members of the audience have ever gone back to alter an electronic medical record without also documenting an explanation for the change?  </a:t>
            </a:r>
          </a:p>
          <a:p>
            <a:pPr algn="just">
              <a:defRPr/>
            </a:pPr>
            <a:endParaRPr lang="en-US" sz="2500" dirty="0">
              <a:solidFill>
                <a:prstClr val="black"/>
              </a:solidFill>
            </a:endParaRPr>
          </a:p>
          <a:p>
            <a:pPr marL="342900" indent="-342900" algn="just">
              <a:buFontTx/>
              <a:buChar char="-"/>
              <a:defRPr/>
            </a:pPr>
            <a:r>
              <a:rPr lang="en-US" sz="2500" dirty="0">
                <a:solidFill>
                  <a:prstClr val="black"/>
                </a:solidFill>
              </a:rPr>
              <a:t>Yes</a:t>
            </a:r>
          </a:p>
          <a:p>
            <a:pPr marL="285750" indent="-285750" algn="just">
              <a:buFontTx/>
              <a:buChar char="-"/>
              <a:defRPr/>
            </a:pPr>
            <a:r>
              <a:rPr lang="en-US" sz="2500" dirty="0">
                <a:solidFill>
                  <a:prstClr val="black"/>
                </a:solidFill>
              </a:rPr>
              <a:t> No</a:t>
            </a:r>
            <a:endParaRPr lang="en-US" dirty="0">
              <a:solidFill>
                <a:prstClr val="black"/>
              </a:solidFill>
            </a:endParaRPr>
          </a:p>
          <a:p>
            <a:pPr marL="342900" indent="-342900">
              <a:buFontTx/>
              <a:buAutoNum type="alphaLcParenBoth" startAt="5"/>
              <a:defRPr/>
            </a:pPr>
            <a:endParaRPr lang="en-US" dirty="0">
              <a:solidFill>
                <a:prstClr val="black"/>
              </a:solidFill>
            </a:endParaRPr>
          </a:p>
          <a:p>
            <a:pPr marL="285750" indent="-285750">
              <a:buFontTx/>
              <a:buChar char="-"/>
              <a:defRPr/>
            </a:pPr>
            <a:endParaRPr lang="en-US"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2F286635-185E-2A45-9072-73146AA38C29}"/>
              </a:ext>
            </a:extLst>
          </p:cNvPr>
          <p:cNvSpPr txBox="1"/>
          <p:nvPr/>
        </p:nvSpPr>
        <p:spPr>
          <a:xfrm>
            <a:off x="571500" y="1849437"/>
            <a:ext cx="8077200" cy="3970338"/>
          </a:xfrm>
          <a:prstGeom prst="rect">
            <a:avLst/>
          </a:prstGeom>
          <a:noFill/>
        </p:spPr>
        <p:txBody>
          <a:bodyPr>
            <a:spAutoFit/>
          </a:bodyPr>
          <a:lstStyle/>
          <a:p>
            <a:pPr algn="ctr">
              <a:defRPr/>
            </a:pPr>
            <a:endParaRPr lang="en-US" b="1" u="sng" dirty="0"/>
          </a:p>
          <a:p>
            <a:pPr algn="just">
              <a:defRPr/>
            </a:pPr>
            <a:r>
              <a:rPr lang="en-US" dirty="0"/>
              <a:t>Copy and paste or “copy forward” functionality can support efficiency during clinical documentation, but may promote inaccurate documentation with risks for patient safety.  </a:t>
            </a:r>
          </a:p>
          <a:p>
            <a:pPr algn="just">
              <a:defRPr/>
            </a:pPr>
            <a:endParaRPr lang="en-US" b="1" u="sng" dirty="0"/>
          </a:p>
          <a:p>
            <a:pPr algn="just">
              <a:defRPr/>
            </a:pPr>
            <a:r>
              <a:rPr lang="en-US" b="1" dirty="0"/>
              <a:t>Do not call copy-forward a “template.”</a:t>
            </a:r>
          </a:p>
          <a:p>
            <a:pPr algn="just">
              <a:defRPr/>
            </a:pPr>
            <a:endParaRPr lang="en-US" b="1" u="sng" dirty="0"/>
          </a:p>
          <a:p>
            <a:pPr algn="just">
              <a:defRPr/>
            </a:pPr>
            <a:endParaRPr lang="en-US" b="1" u="sng" dirty="0"/>
          </a:p>
          <a:p>
            <a:pPr algn="just">
              <a:defRPr/>
            </a:pPr>
            <a:r>
              <a:rPr lang="en-US" b="1" u="sng" dirty="0"/>
              <a:t>COPY FORWARD ASSOCIATED PROBLEMS</a:t>
            </a:r>
            <a:r>
              <a:rPr lang="en-US" b="1" dirty="0"/>
              <a:t>:</a:t>
            </a:r>
          </a:p>
          <a:p>
            <a:pPr marL="285750" indent="-285750" algn="just">
              <a:buFontTx/>
              <a:buChar char="-"/>
              <a:defRPr/>
            </a:pPr>
            <a:r>
              <a:rPr lang="en-US" dirty="0"/>
              <a:t>Creation of new inaccuracies:  Post-op Day 1 is repeated over, and over, and over… for five weeks.</a:t>
            </a:r>
          </a:p>
          <a:p>
            <a:pPr marL="285750" indent="-285750" algn="just">
              <a:buFontTx/>
              <a:buChar char="-"/>
              <a:defRPr/>
            </a:pPr>
            <a:r>
              <a:rPr lang="en-US" dirty="0"/>
              <a:t>Rapid Propagation of Errors:  Resolved condition is continuously renewed.</a:t>
            </a:r>
          </a:p>
          <a:p>
            <a:pPr marL="285750" indent="-285750" algn="just">
              <a:buFontTx/>
              <a:buChar char="-"/>
              <a:defRPr/>
            </a:pPr>
            <a:r>
              <a:rPr lang="en-US" dirty="0"/>
              <a:t>Internal Consistencies:  afebrile v. fever in updated vitals</a:t>
            </a:r>
          </a:p>
          <a:p>
            <a:pPr marL="285750" indent="-285750" algn="just">
              <a:buFontTx/>
              <a:buChar char="-"/>
              <a:defRPr/>
            </a:pPr>
            <a:r>
              <a:rPr lang="en-US" dirty="0"/>
              <a:t>“Note Bloat”</a:t>
            </a:r>
          </a:p>
        </p:txBody>
      </p:sp>
      <p:sp>
        <p:nvSpPr>
          <p:cNvPr id="76803" name="TextBox 5">
            <a:extLst>
              <a:ext uri="{FF2B5EF4-FFF2-40B4-BE49-F238E27FC236}">
                <a16:creationId xmlns="" xmlns:a16="http://schemas.microsoft.com/office/drawing/2014/main" id="{B577EB8A-C357-6347-B2DF-6FCE16F78CBD}"/>
              </a:ext>
            </a:extLst>
          </p:cNvPr>
          <p:cNvSpPr txBox="1">
            <a:spLocks noChangeArrowheads="1"/>
          </p:cNvSpPr>
          <p:nvPr/>
        </p:nvSpPr>
        <p:spPr bwMode="auto">
          <a:xfrm>
            <a:off x="609600" y="5916612"/>
            <a:ext cx="3810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000" dirty="0">
                <a:hlinkClick r:id="rId2"/>
              </a:rPr>
              <a:t>https://www.ncbi.nlm.nih.gov/pmc/articles/PMC5373750/</a:t>
            </a:r>
            <a:endParaRPr lang="en-US" altLang="en-US" sz="1000" dirty="0"/>
          </a:p>
        </p:txBody>
      </p:sp>
      <p:sp>
        <p:nvSpPr>
          <p:cNvPr id="6" name="Title 5">
            <a:extLst>
              <a:ext uri="{FF2B5EF4-FFF2-40B4-BE49-F238E27FC236}">
                <a16:creationId xmlns="" xmlns:a16="http://schemas.microsoft.com/office/drawing/2014/main" id="{E627E67D-E465-F143-B7AB-90A73B3DBBD2}"/>
              </a:ext>
            </a:extLst>
          </p:cNvPr>
          <p:cNvSpPr>
            <a:spLocks noGrp="1"/>
          </p:cNvSpPr>
          <p:nvPr>
            <p:ph type="title"/>
          </p:nvPr>
        </p:nvSpPr>
        <p:spPr/>
        <p:txBody>
          <a:bodyPr/>
          <a:lstStyle/>
          <a:p>
            <a:pPr algn="ctr" eaLnBrk="1" hangingPunct="1">
              <a:defRPr/>
            </a:pPr>
            <a:r>
              <a:rPr lang="en-US" altLang="en-US" sz="2800" dirty="0">
                <a:latin typeface="+mn-lt"/>
              </a:rPr>
              <a:t>Importance Of Documentation:</a:t>
            </a:r>
            <a:br>
              <a:rPr lang="en-US" altLang="en-US" sz="2800" dirty="0">
                <a:latin typeface="+mn-lt"/>
              </a:rPr>
            </a:br>
            <a:r>
              <a:rPr lang="en-US" altLang="en-US" sz="2800" dirty="0">
                <a:latin typeface="+mn-lt"/>
              </a:rPr>
              <a:t>Copy Forward</a:t>
            </a:r>
            <a:br>
              <a:rPr lang="en-US" altLang="en-US" sz="2800" dirty="0">
                <a:latin typeface="+mn-lt"/>
              </a:rPr>
            </a:br>
            <a:endParaRPr lang="en-US" sz="2800" dirty="0">
              <a:latin typeface="+mn-lt"/>
            </a:endParaRPr>
          </a:p>
        </p:txBody>
      </p:sp>
      <p:sp>
        <p:nvSpPr>
          <p:cNvPr id="2" name="Footer Placeholder 1">
            <a:extLst>
              <a:ext uri="{FF2B5EF4-FFF2-40B4-BE49-F238E27FC236}">
                <a16:creationId xmlns="" xmlns:a16="http://schemas.microsoft.com/office/drawing/2014/main" id="{D8C00470-4CC7-7348-8981-3726ECD9E763}"/>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B3044EA8-48FB-1840-8ACD-B6D33DBC38B8}"/>
              </a:ext>
            </a:extLst>
          </p:cNvPr>
          <p:cNvSpPr>
            <a:spLocks noGrp="1"/>
          </p:cNvSpPr>
          <p:nvPr>
            <p:ph type="sldNum" sz="quarter" idx="12"/>
          </p:nvPr>
        </p:nvSpPr>
        <p:spPr/>
        <p:txBody>
          <a:bodyPr/>
          <a:lstStyle/>
          <a:p>
            <a:pPr>
              <a:defRPr/>
            </a:pPr>
            <a:fld id="{59C6B71F-E71D-0543-8261-2980AA4D35C4}" type="slidenum">
              <a:rPr lang="en-US" smtClean="0"/>
              <a:pPr>
                <a:defRPr/>
              </a:pPr>
              <a:t>43</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609A7688-1736-9D47-9BB5-E198F12AB7FE}"/>
              </a:ext>
            </a:extLst>
          </p:cNvPr>
          <p:cNvSpPr>
            <a:spLocks noGrp="1"/>
          </p:cNvSpPr>
          <p:nvPr>
            <p:ph type="title"/>
          </p:nvPr>
        </p:nvSpPr>
        <p:spPr>
          <a:xfrm>
            <a:off x="838200" y="381000"/>
            <a:ext cx="6781800" cy="1143000"/>
          </a:xfrm>
        </p:spPr>
        <p:txBody>
          <a:bodyPr/>
          <a:lstStyle/>
          <a:p>
            <a:r>
              <a:rPr lang="en-US" altLang="en-US" dirty="0">
                <a:solidFill>
                  <a:srgbClr val="000000"/>
                </a:solidFill>
                <a:latin typeface="Calibri" panose="020F0502020204030204" pitchFamily="34" charset="0"/>
              </a:rPr>
              <a:t>POLLING QUESTION #6:  </a:t>
            </a:r>
            <a:br>
              <a:rPr lang="en-US" altLang="en-US" dirty="0">
                <a:solidFill>
                  <a:srgbClr val="000000"/>
                </a:solidFill>
                <a:latin typeface="Calibri" panose="020F0502020204030204" pitchFamily="34" charset="0"/>
              </a:rPr>
            </a:br>
            <a:endParaRPr lang="en-US" dirty="0"/>
          </a:p>
        </p:txBody>
      </p:sp>
      <p:sp>
        <p:nvSpPr>
          <p:cNvPr id="2" name="Footer Placeholder 1">
            <a:extLst>
              <a:ext uri="{FF2B5EF4-FFF2-40B4-BE49-F238E27FC236}">
                <a16:creationId xmlns="" xmlns:a16="http://schemas.microsoft.com/office/drawing/2014/main" id="{A9B1DBA7-A5AB-E142-8F5E-B1FC7148AB52}"/>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1E9A7678-1F40-D346-A786-56F91342AB48}"/>
              </a:ext>
            </a:extLst>
          </p:cNvPr>
          <p:cNvSpPr>
            <a:spLocks noGrp="1"/>
          </p:cNvSpPr>
          <p:nvPr>
            <p:ph type="sldNum" sz="quarter" idx="12"/>
          </p:nvPr>
        </p:nvSpPr>
        <p:spPr/>
        <p:txBody>
          <a:bodyPr/>
          <a:lstStyle/>
          <a:p>
            <a:pPr>
              <a:defRPr/>
            </a:pPr>
            <a:fld id="{D5DE5C49-E739-1547-850F-BA1C8BD328C0}" type="slidenum">
              <a:rPr lang="en-US" smtClean="0"/>
              <a:pPr>
                <a:defRPr/>
              </a:pPr>
              <a:t>44</a:t>
            </a:fld>
            <a:endParaRPr lang="en-US" dirty="0"/>
          </a:p>
        </p:txBody>
      </p:sp>
      <p:sp>
        <p:nvSpPr>
          <p:cNvPr id="5" name="TextBox 4">
            <a:extLst>
              <a:ext uri="{FF2B5EF4-FFF2-40B4-BE49-F238E27FC236}">
                <a16:creationId xmlns="" xmlns:a16="http://schemas.microsoft.com/office/drawing/2014/main" id="{0A753E8C-F4B4-D248-874B-58E80916D636}"/>
              </a:ext>
            </a:extLst>
          </p:cNvPr>
          <p:cNvSpPr txBox="1"/>
          <p:nvPr/>
        </p:nvSpPr>
        <p:spPr>
          <a:xfrm>
            <a:off x="381000" y="2209800"/>
            <a:ext cx="8382000" cy="3340100"/>
          </a:xfrm>
          <a:prstGeom prst="rect">
            <a:avLst/>
          </a:prstGeom>
          <a:noFill/>
        </p:spPr>
        <p:txBody>
          <a:bodyPr>
            <a:spAutoFit/>
          </a:bodyPr>
          <a:lstStyle/>
          <a:p>
            <a:pPr algn="ctr">
              <a:defRPr/>
            </a:pPr>
            <a:r>
              <a:rPr lang="en-US" sz="2500" b="1" u="sng" dirty="0">
                <a:solidFill>
                  <a:prstClr val="black"/>
                </a:solidFill>
              </a:rPr>
              <a:t>THIS IS COMPLETELY ANONYMOUS:</a:t>
            </a:r>
          </a:p>
          <a:p>
            <a:pPr algn="just">
              <a:defRPr/>
            </a:pPr>
            <a:endParaRPr lang="en-US" sz="2500" dirty="0">
              <a:solidFill>
                <a:prstClr val="black"/>
              </a:solidFill>
            </a:endParaRPr>
          </a:p>
          <a:p>
            <a:pPr algn="just">
              <a:defRPr/>
            </a:pPr>
            <a:r>
              <a:rPr lang="en-US" sz="2500" dirty="0">
                <a:solidFill>
                  <a:prstClr val="black"/>
                </a:solidFill>
              </a:rPr>
              <a:t>How many members of the audience use copy &amp; paste or “copy forward” at least once a week?  </a:t>
            </a:r>
          </a:p>
          <a:p>
            <a:pPr algn="just">
              <a:defRPr/>
            </a:pPr>
            <a:endParaRPr lang="en-US" sz="2500" dirty="0">
              <a:solidFill>
                <a:prstClr val="black"/>
              </a:solidFill>
            </a:endParaRPr>
          </a:p>
          <a:p>
            <a:pPr marL="342900" indent="-342900" algn="just">
              <a:buFontTx/>
              <a:buChar char="-"/>
              <a:defRPr/>
            </a:pPr>
            <a:r>
              <a:rPr lang="en-US" sz="2500" dirty="0">
                <a:solidFill>
                  <a:prstClr val="black"/>
                </a:solidFill>
              </a:rPr>
              <a:t>Yes</a:t>
            </a:r>
          </a:p>
          <a:p>
            <a:pPr marL="285750" indent="-285750" algn="just">
              <a:buFontTx/>
              <a:buChar char="-"/>
              <a:defRPr/>
            </a:pPr>
            <a:r>
              <a:rPr lang="en-US" sz="2500" dirty="0">
                <a:solidFill>
                  <a:prstClr val="black"/>
                </a:solidFill>
              </a:rPr>
              <a:t> No</a:t>
            </a:r>
            <a:endParaRPr lang="en-US" dirty="0">
              <a:solidFill>
                <a:prstClr val="black"/>
              </a:solidFill>
            </a:endParaRPr>
          </a:p>
          <a:p>
            <a:pPr marL="342900" indent="-342900">
              <a:buFontTx/>
              <a:buAutoNum type="alphaLcParenBoth" startAt="5"/>
              <a:defRPr/>
            </a:pPr>
            <a:endParaRPr lang="en-US" dirty="0">
              <a:solidFill>
                <a:prstClr val="black"/>
              </a:solidFill>
            </a:endParaRPr>
          </a:p>
          <a:p>
            <a:pPr marL="285750" indent="-285750">
              <a:buFontTx/>
              <a:buChar char="-"/>
              <a:defRPr/>
            </a:pPr>
            <a:endParaRPr lang="en-US"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a:extLst>
              <a:ext uri="{FF2B5EF4-FFF2-40B4-BE49-F238E27FC236}">
                <a16:creationId xmlns="" xmlns:a16="http://schemas.microsoft.com/office/drawing/2014/main" id="{D73A0250-1D4C-7D4D-A8E2-856E5ECE157E}"/>
              </a:ext>
            </a:extLst>
          </p:cNvPr>
          <p:cNvSpPr>
            <a:spLocks noChangeArrowheads="1"/>
          </p:cNvSpPr>
          <p:nvPr/>
        </p:nvSpPr>
        <p:spPr bwMode="auto">
          <a:xfrm>
            <a:off x="914400" y="1981200"/>
            <a:ext cx="8001000" cy="3906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42900" indent="-341313">
              <a:lnSpc>
                <a:spcPct val="93000"/>
              </a:lnSpc>
              <a:spcBef>
                <a:spcPts val="142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800">
                <a:solidFill>
                  <a:srgbClr val="FFFFFF"/>
                </a:solidFill>
                <a:latin typeface="Tahoma" panose="020B0604030504040204" pitchFamily="34" charset="0"/>
                <a:ea typeface="ＭＳ Ｐゴシック" panose="020B0600070205080204" pitchFamily="34" charset="-128"/>
              </a:defRPr>
            </a:lvl1pPr>
            <a:lvl2pPr>
              <a:lnSpc>
                <a:spcPct val="93000"/>
              </a:lnSpc>
              <a:spcBef>
                <a:spcPts val="113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2pPr>
            <a:lvl3pPr>
              <a:lnSpc>
                <a:spcPct val="93000"/>
              </a:lnSpc>
              <a:spcBef>
                <a:spcPts val="85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solidFill>
                  <a:srgbClr val="FFFFFF"/>
                </a:solidFill>
                <a:latin typeface="Tahoma" panose="020B0604030504040204" pitchFamily="34" charset="0"/>
                <a:ea typeface="ＭＳ Ｐゴシック" panose="020B0600070205080204" pitchFamily="34" charset="-128"/>
              </a:defRPr>
            </a:lvl3pPr>
            <a:lvl4pPr>
              <a:lnSpc>
                <a:spcPct val="93000"/>
              </a:lnSpc>
              <a:spcBef>
                <a:spcPts val="575"/>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1600">
                <a:solidFill>
                  <a:srgbClr val="FFFFFF"/>
                </a:solidFill>
                <a:latin typeface="Tahoma" panose="020B0604030504040204" pitchFamily="34" charset="0"/>
                <a:ea typeface="ＭＳ Ｐゴシック" panose="020B0600070205080204" pitchFamily="34" charset="-128"/>
              </a:defRPr>
            </a:lvl4pPr>
            <a:lvl5pPr>
              <a:lnSpc>
                <a:spcPct val="93000"/>
              </a:lnSpc>
              <a:spcBef>
                <a:spcPts val="288"/>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5pPr>
            <a:lvl6pPr marL="25146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6pPr>
            <a:lvl7pPr marL="29718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7pPr>
            <a:lvl8pPr marL="34290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8pPr>
            <a:lvl9pPr marL="3886200" indent="-228600" defTabSz="457200" eaLnBrk="0" fontAlgn="base" hangingPunct="0">
              <a:lnSpc>
                <a:spcPct val="93000"/>
              </a:lnSpc>
              <a:spcBef>
                <a:spcPts val="288"/>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sz="2000">
                <a:solidFill>
                  <a:srgbClr val="FFFFFF"/>
                </a:solidFill>
                <a:latin typeface="Tahoma" panose="020B0604030504040204" pitchFamily="34" charset="0"/>
                <a:ea typeface="ＭＳ Ｐゴシック" panose="020B0600070205080204" pitchFamily="34" charset="-128"/>
              </a:defRPr>
            </a:lvl9pPr>
          </a:lstStyle>
          <a:p>
            <a:pPr marL="1587" indent="0" eaLnBrk="1" hangingPunct="1">
              <a:lnSpc>
                <a:spcPct val="80000"/>
              </a:lnSpc>
              <a:spcBef>
                <a:spcPts val="400"/>
              </a:spcBef>
              <a:buClr>
                <a:srgbClr val="FFFFFF"/>
              </a:buClr>
              <a:defRPr/>
            </a:pPr>
            <a:r>
              <a:rPr lang="en-US" altLang="en-US" sz="2000" dirty="0">
                <a:solidFill>
                  <a:schemeClr val="tx1"/>
                </a:solidFill>
              </a:rPr>
              <a:t>-  Memories fade (think of the medical record as time capsule)</a:t>
            </a:r>
          </a:p>
          <a:p>
            <a:pPr eaLnBrk="1" hangingPunct="1">
              <a:lnSpc>
                <a:spcPct val="80000"/>
              </a:lnSpc>
              <a:spcBef>
                <a:spcPts val="400"/>
              </a:spcBef>
              <a:buClrTx/>
              <a:buSzTx/>
              <a:buFontTx/>
              <a:buNone/>
              <a:defRPr/>
            </a:pPr>
            <a:endParaRPr lang="en-US" altLang="en-US" sz="2000" dirty="0">
              <a:solidFill>
                <a:schemeClr val="tx1"/>
              </a:solidFill>
            </a:endParaRPr>
          </a:p>
          <a:p>
            <a:pPr marL="1587" indent="0" eaLnBrk="1" hangingPunct="1">
              <a:lnSpc>
                <a:spcPct val="80000"/>
              </a:lnSpc>
              <a:spcBef>
                <a:spcPts val="400"/>
              </a:spcBef>
              <a:buClr>
                <a:srgbClr val="FFFFFF"/>
              </a:buClr>
              <a:defRPr/>
            </a:pPr>
            <a:r>
              <a:rPr lang="en-US" altLang="en-US" sz="2000" dirty="0">
                <a:solidFill>
                  <a:schemeClr val="tx1"/>
                </a:solidFill>
              </a:rPr>
              <a:t>-   What is not documented is usually more damaging than what is    </a:t>
            </a:r>
          </a:p>
          <a:p>
            <a:pPr marL="344487" indent="-342900" eaLnBrk="1" hangingPunct="1">
              <a:lnSpc>
                <a:spcPct val="80000"/>
              </a:lnSpc>
              <a:spcBef>
                <a:spcPts val="400"/>
              </a:spcBef>
              <a:buClr>
                <a:srgbClr val="FFFFFF"/>
              </a:buClr>
              <a:buFontTx/>
              <a:buChar char="-"/>
              <a:defRPr/>
            </a:pPr>
            <a:r>
              <a:rPr lang="en-US" altLang="en-US" sz="2000" dirty="0">
                <a:solidFill>
                  <a:schemeClr val="tx1"/>
                </a:solidFill>
              </a:rPr>
              <a:t>(there is little risk in charting too much)</a:t>
            </a:r>
          </a:p>
          <a:p>
            <a:pPr eaLnBrk="1" hangingPunct="1">
              <a:lnSpc>
                <a:spcPct val="80000"/>
              </a:lnSpc>
              <a:spcBef>
                <a:spcPts val="400"/>
              </a:spcBef>
              <a:buClrTx/>
              <a:buSzTx/>
              <a:buFontTx/>
              <a:buNone/>
              <a:defRPr/>
            </a:pPr>
            <a:endParaRPr lang="en-US" altLang="en-US" sz="2000" dirty="0">
              <a:solidFill>
                <a:schemeClr val="tx1"/>
              </a:solidFill>
            </a:endParaRPr>
          </a:p>
          <a:p>
            <a:pPr marL="1587" indent="0" eaLnBrk="1" hangingPunct="1">
              <a:lnSpc>
                <a:spcPct val="80000"/>
              </a:lnSpc>
              <a:spcBef>
                <a:spcPts val="400"/>
              </a:spcBef>
              <a:buClr>
                <a:srgbClr val="FFFFFF"/>
              </a:buClr>
              <a:defRPr/>
            </a:pPr>
            <a:r>
              <a:rPr lang="en-US" altLang="en-US" sz="2000" dirty="0">
                <a:solidFill>
                  <a:schemeClr val="tx1"/>
                </a:solidFill>
              </a:rPr>
              <a:t>-  “If it’s not charted - it didn’t happen”</a:t>
            </a:r>
          </a:p>
          <a:p>
            <a:pPr eaLnBrk="1" hangingPunct="1">
              <a:lnSpc>
                <a:spcPct val="80000"/>
              </a:lnSpc>
              <a:spcBef>
                <a:spcPts val="400"/>
              </a:spcBef>
              <a:buClrTx/>
              <a:buSzTx/>
              <a:buFontTx/>
              <a:buNone/>
              <a:defRPr/>
            </a:pPr>
            <a:endParaRPr lang="en-US" altLang="en-US" sz="2000" dirty="0">
              <a:solidFill>
                <a:schemeClr val="tx1"/>
              </a:solidFill>
            </a:endParaRPr>
          </a:p>
          <a:p>
            <a:pPr marL="1587" indent="0" eaLnBrk="1" hangingPunct="1">
              <a:lnSpc>
                <a:spcPct val="80000"/>
              </a:lnSpc>
              <a:spcBef>
                <a:spcPts val="400"/>
              </a:spcBef>
              <a:buClr>
                <a:srgbClr val="FFFFFF"/>
              </a:buClr>
              <a:defRPr/>
            </a:pPr>
            <a:r>
              <a:rPr lang="en-US" altLang="en-US" sz="2000" dirty="0">
                <a:solidFill>
                  <a:schemeClr val="tx1"/>
                </a:solidFill>
              </a:rPr>
              <a:t>-   The little things can hurt big</a:t>
            </a:r>
          </a:p>
          <a:p>
            <a:pPr eaLnBrk="1" hangingPunct="1">
              <a:lnSpc>
                <a:spcPct val="80000"/>
              </a:lnSpc>
              <a:spcBef>
                <a:spcPts val="400"/>
              </a:spcBef>
              <a:buClrTx/>
              <a:buSzTx/>
              <a:buFontTx/>
              <a:buNone/>
              <a:defRPr/>
            </a:pPr>
            <a:endParaRPr lang="en-US" altLang="en-US" sz="2000" dirty="0">
              <a:solidFill>
                <a:schemeClr val="tx1"/>
              </a:solidFill>
            </a:endParaRPr>
          </a:p>
          <a:p>
            <a:pPr marL="1587" indent="0" eaLnBrk="1" hangingPunct="1">
              <a:lnSpc>
                <a:spcPct val="80000"/>
              </a:lnSpc>
              <a:spcBef>
                <a:spcPts val="400"/>
              </a:spcBef>
              <a:buClr>
                <a:srgbClr val="FFFFFF"/>
              </a:buClr>
              <a:defRPr/>
            </a:pPr>
            <a:r>
              <a:rPr lang="en-US" altLang="en-US" sz="2000" dirty="0">
                <a:solidFill>
                  <a:schemeClr val="tx1"/>
                </a:solidFill>
              </a:rPr>
              <a:t>-   Subjective words need context, use exact wording if possible</a:t>
            </a:r>
          </a:p>
          <a:p>
            <a:pPr eaLnBrk="1" hangingPunct="1">
              <a:lnSpc>
                <a:spcPct val="80000"/>
              </a:lnSpc>
              <a:spcBef>
                <a:spcPts val="400"/>
              </a:spcBef>
              <a:buClrTx/>
              <a:buSzTx/>
              <a:buFontTx/>
              <a:buNone/>
              <a:defRPr/>
            </a:pPr>
            <a:endParaRPr lang="en-US" altLang="en-US" sz="2000" dirty="0">
              <a:solidFill>
                <a:schemeClr val="tx1"/>
              </a:solidFill>
            </a:endParaRPr>
          </a:p>
          <a:p>
            <a:pPr marL="1587" indent="0" eaLnBrk="1" hangingPunct="1">
              <a:lnSpc>
                <a:spcPct val="80000"/>
              </a:lnSpc>
              <a:spcBef>
                <a:spcPts val="400"/>
              </a:spcBef>
              <a:buClr>
                <a:srgbClr val="FFFFFF"/>
              </a:buClr>
              <a:defRPr/>
            </a:pPr>
            <a:r>
              <a:rPr lang="en-US" altLang="en-US" sz="2000" dirty="0">
                <a:solidFill>
                  <a:schemeClr val="tx1"/>
                </a:solidFill>
              </a:rPr>
              <a:t>-   Juries/judges trust written documents over recollection and </a:t>
            </a:r>
          </a:p>
          <a:p>
            <a:pPr marL="344487" indent="-342900" eaLnBrk="1" hangingPunct="1">
              <a:lnSpc>
                <a:spcPct val="80000"/>
              </a:lnSpc>
              <a:spcBef>
                <a:spcPts val="400"/>
              </a:spcBef>
              <a:buClr>
                <a:srgbClr val="FFFFFF"/>
              </a:buClr>
              <a:buFontTx/>
              <a:buChar char="-"/>
              <a:defRPr/>
            </a:pPr>
            <a:r>
              <a:rPr lang="en-US" altLang="en-US" sz="2000" dirty="0">
                <a:solidFill>
                  <a:schemeClr val="tx1"/>
                </a:solidFill>
              </a:rPr>
              <a:t>testimony</a:t>
            </a:r>
          </a:p>
        </p:txBody>
      </p:sp>
      <p:sp>
        <p:nvSpPr>
          <p:cNvPr id="4" name="Title 3">
            <a:extLst>
              <a:ext uri="{FF2B5EF4-FFF2-40B4-BE49-F238E27FC236}">
                <a16:creationId xmlns="" xmlns:a16="http://schemas.microsoft.com/office/drawing/2014/main" id="{56F0C194-590A-0842-91BB-09C6298F4996}"/>
              </a:ext>
            </a:extLst>
          </p:cNvPr>
          <p:cNvSpPr>
            <a:spLocks noGrp="1"/>
          </p:cNvSpPr>
          <p:nvPr>
            <p:ph type="title"/>
          </p:nvPr>
        </p:nvSpPr>
        <p:spPr/>
        <p:txBody>
          <a:bodyPr/>
          <a:lstStyle/>
          <a:p>
            <a:pPr algn="ctr" eaLnBrk="1" hangingPunct="1">
              <a:defRPr/>
            </a:pPr>
            <a:r>
              <a:rPr lang="en-US" altLang="en-US" dirty="0"/>
              <a:t>Importance Of Documentation:</a:t>
            </a:r>
            <a:br>
              <a:rPr lang="en-US" altLang="en-US" dirty="0"/>
            </a:br>
            <a:r>
              <a:rPr lang="en-US" altLang="en-US" dirty="0"/>
              <a:t>Litigation Experience</a:t>
            </a:r>
            <a:br>
              <a:rPr lang="en-US" altLang="en-US" dirty="0"/>
            </a:br>
            <a:endParaRPr lang="en-US" sz="1800" dirty="0"/>
          </a:p>
        </p:txBody>
      </p:sp>
      <p:sp>
        <p:nvSpPr>
          <p:cNvPr id="2" name="Footer Placeholder 1">
            <a:extLst>
              <a:ext uri="{FF2B5EF4-FFF2-40B4-BE49-F238E27FC236}">
                <a16:creationId xmlns="" xmlns:a16="http://schemas.microsoft.com/office/drawing/2014/main" id="{F375E79A-2BCF-134C-AD4F-A481B46DF83D}"/>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C1806F61-357E-754E-A566-7288821C8D34}"/>
              </a:ext>
            </a:extLst>
          </p:cNvPr>
          <p:cNvSpPr>
            <a:spLocks noGrp="1"/>
          </p:cNvSpPr>
          <p:nvPr>
            <p:ph type="sldNum" sz="quarter" idx="12"/>
          </p:nvPr>
        </p:nvSpPr>
        <p:spPr/>
        <p:txBody>
          <a:bodyPr/>
          <a:lstStyle/>
          <a:p>
            <a:pPr>
              <a:defRPr/>
            </a:pPr>
            <a:fld id="{59C6B71F-E71D-0543-8261-2980AA4D35C4}" type="slidenum">
              <a:rPr lang="en-US" smtClean="0"/>
              <a:pPr>
                <a:defRPr/>
              </a:pPr>
              <a:t>45</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 xmlns:a16="http://schemas.microsoft.com/office/drawing/2014/main" id="{0F941133-CCCD-334C-9E6F-A036F6E92816}"/>
              </a:ext>
            </a:extLst>
          </p:cNvPr>
          <p:cNvSpPr>
            <a:spLocks noGrp="1"/>
          </p:cNvSpPr>
          <p:nvPr>
            <p:ph type="title"/>
          </p:nvPr>
        </p:nvSpPr>
        <p:spPr>
          <a:xfrm>
            <a:off x="228600" y="381000"/>
            <a:ext cx="6781800" cy="1143000"/>
          </a:xfrm>
        </p:spPr>
        <p:txBody>
          <a:bodyPr/>
          <a:lstStyle/>
          <a:p>
            <a:pPr algn="ctr"/>
            <a:r>
              <a:rPr lang="en-US" altLang="en-US" sz="2800" dirty="0">
                <a:solidFill>
                  <a:srgbClr val="000000"/>
                </a:solidFill>
                <a:latin typeface="Calibri" panose="020F0502020204030204" pitchFamily="34" charset="0"/>
              </a:rPr>
              <a:t>POLLING QUESTION #7:  </a:t>
            </a:r>
            <a:br>
              <a:rPr lang="en-US" altLang="en-US" sz="2800" dirty="0">
                <a:solidFill>
                  <a:srgbClr val="000000"/>
                </a:solidFill>
                <a:latin typeface="Calibri" panose="020F0502020204030204" pitchFamily="34" charset="0"/>
              </a:rPr>
            </a:br>
            <a:endParaRPr lang="en-US" sz="2800" dirty="0"/>
          </a:p>
        </p:txBody>
      </p:sp>
      <p:sp>
        <p:nvSpPr>
          <p:cNvPr id="2" name="Footer Placeholder 1">
            <a:extLst>
              <a:ext uri="{FF2B5EF4-FFF2-40B4-BE49-F238E27FC236}">
                <a16:creationId xmlns="" xmlns:a16="http://schemas.microsoft.com/office/drawing/2014/main" id="{142B2058-EC84-0F44-AD81-D0C54CCA8346}"/>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C9A597B2-FD57-2C4E-B6A5-B7FBAAE66B24}"/>
              </a:ext>
            </a:extLst>
          </p:cNvPr>
          <p:cNvSpPr>
            <a:spLocks noGrp="1"/>
          </p:cNvSpPr>
          <p:nvPr>
            <p:ph type="sldNum" sz="quarter" idx="12"/>
          </p:nvPr>
        </p:nvSpPr>
        <p:spPr/>
        <p:txBody>
          <a:bodyPr/>
          <a:lstStyle/>
          <a:p>
            <a:pPr>
              <a:defRPr/>
            </a:pPr>
            <a:fld id="{6EDAC655-8242-6248-B085-6CC7A5DF7834}" type="slidenum">
              <a:rPr lang="en-US" smtClean="0"/>
              <a:pPr>
                <a:defRPr/>
              </a:pPr>
              <a:t>46</a:t>
            </a:fld>
            <a:endParaRPr lang="en-US" dirty="0"/>
          </a:p>
        </p:txBody>
      </p:sp>
      <p:sp>
        <p:nvSpPr>
          <p:cNvPr id="5" name="TextBox 4">
            <a:extLst>
              <a:ext uri="{FF2B5EF4-FFF2-40B4-BE49-F238E27FC236}">
                <a16:creationId xmlns="" xmlns:a16="http://schemas.microsoft.com/office/drawing/2014/main" id="{3A321C1B-EFDA-4845-AD6B-AC4549AE7DA2}"/>
              </a:ext>
            </a:extLst>
          </p:cNvPr>
          <p:cNvSpPr txBox="1"/>
          <p:nvPr/>
        </p:nvSpPr>
        <p:spPr>
          <a:xfrm>
            <a:off x="381000" y="2209800"/>
            <a:ext cx="8382000" cy="2570163"/>
          </a:xfrm>
          <a:prstGeom prst="rect">
            <a:avLst/>
          </a:prstGeom>
          <a:noFill/>
        </p:spPr>
        <p:txBody>
          <a:bodyPr>
            <a:spAutoFit/>
          </a:bodyPr>
          <a:lstStyle/>
          <a:p>
            <a:pPr algn="just">
              <a:defRPr/>
            </a:pPr>
            <a:r>
              <a:rPr lang="en-US" sz="2500" dirty="0">
                <a:solidFill>
                  <a:prstClr val="black"/>
                </a:solidFill>
              </a:rPr>
              <a:t>How many members of the audience have ever served on a jury?  </a:t>
            </a:r>
          </a:p>
          <a:p>
            <a:pPr algn="just">
              <a:defRPr/>
            </a:pPr>
            <a:endParaRPr lang="en-US" sz="2500" dirty="0">
              <a:solidFill>
                <a:prstClr val="black"/>
              </a:solidFill>
            </a:endParaRPr>
          </a:p>
          <a:p>
            <a:pPr marL="342900" indent="-342900" algn="just">
              <a:buFontTx/>
              <a:buChar char="-"/>
              <a:defRPr/>
            </a:pPr>
            <a:r>
              <a:rPr lang="en-US" sz="2500" dirty="0">
                <a:solidFill>
                  <a:prstClr val="black"/>
                </a:solidFill>
              </a:rPr>
              <a:t>Yes</a:t>
            </a:r>
          </a:p>
          <a:p>
            <a:pPr marL="285750" indent="-285750" algn="just">
              <a:buFontTx/>
              <a:buChar char="-"/>
              <a:defRPr/>
            </a:pPr>
            <a:r>
              <a:rPr lang="en-US" sz="2500" dirty="0">
                <a:solidFill>
                  <a:prstClr val="black"/>
                </a:solidFill>
              </a:rPr>
              <a:t> No</a:t>
            </a:r>
            <a:endParaRPr lang="en-US" dirty="0">
              <a:solidFill>
                <a:prstClr val="black"/>
              </a:solidFill>
            </a:endParaRPr>
          </a:p>
          <a:p>
            <a:pPr marL="342900" indent="-342900">
              <a:buFontTx/>
              <a:buAutoNum type="alphaLcParenBoth" startAt="5"/>
              <a:defRPr/>
            </a:pPr>
            <a:endParaRPr lang="en-US" dirty="0">
              <a:solidFill>
                <a:prstClr val="black"/>
              </a:solidFill>
            </a:endParaRPr>
          </a:p>
          <a:p>
            <a:pPr marL="285750" indent="-285750">
              <a:buFontTx/>
              <a:buChar char="-"/>
              <a:defRPr/>
            </a:pPr>
            <a:endParaRPr lang="en-US"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B29B7E63-7570-D14B-8338-B65B932DE310}"/>
              </a:ext>
            </a:extLst>
          </p:cNvPr>
          <p:cNvSpPr>
            <a:spLocks noGrp="1"/>
          </p:cNvSpPr>
          <p:nvPr>
            <p:ph type="title"/>
          </p:nvPr>
        </p:nvSpPr>
        <p:spPr>
          <a:xfrm>
            <a:off x="533400" y="382588"/>
            <a:ext cx="6781800" cy="1143000"/>
          </a:xfrm>
        </p:spPr>
        <p:txBody>
          <a:bodyPr/>
          <a:lstStyle/>
          <a:p>
            <a:r>
              <a:rPr lang="en-US" altLang="en-US" sz="2800" dirty="0">
                <a:solidFill>
                  <a:srgbClr val="000000"/>
                </a:solidFill>
                <a:latin typeface="Calibri" panose="020F0502020204030204" pitchFamily="34" charset="0"/>
              </a:rPr>
              <a:t>POLLING QUESTION #8:  </a:t>
            </a:r>
            <a:br>
              <a:rPr lang="en-US" altLang="en-US" sz="2800" dirty="0">
                <a:solidFill>
                  <a:srgbClr val="000000"/>
                </a:solidFill>
                <a:latin typeface="Calibri" panose="020F0502020204030204" pitchFamily="34" charset="0"/>
              </a:rPr>
            </a:br>
            <a:endParaRPr lang="en-US" sz="2800" dirty="0"/>
          </a:p>
        </p:txBody>
      </p:sp>
      <p:sp>
        <p:nvSpPr>
          <p:cNvPr id="2" name="Footer Placeholder 1">
            <a:extLst>
              <a:ext uri="{FF2B5EF4-FFF2-40B4-BE49-F238E27FC236}">
                <a16:creationId xmlns="" xmlns:a16="http://schemas.microsoft.com/office/drawing/2014/main" id="{61C568CF-3A19-3242-AF1A-3928EA4F0CF9}"/>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DE80CD98-214F-FB4C-89D1-827181D140AF}"/>
              </a:ext>
            </a:extLst>
          </p:cNvPr>
          <p:cNvSpPr>
            <a:spLocks noGrp="1"/>
          </p:cNvSpPr>
          <p:nvPr>
            <p:ph type="sldNum" sz="quarter" idx="12"/>
          </p:nvPr>
        </p:nvSpPr>
        <p:spPr/>
        <p:txBody>
          <a:bodyPr/>
          <a:lstStyle/>
          <a:p>
            <a:pPr>
              <a:defRPr/>
            </a:pPr>
            <a:fld id="{E987FA01-7DBF-4E48-B8B8-93BCB2A0BBE8}" type="slidenum">
              <a:rPr lang="en-US" smtClean="0"/>
              <a:pPr>
                <a:defRPr/>
              </a:pPr>
              <a:t>47</a:t>
            </a:fld>
            <a:endParaRPr lang="en-US" dirty="0"/>
          </a:p>
        </p:txBody>
      </p:sp>
      <p:sp>
        <p:nvSpPr>
          <p:cNvPr id="5" name="TextBox 4">
            <a:extLst>
              <a:ext uri="{FF2B5EF4-FFF2-40B4-BE49-F238E27FC236}">
                <a16:creationId xmlns="" xmlns:a16="http://schemas.microsoft.com/office/drawing/2014/main" id="{D4AEA364-3B29-C044-8206-4A8FBCB0CE23}"/>
              </a:ext>
            </a:extLst>
          </p:cNvPr>
          <p:cNvSpPr txBox="1"/>
          <p:nvPr/>
        </p:nvSpPr>
        <p:spPr>
          <a:xfrm>
            <a:off x="381000" y="2209800"/>
            <a:ext cx="8382000" cy="3462338"/>
          </a:xfrm>
          <a:prstGeom prst="rect">
            <a:avLst/>
          </a:prstGeom>
          <a:noFill/>
        </p:spPr>
        <p:txBody>
          <a:bodyPr>
            <a:spAutoFit/>
          </a:bodyPr>
          <a:lstStyle/>
          <a:p>
            <a:pPr algn="just">
              <a:defRPr/>
            </a:pPr>
            <a:r>
              <a:rPr lang="en-US" sz="2500" dirty="0">
                <a:solidFill>
                  <a:prstClr val="black"/>
                </a:solidFill>
              </a:rPr>
              <a:t>Of the people that answered yes… </a:t>
            </a:r>
          </a:p>
          <a:p>
            <a:pPr algn="just">
              <a:defRPr/>
            </a:pPr>
            <a:endParaRPr lang="en-US" sz="2500" dirty="0">
              <a:solidFill>
                <a:prstClr val="black"/>
              </a:solidFill>
            </a:endParaRPr>
          </a:p>
          <a:p>
            <a:pPr algn="just">
              <a:defRPr/>
            </a:pPr>
            <a:r>
              <a:rPr lang="en-US" sz="2500" dirty="0">
                <a:solidFill>
                  <a:prstClr val="black"/>
                </a:solidFill>
              </a:rPr>
              <a:t>Did the jurors rely more on:</a:t>
            </a:r>
          </a:p>
          <a:p>
            <a:pPr marL="285750" indent="-285750">
              <a:buFontTx/>
              <a:buChar char="-"/>
              <a:defRPr/>
            </a:pPr>
            <a:endParaRPr lang="en-US" dirty="0">
              <a:solidFill>
                <a:prstClr val="black"/>
              </a:solidFill>
            </a:endParaRPr>
          </a:p>
          <a:p>
            <a:pPr>
              <a:defRPr/>
            </a:pPr>
            <a:r>
              <a:rPr lang="en-US" dirty="0">
                <a:solidFill>
                  <a:prstClr val="black"/>
                </a:solidFill>
              </a:rPr>
              <a:t>(a)	Witness testimony</a:t>
            </a:r>
          </a:p>
          <a:p>
            <a:pPr marL="342900" indent="-342900">
              <a:buFontTx/>
              <a:buAutoNum type="alphaLcParenBoth" startAt="2"/>
              <a:defRPr/>
            </a:pPr>
            <a:r>
              <a:rPr lang="en-US" dirty="0">
                <a:solidFill>
                  <a:prstClr val="black"/>
                </a:solidFill>
              </a:rPr>
              <a:t>  Written Documentation</a:t>
            </a:r>
          </a:p>
          <a:p>
            <a:pPr marL="342900" indent="-342900">
              <a:buFontTx/>
              <a:buAutoNum type="alphaLcParenBoth" startAt="2"/>
              <a:defRPr/>
            </a:pPr>
            <a:r>
              <a:rPr lang="en-US" dirty="0">
                <a:solidFill>
                  <a:prstClr val="black"/>
                </a:solidFill>
              </a:rPr>
              <a:t>  Tangible Evidence  (i.e. photos)</a:t>
            </a:r>
          </a:p>
          <a:p>
            <a:pPr>
              <a:defRPr/>
            </a:pPr>
            <a:r>
              <a:rPr lang="en-US" dirty="0">
                <a:solidFill>
                  <a:prstClr val="black"/>
                </a:solidFill>
              </a:rPr>
              <a:t>(d)	All of the above, equally</a:t>
            </a:r>
          </a:p>
          <a:p>
            <a:pPr>
              <a:defRPr/>
            </a:pPr>
            <a:r>
              <a:rPr lang="en-US" dirty="0">
                <a:solidFill>
                  <a:prstClr val="black"/>
                </a:solidFill>
              </a:rPr>
              <a:t>(e)   Other</a:t>
            </a:r>
          </a:p>
          <a:p>
            <a:pPr marL="342900" indent="-342900">
              <a:buFontTx/>
              <a:buAutoNum type="alphaLcParenBoth" startAt="5"/>
              <a:defRPr/>
            </a:pPr>
            <a:endParaRPr lang="en-US" dirty="0">
              <a:solidFill>
                <a:prstClr val="black"/>
              </a:solidFill>
            </a:endParaRPr>
          </a:p>
          <a:p>
            <a:pPr marL="285750" indent="-285750">
              <a:buFontTx/>
              <a:buChar char="-"/>
              <a:defRPr/>
            </a:pPr>
            <a:endParaRPr lang="en-US"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7720AAFF-63E0-B64C-926A-CAE2CB8426B1}"/>
              </a:ext>
            </a:extLst>
          </p:cNvPr>
          <p:cNvSpPr txBox="1"/>
          <p:nvPr/>
        </p:nvSpPr>
        <p:spPr>
          <a:xfrm>
            <a:off x="304800" y="1752600"/>
            <a:ext cx="8763000" cy="4294188"/>
          </a:xfrm>
          <a:prstGeom prst="rect">
            <a:avLst/>
          </a:prstGeom>
          <a:noFill/>
        </p:spPr>
        <p:txBody>
          <a:bodyPr>
            <a:spAutoFit/>
          </a:bodyPr>
          <a:lstStyle/>
          <a:p>
            <a:pPr marL="285750" indent="-285750">
              <a:buFontTx/>
              <a:buChar char="-"/>
              <a:defRPr/>
            </a:pPr>
            <a:endParaRPr lang="en-US" sz="2100" dirty="0">
              <a:latin typeface="+mn-lt"/>
            </a:endParaRPr>
          </a:p>
          <a:p>
            <a:pPr marL="285750" indent="-285750">
              <a:buFontTx/>
              <a:buChar char="-"/>
              <a:defRPr/>
            </a:pPr>
            <a:r>
              <a:rPr lang="en-US" sz="2100" dirty="0">
                <a:latin typeface="+mn-lt"/>
              </a:rPr>
              <a:t>Litigation relies heavily on both documentation and “witness” testimony</a:t>
            </a:r>
          </a:p>
          <a:p>
            <a:pPr marL="285750" indent="-285750">
              <a:buFontTx/>
              <a:buChar char="-"/>
              <a:defRPr/>
            </a:pPr>
            <a:endParaRPr lang="en-US" sz="2100" dirty="0">
              <a:latin typeface="+mn-lt"/>
            </a:endParaRPr>
          </a:p>
          <a:p>
            <a:pPr marL="285750" indent="-285750">
              <a:buFontTx/>
              <a:buChar char="-"/>
              <a:defRPr/>
            </a:pPr>
            <a:r>
              <a:rPr lang="en-US" sz="2100" dirty="0">
                <a:latin typeface="+mn-lt"/>
              </a:rPr>
              <a:t>If you are called to give testimony during a deposition or trial, you can ask to review and inspect your records</a:t>
            </a:r>
          </a:p>
          <a:p>
            <a:pPr marL="285750" indent="-285750">
              <a:buFontTx/>
              <a:buChar char="-"/>
              <a:defRPr/>
            </a:pPr>
            <a:endParaRPr lang="en-US" sz="2100" dirty="0">
              <a:latin typeface="+mn-lt"/>
            </a:endParaRPr>
          </a:p>
          <a:p>
            <a:pPr marL="285750" indent="-285750">
              <a:buFontTx/>
              <a:buChar char="-"/>
              <a:defRPr/>
            </a:pPr>
            <a:r>
              <a:rPr lang="en-US" sz="2100" dirty="0">
                <a:latin typeface="+mn-lt"/>
              </a:rPr>
              <a:t>Changes to an electronic medical record can be tracked</a:t>
            </a:r>
          </a:p>
          <a:p>
            <a:pPr marL="285750" indent="-285750">
              <a:buFontTx/>
              <a:buChar char="-"/>
              <a:defRPr/>
            </a:pPr>
            <a:endParaRPr lang="en-US" sz="2100" dirty="0">
              <a:latin typeface="+mn-lt"/>
            </a:endParaRPr>
          </a:p>
          <a:p>
            <a:pPr marL="285750" indent="-285750">
              <a:buFontTx/>
              <a:buChar char="-"/>
              <a:defRPr/>
            </a:pPr>
            <a:r>
              <a:rPr lang="en-US" sz="2100" dirty="0">
                <a:latin typeface="+mn-lt"/>
              </a:rPr>
              <a:t>It is important to maintain real-time documentation (i.e. photos, code sheets, monitoring strips)</a:t>
            </a:r>
          </a:p>
          <a:p>
            <a:pPr marL="285750" indent="-285750">
              <a:buFontTx/>
              <a:buChar char="-"/>
              <a:defRPr/>
            </a:pPr>
            <a:endParaRPr lang="en-US" sz="2100" dirty="0">
              <a:latin typeface="+mn-lt"/>
            </a:endParaRPr>
          </a:p>
          <a:p>
            <a:pPr marL="285750" indent="-285750">
              <a:buFontTx/>
              <a:buChar char="-"/>
              <a:defRPr/>
            </a:pPr>
            <a:r>
              <a:rPr lang="en-US" sz="2100" dirty="0">
                <a:latin typeface="+mn-lt"/>
              </a:rPr>
              <a:t>Health Care Providers (HCPs) love to help people …it transfers to your testimony</a:t>
            </a:r>
          </a:p>
        </p:txBody>
      </p:sp>
      <p:sp>
        <p:nvSpPr>
          <p:cNvPr id="4" name="Title 3">
            <a:extLst>
              <a:ext uri="{FF2B5EF4-FFF2-40B4-BE49-F238E27FC236}">
                <a16:creationId xmlns="" xmlns:a16="http://schemas.microsoft.com/office/drawing/2014/main" id="{118281AD-2F9C-8641-8255-94D9C529350A}"/>
              </a:ext>
            </a:extLst>
          </p:cNvPr>
          <p:cNvSpPr>
            <a:spLocks noGrp="1"/>
          </p:cNvSpPr>
          <p:nvPr>
            <p:ph type="title"/>
          </p:nvPr>
        </p:nvSpPr>
        <p:spPr>
          <a:xfrm>
            <a:off x="152400" y="454819"/>
            <a:ext cx="6781800" cy="1143000"/>
          </a:xfrm>
        </p:spPr>
        <p:txBody>
          <a:bodyPr/>
          <a:lstStyle/>
          <a:p>
            <a:pPr algn="ctr" eaLnBrk="1" hangingPunct="1">
              <a:defRPr/>
            </a:pPr>
            <a:r>
              <a:rPr lang="en-US" altLang="en-US" dirty="0">
                <a:latin typeface="+mn-lt"/>
              </a:rPr>
              <a:t>Importance Of Documentation:</a:t>
            </a:r>
            <a:br>
              <a:rPr lang="en-US" altLang="en-US" dirty="0">
                <a:latin typeface="+mn-lt"/>
              </a:rPr>
            </a:br>
            <a:r>
              <a:rPr lang="en-US" altLang="en-US" dirty="0">
                <a:latin typeface="+mn-lt"/>
              </a:rPr>
              <a:t>Testimony</a:t>
            </a:r>
            <a:br>
              <a:rPr lang="en-US" altLang="en-US" dirty="0">
                <a:latin typeface="+mn-lt"/>
              </a:rPr>
            </a:br>
            <a:endParaRPr lang="en-US" dirty="0">
              <a:latin typeface="+mn-lt"/>
            </a:endParaRPr>
          </a:p>
        </p:txBody>
      </p:sp>
      <p:sp>
        <p:nvSpPr>
          <p:cNvPr id="2" name="Footer Placeholder 1">
            <a:extLst>
              <a:ext uri="{FF2B5EF4-FFF2-40B4-BE49-F238E27FC236}">
                <a16:creationId xmlns="" xmlns:a16="http://schemas.microsoft.com/office/drawing/2014/main" id="{2CE4491E-6923-FB43-A441-A10441023DF3}"/>
              </a:ext>
            </a:extLst>
          </p:cNvPr>
          <p:cNvSpPr>
            <a:spLocks noGrp="1"/>
          </p:cNvSpPr>
          <p:nvPr>
            <p:ph type="ftr" sz="quarter" idx="11"/>
          </p:nvPr>
        </p:nvSpPr>
        <p:spPr/>
        <p:txBody>
          <a:bodyPr/>
          <a:lstStyle/>
          <a:p>
            <a:pPr>
              <a:defRPr/>
            </a:pPr>
            <a:r>
              <a:rPr lang="en-US"/>
              <a:t>“Medically Ready Force…Ready Medical Force”</a:t>
            </a:r>
          </a:p>
        </p:txBody>
      </p:sp>
      <p:sp>
        <p:nvSpPr>
          <p:cNvPr id="3" name="Slide Number Placeholder 2">
            <a:extLst>
              <a:ext uri="{FF2B5EF4-FFF2-40B4-BE49-F238E27FC236}">
                <a16:creationId xmlns="" xmlns:a16="http://schemas.microsoft.com/office/drawing/2014/main" id="{D3B66205-40E5-D24A-A066-E55140661718}"/>
              </a:ext>
            </a:extLst>
          </p:cNvPr>
          <p:cNvSpPr>
            <a:spLocks noGrp="1"/>
          </p:cNvSpPr>
          <p:nvPr>
            <p:ph type="sldNum" sz="quarter" idx="12"/>
          </p:nvPr>
        </p:nvSpPr>
        <p:spPr/>
        <p:txBody>
          <a:bodyPr/>
          <a:lstStyle/>
          <a:p>
            <a:pPr>
              <a:defRPr/>
            </a:pPr>
            <a:fld id="{59C6B71F-E71D-0543-8261-2980AA4D35C4}" type="slidenum">
              <a:rPr lang="en-US" smtClean="0"/>
              <a:pPr>
                <a:defRPr/>
              </a:pPr>
              <a:t>48</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a:extLst>
              <a:ext uri="{FF2B5EF4-FFF2-40B4-BE49-F238E27FC236}">
                <a16:creationId xmlns="" xmlns:a16="http://schemas.microsoft.com/office/drawing/2014/main" id="{79A4FB62-CD49-3C43-8C8E-3869CDFDC615}"/>
              </a:ext>
            </a:extLst>
          </p:cNvPr>
          <p:cNvSpPr>
            <a:spLocks noGrp="1"/>
          </p:cNvSpPr>
          <p:nvPr>
            <p:ph type="title"/>
          </p:nvPr>
        </p:nvSpPr>
        <p:spPr/>
        <p:txBody>
          <a:bodyPr/>
          <a:lstStyle/>
          <a:p>
            <a:r>
              <a:rPr lang="en-US" altLang="en-US"/>
              <a:t>Key Take Aways</a:t>
            </a:r>
          </a:p>
        </p:txBody>
      </p:sp>
      <p:sp>
        <p:nvSpPr>
          <p:cNvPr id="3" name="Content Placeholder 2">
            <a:extLst>
              <a:ext uri="{FF2B5EF4-FFF2-40B4-BE49-F238E27FC236}">
                <a16:creationId xmlns="" xmlns:a16="http://schemas.microsoft.com/office/drawing/2014/main" id="{F18E2D21-002B-8243-9CD6-19FAE3C53EB8}"/>
              </a:ext>
            </a:extLst>
          </p:cNvPr>
          <p:cNvSpPr>
            <a:spLocks noGrp="1"/>
          </p:cNvSpPr>
          <p:nvPr>
            <p:ph idx="1"/>
          </p:nvPr>
        </p:nvSpPr>
        <p:spPr/>
        <p:txBody>
          <a:bodyPr/>
          <a:lstStyle/>
          <a:p>
            <a:pPr>
              <a:buFont typeface="Wingdings" panose="05000000000000000000" pitchFamily="2" charset="2"/>
              <a:buChar char="§"/>
              <a:defRPr/>
            </a:pPr>
            <a:endParaRPr lang="en-US" sz="2400" dirty="0"/>
          </a:p>
          <a:p>
            <a:pPr>
              <a:buFont typeface="Wingdings" panose="05000000000000000000" pitchFamily="2" charset="2"/>
              <a:buChar char="§"/>
              <a:defRPr/>
            </a:pPr>
            <a:r>
              <a:rPr lang="en-US" altLang="en-US" sz="2400" dirty="0"/>
              <a:t>Medical record documentation is the most credible evidence in legal proceedings</a:t>
            </a:r>
          </a:p>
          <a:p>
            <a:pPr>
              <a:buFont typeface="Wingdings" panose="05000000000000000000" pitchFamily="2" charset="2"/>
              <a:buChar char="§"/>
              <a:defRPr/>
            </a:pPr>
            <a:r>
              <a:rPr lang="en-US" sz="2400" dirty="0"/>
              <a:t>Litigating claims is a months if not year long process</a:t>
            </a:r>
          </a:p>
          <a:p>
            <a:pPr>
              <a:buFont typeface="Wingdings" panose="05000000000000000000" pitchFamily="2" charset="2"/>
              <a:buChar char="§"/>
              <a:defRPr/>
            </a:pPr>
            <a:r>
              <a:rPr lang="en-US" sz="2400" dirty="0"/>
              <a:t>Memories fade </a:t>
            </a:r>
          </a:p>
          <a:p>
            <a:pPr>
              <a:buFont typeface="Wingdings" panose="05000000000000000000" pitchFamily="2" charset="2"/>
              <a:buChar char="§"/>
              <a:defRPr/>
            </a:pPr>
            <a:r>
              <a:rPr lang="en-US" sz="2400" dirty="0"/>
              <a:t>Be “FLAT” in your documentation practices</a:t>
            </a:r>
          </a:p>
          <a:p>
            <a:pPr>
              <a:buFont typeface="Wingdings" panose="05000000000000000000" pitchFamily="2" charset="2"/>
              <a:buChar char="§"/>
              <a:defRPr/>
            </a:pPr>
            <a:r>
              <a:rPr lang="en-US" sz="2400" dirty="0"/>
              <a:t>Be objective and clear</a:t>
            </a:r>
          </a:p>
          <a:p>
            <a:pPr>
              <a:buFont typeface="Wingdings" panose="05000000000000000000" pitchFamily="2" charset="2"/>
              <a:buChar char="§"/>
              <a:defRPr/>
            </a:pPr>
            <a:r>
              <a:rPr lang="en-US" sz="2400" dirty="0"/>
              <a:t>Never alter or falsify a medical record</a:t>
            </a:r>
          </a:p>
          <a:p>
            <a:pPr>
              <a:buFont typeface="Wingdings" panose="05000000000000000000" pitchFamily="2" charset="2"/>
              <a:buChar char="§"/>
              <a:defRPr/>
            </a:pPr>
            <a:r>
              <a:rPr lang="en-US" sz="2400" dirty="0"/>
              <a:t>Avoid Copy &amp; Paste/ Copy Forward functions</a:t>
            </a:r>
          </a:p>
          <a:p>
            <a:pPr marL="0" indent="0">
              <a:buFont typeface="Lucida Sans Unicode" panose="020B0602030504020204" pitchFamily="34" charset="0"/>
              <a:buNone/>
              <a:defRPr/>
            </a:pPr>
            <a:endParaRPr lang="en-US" sz="2400" dirty="0"/>
          </a:p>
          <a:p>
            <a:pPr>
              <a:buFont typeface="Wingdings" panose="05000000000000000000" pitchFamily="2" charset="2"/>
              <a:buChar char="§"/>
              <a:defRPr/>
            </a:pPr>
            <a:endParaRPr lang="en-US" sz="2400" dirty="0"/>
          </a:p>
          <a:p>
            <a:pPr>
              <a:buFont typeface="Wingdings" panose="05000000000000000000" pitchFamily="2" charset="2"/>
              <a:buChar char="§"/>
              <a:defRPr/>
            </a:pPr>
            <a:endParaRPr lang="en-US" sz="2400" dirty="0"/>
          </a:p>
          <a:p>
            <a:pPr>
              <a:buFont typeface="Wingdings" panose="05000000000000000000" pitchFamily="2" charset="2"/>
              <a:buChar char="§"/>
              <a:defRPr/>
            </a:pPr>
            <a:endParaRPr lang="en-US" sz="2400" dirty="0"/>
          </a:p>
        </p:txBody>
      </p:sp>
      <p:sp>
        <p:nvSpPr>
          <p:cNvPr id="4" name="Footer Placeholder 3">
            <a:extLst>
              <a:ext uri="{FF2B5EF4-FFF2-40B4-BE49-F238E27FC236}">
                <a16:creationId xmlns="" xmlns:a16="http://schemas.microsoft.com/office/drawing/2014/main" id="{FB257ECE-B887-AE40-A47B-3CC12D9FF410}"/>
              </a:ext>
            </a:extLst>
          </p:cNvPr>
          <p:cNvSpPr>
            <a:spLocks noGrp="1"/>
          </p:cNvSpPr>
          <p:nvPr>
            <p:ph type="ftr" sz="quarter" idx="11"/>
          </p:nvPr>
        </p:nvSpPr>
        <p:spPr/>
        <p:txBody>
          <a:bodyPr/>
          <a:lstStyle/>
          <a:p>
            <a:pPr>
              <a:defRPr/>
            </a:pPr>
            <a:r>
              <a:rPr lang="en-US">
                <a:solidFill>
                  <a:schemeClr val="tx1"/>
                </a:solidFill>
              </a:rPr>
              <a:t>“Medically Ready Force…Ready Medical Force”</a:t>
            </a:r>
          </a:p>
        </p:txBody>
      </p:sp>
      <p:sp>
        <p:nvSpPr>
          <p:cNvPr id="2" name="Slide Number Placeholder 1">
            <a:extLst>
              <a:ext uri="{FF2B5EF4-FFF2-40B4-BE49-F238E27FC236}">
                <a16:creationId xmlns="" xmlns:a16="http://schemas.microsoft.com/office/drawing/2014/main" id="{AA7539CA-D567-C241-936A-50F498C4EDF7}"/>
              </a:ext>
            </a:extLst>
          </p:cNvPr>
          <p:cNvSpPr>
            <a:spLocks noGrp="1"/>
          </p:cNvSpPr>
          <p:nvPr>
            <p:ph type="sldNum" sz="quarter" idx="12"/>
          </p:nvPr>
        </p:nvSpPr>
        <p:spPr/>
        <p:txBody>
          <a:bodyPr/>
          <a:lstStyle/>
          <a:p>
            <a:pPr>
              <a:defRPr/>
            </a:pPr>
            <a:fld id="{EABAB6B8-A871-884F-BDFC-630B5820B83D}" type="slidenum">
              <a:rPr lang="en-US" smtClean="0"/>
              <a:pPr>
                <a:defRPr/>
              </a:pPr>
              <a:t>49</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descr="Slide Title" title="Slide Title">
            <a:extLst>
              <a:ext uri="{FF2B5EF4-FFF2-40B4-BE49-F238E27FC236}">
                <a16:creationId xmlns="" xmlns:a16="http://schemas.microsoft.com/office/drawing/2014/main" id="{21B315E8-49B7-B349-B3EC-B23E51B3B5A2}"/>
              </a:ext>
            </a:extLst>
          </p:cNvPr>
          <p:cNvSpPr>
            <a:spLocks noGrp="1"/>
          </p:cNvSpPr>
          <p:nvPr>
            <p:ph type="title"/>
          </p:nvPr>
        </p:nvSpPr>
        <p:spPr/>
        <p:txBody>
          <a:bodyPr/>
          <a:lstStyle/>
          <a:p>
            <a:pPr eaLnBrk="1" hangingPunct="1">
              <a:defRPr/>
            </a:pPr>
            <a:r>
              <a:rPr lang="en-US" altLang="en-US" dirty="0"/>
              <a:t>Meghan R. Snide, BSN, MS</a:t>
            </a:r>
          </a:p>
        </p:txBody>
      </p:sp>
      <p:sp>
        <p:nvSpPr>
          <p:cNvPr id="3" name="Footer Placeholder 2">
            <a:extLst>
              <a:ext uri="{FF2B5EF4-FFF2-40B4-BE49-F238E27FC236}">
                <a16:creationId xmlns="" xmlns:a16="http://schemas.microsoft.com/office/drawing/2014/main" id="{4CD2DEA1-8511-7B45-A04F-82B07C02AFA1}"/>
              </a:ext>
            </a:extLst>
          </p:cNvPr>
          <p:cNvSpPr>
            <a:spLocks noGrp="1"/>
          </p:cNvSpPr>
          <p:nvPr>
            <p:ph type="ftr" sz="quarter" idx="11"/>
          </p:nvPr>
        </p:nvSpPr>
        <p:spPr/>
        <p:txBody>
          <a:bodyPr/>
          <a:lstStyle/>
          <a:p>
            <a:pPr>
              <a:defRPr/>
            </a:pPr>
            <a:r>
              <a:rPr lang="en-US"/>
              <a:t>“Medically Ready Force…Ready Medical Force”</a:t>
            </a:r>
          </a:p>
        </p:txBody>
      </p:sp>
      <p:sp>
        <p:nvSpPr>
          <p:cNvPr id="4" name="Slide Number Placeholder 3">
            <a:extLst>
              <a:ext uri="{FF2B5EF4-FFF2-40B4-BE49-F238E27FC236}">
                <a16:creationId xmlns="" xmlns:a16="http://schemas.microsoft.com/office/drawing/2014/main" id="{E9991EEC-83E4-5B4A-AA3D-1666050C7EE5}"/>
              </a:ext>
            </a:extLst>
          </p:cNvPr>
          <p:cNvSpPr>
            <a:spLocks noGrp="1"/>
          </p:cNvSpPr>
          <p:nvPr>
            <p:ph type="sldNum" sz="quarter" idx="12"/>
          </p:nvPr>
        </p:nvSpPr>
        <p:spPr/>
        <p:txBody>
          <a:bodyPr/>
          <a:lstStyle/>
          <a:p>
            <a:pPr>
              <a:defRPr/>
            </a:pPr>
            <a:fld id="{850BE95F-2BE7-5E4B-A49D-198481405A4B}" type="slidenum">
              <a:rPr lang="en-US"/>
              <a:pPr>
                <a:defRPr/>
              </a:pPr>
              <a:t>5</a:t>
            </a:fld>
            <a:endParaRPr lang="en-US"/>
          </a:p>
        </p:txBody>
      </p:sp>
      <p:sp>
        <p:nvSpPr>
          <p:cNvPr id="7" name="Content Placeholder 8">
            <a:extLst>
              <a:ext uri="{FF2B5EF4-FFF2-40B4-BE49-F238E27FC236}">
                <a16:creationId xmlns="" xmlns:a16="http://schemas.microsoft.com/office/drawing/2014/main" id="{E3D18A3D-0481-D14C-B58F-1D3032D2256D}"/>
              </a:ext>
            </a:extLst>
          </p:cNvPr>
          <p:cNvSpPr txBox="1">
            <a:spLocks/>
          </p:cNvSpPr>
          <p:nvPr/>
        </p:nvSpPr>
        <p:spPr>
          <a:xfrm>
            <a:off x="457200" y="1905000"/>
            <a:ext cx="7899400" cy="4114800"/>
          </a:xfrm>
          <a:prstGeom prst="rect">
            <a:avLst/>
          </a:prstGeom>
        </p:spPr>
        <p:txBody>
          <a:bodyPr/>
          <a:lstStyle>
            <a:lvl1pPr marL="342900" indent="-342900" algn="l" rtl="0" eaLnBrk="0" fontAlgn="base" hangingPunct="0">
              <a:spcBef>
                <a:spcPct val="20000"/>
              </a:spcBef>
              <a:spcAft>
                <a:spcPct val="0"/>
              </a:spcAft>
              <a:buFont typeface="Lucida Sans Unicode"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q"/>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Lucida Sans Unicode"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Lucida Sans Unicode"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14400">
              <a:defRPr/>
            </a:pPr>
            <a:endParaRPr lang="en-US" sz="1850" dirty="0">
              <a:solidFill>
                <a:prstClr val="black"/>
              </a:solidFill>
            </a:endParaRPr>
          </a:p>
        </p:txBody>
      </p:sp>
      <p:pic>
        <p:nvPicPr>
          <p:cNvPr id="8" name="Content Placeholder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7200" y="1772443"/>
            <a:ext cx="2855913" cy="2855913"/>
          </a:xfrm>
        </p:spPr>
      </p:pic>
      <p:sp>
        <p:nvSpPr>
          <p:cNvPr id="9" name="Content Placeholder 4"/>
          <p:cNvSpPr>
            <a:spLocks noGrp="1"/>
          </p:cNvSpPr>
          <p:nvPr>
            <p:ph sz="half" idx="2"/>
          </p:nvPr>
        </p:nvSpPr>
        <p:spPr>
          <a:xfrm>
            <a:off x="3505200" y="1600200"/>
            <a:ext cx="5334000" cy="4525963"/>
          </a:xfrm>
        </p:spPr>
        <p:txBody>
          <a:bodyPr/>
          <a:lstStyle/>
          <a:p>
            <a:pPr lvl="0"/>
            <a:r>
              <a:rPr lang="en-US" sz="1400" dirty="0"/>
              <a:t>Ms. Megan Snide is currently serving as the Chief of Risk Management Operations at the Defense Health Agency, located in Falls Church, Virginia.  Ms. Snide has served on Quality Assurance and Risk Management Committees, on a Joint Commission on the Accreditation of Healthcare Organizations (JCAHO) Preparation Working Group and as a JCAHO Chapter Champion and within Risk Management Operations and the Quality Management Division within the DoD. </a:t>
            </a:r>
          </a:p>
          <a:p>
            <a:pPr lvl="0"/>
            <a:r>
              <a:rPr lang="en-US" sz="1400" dirty="0"/>
              <a:t>In her current position, Ms. Snide is responsible for planning and implementing policy and programs regarding health care risk management for the Air Force Medical Services (</a:t>
            </a:r>
            <a:r>
              <a:rPr lang="en-US" sz="1400" dirty="0" err="1"/>
              <a:t>AFMS</a:t>
            </a:r>
            <a:r>
              <a:rPr lang="en-US" sz="1400" dirty="0"/>
              <a:t>), ensuring corporate compliance with federal, DoD and Air Force Regulation and as the principal advisor to the </a:t>
            </a:r>
            <a:r>
              <a:rPr lang="en-US" sz="1400" dirty="0" err="1"/>
              <a:t>AFMS</a:t>
            </a:r>
            <a:r>
              <a:rPr lang="en-US" sz="1400" dirty="0"/>
              <a:t> personal and Air Force Surgeon General (AF/SG). She also serves as a subject matter expert to support the AF/SG “Trusted Care” task force to implement principles and practices of high reliability across the </a:t>
            </a:r>
            <a:r>
              <a:rPr lang="en-US" sz="1400" dirty="0" err="1"/>
              <a:t>AFMS</a:t>
            </a:r>
            <a:r>
              <a:rPr lang="en-US" sz="1400" dirty="0"/>
              <a:t>. </a:t>
            </a:r>
          </a:p>
          <a:p>
            <a:pPr lvl="0"/>
            <a:r>
              <a:rPr lang="en-US" sz="1400" dirty="0"/>
              <a:t>She received her Bachelor of Science in Nursing from the State University of New York located in Binghamton, New York and her Master of Science in Management from Troy State University, located in Troy, Alabama.</a:t>
            </a:r>
            <a:endParaRPr lang="en-US" sz="1400" dirty="0">
              <a:effectLst/>
            </a:endParaRPr>
          </a:p>
        </p:txBody>
      </p:sp>
    </p:spTree>
    <p:extLst>
      <p:ext uri="{BB962C8B-B14F-4D97-AF65-F5344CB8AC3E}">
        <p14:creationId xmlns:p14="http://schemas.microsoft.com/office/powerpoint/2010/main" val="1137500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
            <a:extLst>
              <a:ext uri="{FF2B5EF4-FFF2-40B4-BE49-F238E27FC236}">
                <a16:creationId xmlns="" xmlns:a16="http://schemas.microsoft.com/office/drawing/2014/main" id="{252769BC-D198-A444-B048-D21B353575B7}"/>
              </a:ext>
            </a:extLst>
          </p:cNvPr>
          <p:cNvSpPr>
            <a:spLocks noGrp="1" noChangeArrowheads="1"/>
          </p:cNvSpPr>
          <p:nvPr>
            <p:ph type="title"/>
          </p:nvPr>
        </p:nvSpPr>
        <p:spPr>
          <a:xfrm>
            <a:off x="-152400" y="20638"/>
            <a:ext cx="8229600" cy="1676400"/>
          </a:xfrm>
          <a:extLst>
            <a:ext uri="{91240B29-F687-4F45-9708-019B960494DF}">
              <a14:hiddenLine xmlns:a14="http://schemas.microsoft.com/office/drawing/2010/main" w="9525" cap="flat">
                <a:solidFill>
                  <a:srgbClr val="3465A4"/>
                </a:solidFill>
                <a:round/>
                <a:headEnd/>
                <a:tailEnd/>
              </a14:hiddenLine>
            </a:ext>
          </a:extLst>
        </p:spPr>
        <p:txBody>
          <a:bodyPr/>
          <a:lstStyle/>
          <a:p>
            <a:pPr algn="ctr" eaLnBrk="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pPr>
            <a:r>
              <a:rPr lang="en-US" altLang="en-US" sz="2800" dirty="0" smtClean="0">
                <a:latin typeface="+mn-lt"/>
              </a:rPr>
              <a:t>Panel Discussion</a:t>
            </a:r>
            <a:endParaRPr lang="en-US" altLang="en-US" sz="2800" dirty="0">
              <a:latin typeface="+mn-lt"/>
            </a:endParaRPr>
          </a:p>
        </p:txBody>
      </p:sp>
      <p:sp>
        <p:nvSpPr>
          <p:cNvPr id="84994" name="Text Box 2">
            <a:extLst>
              <a:ext uri="{FF2B5EF4-FFF2-40B4-BE49-F238E27FC236}">
                <a16:creationId xmlns="" xmlns:a16="http://schemas.microsoft.com/office/drawing/2014/main" id="{8EAE024D-E3BB-9542-94C3-BD639E874036}"/>
              </a:ext>
            </a:extLst>
          </p:cNvPr>
          <p:cNvSpPr txBox="1">
            <a:spLocks noChangeArrowheads="1"/>
          </p:cNvSpPr>
          <p:nvPr/>
        </p:nvSpPr>
        <p:spPr bwMode="auto">
          <a:xfrm>
            <a:off x="800100" y="2057400"/>
            <a:ext cx="6858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80000"/>
              </a:lnSpc>
              <a:spcBef>
                <a:spcPts val="138"/>
              </a:spcBef>
              <a:buClr>
                <a:srgbClr val="000000"/>
              </a:buClr>
              <a:buSzPct val="100000"/>
              <a:buFont typeface="Times New Roman" panose="02020603050405020304" pitchFamily="18" charset="0"/>
              <a:buNone/>
            </a:pPr>
            <a:endParaRPr lang="en-US" altLang="en-US" sz="800" dirty="0">
              <a:latin typeface="Tahoma" panose="020B0604030504040204" pitchFamily="34" charset="0"/>
            </a:endParaRPr>
          </a:p>
          <a:p>
            <a:pPr algn="ctr" eaLnBrk="1" hangingPunct="1">
              <a:lnSpc>
                <a:spcPct val="80000"/>
              </a:lnSpc>
              <a:spcBef>
                <a:spcPts val="138"/>
              </a:spcBef>
              <a:buClr>
                <a:srgbClr val="000000"/>
              </a:buClr>
              <a:buSzPct val="100000"/>
              <a:buFont typeface="Times New Roman" panose="02020603050405020304" pitchFamily="18" charset="0"/>
              <a:buNone/>
            </a:pPr>
            <a:endParaRPr lang="en-US" altLang="en-US" sz="800" dirty="0">
              <a:latin typeface="Tahoma" panose="020B0604030504040204" pitchFamily="34" charset="0"/>
            </a:endParaRPr>
          </a:p>
          <a:p>
            <a:pPr algn="ctr" eaLnBrk="1" hangingPunct="1">
              <a:lnSpc>
                <a:spcPct val="80000"/>
              </a:lnSpc>
              <a:spcBef>
                <a:spcPts val="138"/>
              </a:spcBef>
              <a:buClr>
                <a:srgbClr val="000000"/>
              </a:buClr>
              <a:buSzPct val="100000"/>
              <a:buFont typeface="Times New Roman" panose="02020603050405020304" pitchFamily="18" charset="0"/>
              <a:buNone/>
            </a:pPr>
            <a:endParaRPr lang="en-US" altLang="en-US" sz="800" dirty="0">
              <a:latin typeface="Tahoma" panose="020B0604030504040204" pitchFamily="34" charset="0"/>
            </a:endParaRPr>
          </a:p>
          <a:p>
            <a:pPr marL="342900" indent="-342900" eaLnBrk="1" hangingPunct="1">
              <a:lnSpc>
                <a:spcPct val="80000"/>
              </a:lnSpc>
              <a:spcBef>
                <a:spcPts val="563"/>
              </a:spcBef>
              <a:buClr>
                <a:srgbClr val="000000"/>
              </a:buClr>
              <a:buSzPct val="100000"/>
              <a:buFont typeface="Wingdings" panose="05000000000000000000" pitchFamily="2" charset="2"/>
              <a:buChar char="§"/>
            </a:pPr>
            <a:r>
              <a:rPr lang="en-US" altLang="en-US" sz="2400" dirty="0">
                <a:latin typeface="Tahoma" panose="020B0604030504040204" pitchFamily="34" charset="0"/>
              </a:rPr>
              <a:t>Dana M. Bowers, Esq</a:t>
            </a:r>
            <a:r>
              <a:rPr lang="en-US" altLang="en-US" sz="2400" dirty="0" smtClean="0">
                <a:latin typeface="Tahoma" panose="020B0604030504040204" pitchFamily="34" charset="0"/>
              </a:rPr>
              <a:t>.</a:t>
            </a:r>
          </a:p>
          <a:p>
            <a:pPr marL="342900" indent="-342900" eaLnBrk="1" hangingPunct="1">
              <a:lnSpc>
                <a:spcPct val="80000"/>
              </a:lnSpc>
              <a:spcBef>
                <a:spcPts val="563"/>
              </a:spcBef>
              <a:buClr>
                <a:srgbClr val="000000"/>
              </a:buClr>
              <a:buSzPct val="100000"/>
              <a:buFont typeface="Wingdings" panose="05000000000000000000" pitchFamily="2" charset="2"/>
              <a:buChar char="§"/>
            </a:pPr>
            <a:endParaRPr lang="en-US" altLang="en-US" sz="2400" dirty="0" smtClean="0">
              <a:latin typeface="Tahoma" panose="020B0604030504040204" pitchFamily="34" charset="0"/>
            </a:endParaRPr>
          </a:p>
          <a:p>
            <a:pPr marL="342900" indent="-342900" eaLnBrk="1" hangingPunct="1">
              <a:lnSpc>
                <a:spcPct val="80000"/>
              </a:lnSpc>
              <a:spcBef>
                <a:spcPts val="563"/>
              </a:spcBef>
              <a:buClr>
                <a:srgbClr val="000000"/>
              </a:buClr>
              <a:buSzPct val="100000"/>
              <a:buFont typeface="Wingdings" panose="05000000000000000000" pitchFamily="2" charset="2"/>
              <a:buChar char="§"/>
            </a:pPr>
            <a:r>
              <a:rPr lang="en-US" altLang="en-US" sz="2400" dirty="0">
                <a:latin typeface="Tahoma" panose="020B0604030504040204" pitchFamily="34" charset="0"/>
              </a:rPr>
              <a:t>Jaclyn Castano, MSN, </a:t>
            </a:r>
            <a:r>
              <a:rPr lang="en-US" altLang="en-US" sz="2400" dirty="0" smtClean="0">
                <a:latin typeface="Tahoma" panose="020B0604030504040204" pitchFamily="34" charset="0"/>
              </a:rPr>
              <a:t>RN</a:t>
            </a:r>
          </a:p>
          <a:p>
            <a:pPr marL="342900" indent="-342900" eaLnBrk="1" hangingPunct="1">
              <a:lnSpc>
                <a:spcPct val="80000"/>
              </a:lnSpc>
              <a:spcBef>
                <a:spcPts val="563"/>
              </a:spcBef>
              <a:buClr>
                <a:srgbClr val="000000"/>
              </a:buClr>
              <a:buSzPct val="100000"/>
              <a:buFont typeface="Wingdings" panose="05000000000000000000" pitchFamily="2" charset="2"/>
              <a:buChar char="§"/>
            </a:pPr>
            <a:endParaRPr lang="en-US" altLang="en-US" sz="2400" dirty="0" smtClean="0">
              <a:latin typeface="Tahoma" panose="020B0604030504040204" pitchFamily="34" charset="0"/>
            </a:endParaRPr>
          </a:p>
          <a:p>
            <a:pPr marL="342900" indent="-342900" eaLnBrk="1" hangingPunct="1">
              <a:lnSpc>
                <a:spcPct val="80000"/>
              </a:lnSpc>
              <a:spcBef>
                <a:spcPts val="563"/>
              </a:spcBef>
              <a:buClr>
                <a:srgbClr val="000000"/>
              </a:buClr>
              <a:buSzPct val="100000"/>
              <a:buFont typeface="Wingdings" panose="05000000000000000000" pitchFamily="2" charset="2"/>
              <a:buChar char="§"/>
            </a:pPr>
            <a:r>
              <a:rPr lang="en-US" altLang="en-US" sz="2400" dirty="0">
                <a:latin typeface="Tahoma" panose="020B0604030504040204" pitchFamily="34" charset="0"/>
              </a:rPr>
              <a:t>Meghan R. Snide, BSN, MS</a:t>
            </a:r>
            <a:endParaRPr lang="en-US" altLang="en-US" sz="2600" dirty="0">
              <a:latin typeface="Tahoma" panose="020B0604030504040204" pitchFamily="34" charset="0"/>
            </a:endParaRPr>
          </a:p>
        </p:txBody>
      </p:sp>
      <p:sp>
        <p:nvSpPr>
          <p:cNvPr id="6" name="Footer Placeholder 3">
            <a:extLst>
              <a:ext uri="{FF2B5EF4-FFF2-40B4-BE49-F238E27FC236}">
                <a16:creationId xmlns="" xmlns:a16="http://schemas.microsoft.com/office/drawing/2014/main" id="{CF1A3C50-0172-444F-A4F4-95ADEDA8E4D5}"/>
              </a:ext>
            </a:extLst>
          </p:cNvPr>
          <p:cNvSpPr>
            <a:spLocks noGrp="1"/>
          </p:cNvSpPr>
          <p:nvPr>
            <p:ph type="ftr" sz="quarter" idx="11"/>
          </p:nvPr>
        </p:nvSpPr>
        <p:spPr/>
        <p:txBody>
          <a:bodyPr/>
          <a:lstStyle/>
          <a:p>
            <a:pPr>
              <a:defRPr/>
            </a:pPr>
            <a:r>
              <a:rPr lang="en-US" dirty="0">
                <a:solidFill>
                  <a:schemeClr val="tx1"/>
                </a:solidFill>
              </a:rPr>
              <a:t>“Medically Ready Force…Ready Medical Force”</a:t>
            </a:r>
          </a:p>
        </p:txBody>
      </p:sp>
      <p:sp>
        <p:nvSpPr>
          <p:cNvPr id="2" name="Slide Number Placeholder 1">
            <a:extLst>
              <a:ext uri="{FF2B5EF4-FFF2-40B4-BE49-F238E27FC236}">
                <a16:creationId xmlns="" xmlns:a16="http://schemas.microsoft.com/office/drawing/2014/main" id="{33D7AD06-4522-C041-90D2-2C155A229EC0}"/>
              </a:ext>
            </a:extLst>
          </p:cNvPr>
          <p:cNvSpPr>
            <a:spLocks noGrp="1"/>
          </p:cNvSpPr>
          <p:nvPr>
            <p:ph type="sldNum" sz="quarter" idx="12"/>
          </p:nvPr>
        </p:nvSpPr>
        <p:spPr/>
        <p:txBody>
          <a:bodyPr/>
          <a:lstStyle/>
          <a:p>
            <a:pPr>
              <a:defRPr/>
            </a:pPr>
            <a:fld id="{EABAB6B8-A871-884F-BDFC-630B5820B83D}" type="slidenum">
              <a:rPr lang="en-US" smtClean="0"/>
              <a:pPr>
                <a:defRPr/>
              </a:pPr>
              <a:t>50</a:t>
            </a:fld>
            <a:endParaRPr lang="en-US" dirty="0"/>
          </a:p>
        </p:txBody>
      </p:sp>
    </p:spTree>
    <p:extLst>
      <p:ext uri="{BB962C8B-B14F-4D97-AF65-F5344CB8AC3E}">
        <p14:creationId xmlns:p14="http://schemas.microsoft.com/office/powerpoint/2010/main" val="2054143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sz="2700" smtClean="0"/>
              <a:t>Questions?</a:t>
            </a:r>
            <a:endParaRPr lang="en-US" sz="2700" dirty="0"/>
          </a:p>
        </p:txBody>
      </p:sp>
      <p:pic>
        <p:nvPicPr>
          <p:cNvPr id="3" name="Picture 2"/>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905922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
            <a:extLst>
              <a:ext uri="{FF2B5EF4-FFF2-40B4-BE49-F238E27FC236}">
                <a16:creationId xmlns="" xmlns:a16="http://schemas.microsoft.com/office/drawing/2014/main" id="{252769BC-D198-A444-B048-D21B353575B7}"/>
              </a:ext>
            </a:extLst>
          </p:cNvPr>
          <p:cNvSpPr>
            <a:spLocks noGrp="1" noChangeArrowheads="1"/>
          </p:cNvSpPr>
          <p:nvPr>
            <p:ph type="title"/>
          </p:nvPr>
        </p:nvSpPr>
        <p:spPr>
          <a:xfrm>
            <a:off x="-152400" y="20638"/>
            <a:ext cx="8229600" cy="1676400"/>
          </a:xfrm>
          <a:extLst>
            <a:ext uri="{91240B29-F687-4F45-9708-019B960494DF}">
              <a14:hiddenLine xmlns:a14="http://schemas.microsoft.com/office/drawing/2010/main" w="9525" cap="flat">
                <a:solidFill>
                  <a:srgbClr val="3465A4"/>
                </a:solidFill>
                <a:round/>
                <a:headEnd/>
                <a:tailEnd/>
              </a14:hiddenLine>
            </a:ext>
          </a:extLst>
        </p:spPr>
        <p:txBody>
          <a:bodyPr/>
          <a:lstStyle/>
          <a:p>
            <a:pPr algn="ctr" eaLnBrk="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pPr>
            <a:r>
              <a:rPr lang="en-US" altLang="en-US" sz="2800" dirty="0" smtClean="0">
                <a:latin typeface="+mn-lt"/>
              </a:rPr>
              <a:t>Contact Information</a:t>
            </a:r>
            <a:endParaRPr lang="en-US" altLang="en-US" sz="2800" dirty="0">
              <a:latin typeface="+mn-lt"/>
            </a:endParaRPr>
          </a:p>
        </p:txBody>
      </p:sp>
      <p:sp>
        <p:nvSpPr>
          <p:cNvPr id="84994" name="Text Box 2">
            <a:extLst>
              <a:ext uri="{FF2B5EF4-FFF2-40B4-BE49-F238E27FC236}">
                <a16:creationId xmlns="" xmlns:a16="http://schemas.microsoft.com/office/drawing/2014/main" id="{8EAE024D-E3BB-9542-94C3-BD639E874036}"/>
              </a:ext>
            </a:extLst>
          </p:cNvPr>
          <p:cNvSpPr txBox="1">
            <a:spLocks noChangeArrowheads="1"/>
          </p:cNvSpPr>
          <p:nvPr/>
        </p:nvSpPr>
        <p:spPr bwMode="auto">
          <a:xfrm>
            <a:off x="800100" y="2057400"/>
            <a:ext cx="6858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80000"/>
              </a:lnSpc>
              <a:spcBef>
                <a:spcPts val="138"/>
              </a:spcBef>
              <a:buClr>
                <a:srgbClr val="000000"/>
              </a:buClr>
              <a:buSzPct val="100000"/>
              <a:buFont typeface="Times New Roman" panose="02020603050405020304" pitchFamily="18" charset="0"/>
              <a:buNone/>
            </a:pPr>
            <a:endParaRPr lang="en-US" altLang="en-US" sz="800">
              <a:latin typeface="Tahoma" panose="020B0604030504040204" pitchFamily="34" charset="0"/>
            </a:endParaRPr>
          </a:p>
          <a:p>
            <a:pPr algn="ctr" eaLnBrk="1" hangingPunct="1">
              <a:lnSpc>
                <a:spcPct val="80000"/>
              </a:lnSpc>
              <a:spcBef>
                <a:spcPts val="138"/>
              </a:spcBef>
              <a:buClr>
                <a:srgbClr val="000000"/>
              </a:buClr>
              <a:buSzPct val="100000"/>
              <a:buFont typeface="Times New Roman" panose="02020603050405020304" pitchFamily="18" charset="0"/>
              <a:buNone/>
            </a:pPr>
            <a:endParaRPr lang="en-US" altLang="en-US" sz="800">
              <a:latin typeface="Tahoma" panose="020B0604030504040204" pitchFamily="34" charset="0"/>
            </a:endParaRPr>
          </a:p>
          <a:p>
            <a:pPr algn="ctr" eaLnBrk="1" hangingPunct="1">
              <a:lnSpc>
                <a:spcPct val="80000"/>
              </a:lnSpc>
              <a:spcBef>
                <a:spcPts val="138"/>
              </a:spcBef>
              <a:buClr>
                <a:srgbClr val="000000"/>
              </a:buClr>
              <a:buSzPct val="100000"/>
              <a:buFont typeface="Times New Roman" panose="02020603050405020304" pitchFamily="18" charset="0"/>
              <a:buNone/>
            </a:pPr>
            <a:endParaRPr lang="en-US" altLang="en-US" sz="800">
              <a:latin typeface="Tahoma" panose="020B0604030504040204" pitchFamily="34" charset="0"/>
            </a:endParaRPr>
          </a:p>
          <a:p>
            <a:pPr algn="ctr" eaLnBrk="1" hangingPunct="1">
              <a:lnSpc>
                <a:spcPct val="80000"/>
              </a:lnSpc>
              <a:spcBef>
                <a:spcPts val="563"/>
              </a:spcBef>
              <a:buClr>
                <a:srgbClr val="000000"/>
              </a:buClr>
              <a:buSzPct val="100000"/>
              <a:buFont typeface="Times New Roman" panose="02020603050405020304" pitchFamily="18" charset="0"/>
              <a:buNone/>
            </a:pPr>
            <a:r>
              <a:rPr lang="en-US" altLang="en-US" sz="2400">
                <a:latin typeface="Tahoma" panose="020B0604030504040204" pitchFamily="34" charset="0"/>
              </a:rPr>
              <a:t>	Dana M. Bowers, Esq.</a:t>
            </a:r>
          </a:p>
          <a:p>
            <a:pPr eaLnBrk="1" hangingPunct="1">
              <a:lnSpc>
                <a:spcPct val="80000"/>
              </a:lnSpc>
              <a:spcBef>
                <a:spcPts val="488"/>
              </a:spcBef>
              <a:buClr>
                <a:srgbClr val="000000"/>
              </a:buClr>
              <a:buSzPct val="100000"/>
              <a:buFont typeface="Times New Roman" panose="02020603050405020304" pitchFamily="18" charset="0"/>
              <a:buNone/>
            </a:pPr>
            <a:r>
              <a:rPr lang="en-US" altLang="en-US" sz="2400">
                <a:latin typeface="Tahoma" panose="020B0604030504040204" pitchFamily="34" charset="0"/>
              </a:rPr>
              <a:t>	</a:t>
            </a:r>
          </a:p>
          <a:p>
            <a:pPr algn="ctr" eaLnBrk="1" hangingPunct="1">
              <a:lnSpc>
                <a:spcPct val="80000"/>
              </a:lnSpc>
              <a:spcBef>
                <a:spcPts val="400"/>
              </a:spcBef>
              <a:buClr>
                <a:srgbClr val="000000"/>
              </a:buClr>
              <a:buSzPct val="100000"/>
              <a:buFont typeface="Times New Roman" panose="02020603050405020304" pitchFamily="18" charset="0"/>
              <a:buNone/>
            </a:pPr>
            <a:r>
              <a:rPr lang="en-US" altLang="en-US" sz="2400">
                <a:latin typeface="Tahoma" panose="020B0604030504040204" pitchFamily="34" charset="0"/>
              </a:rPr>
              <a:t>	Staff Judge Advocate’s Office</a:t>
            </a:r>
          </a:p>
          <a:p>
            <a:pPr algn="ctr" eaLnBrk="1" hangingPunct="1">
              <a:lnSpc>
                <a:spcPct val="80000"/>
              </a:lnSpc>
              <a:spcBef>
                <a:spcPts val="400"/>
              </a:spcBef>
              <a:buClr>
                <a:srgbClr val="000000"/>
              </a:buClr>
              <a:buSzPct val="100000"/>
              <a:buFont typeface="Times New Roman" panose="02020603050405020304" pitchFamily="18" charset="0"/>
              <a:buNone/>
            </a:pPr>
            <a:r>
              <a:rPr lang="en-US" altLang="en-US" sz="2400">
                <a:latin typeface="Tahoma" panose="020B0604030504040204" pitchFamily="34" charset="0"/>
              </a:rPr>
              <a:t>Walter Reed National Military Medical Center</a:t>
            </a:r>
          </a:p>
          <a:p>
            <a:pPr algn="ctr" eaLnBrk="1" hangingPunct="1">
              <a:lnSpc>
                <a:spcPct val="80000"/>
              </a:lnSpc>
              <a:spcBef>
                <a:spcPts val="400"/>
              </a:spcBef>
              <a:buClr>
                <a:srgbClr val="000000"/>
              </a:buClr>
              <a:buSzPct val="100000"/>
              <a:buFont typeface="Times New Roman" panose="02020603050405020304" pitchFamily="18" charset="0"/>
              <a:buNone/>
            </a:pPr>
            <a:endParaRPr lang="en-US" altLang="en-US" sz="2400">
              <a:latin typeface="Tahoma" panose="020B0604030504040204" pitchFamily="34" charset="0"/>
            </a:endParaRPr>
          </a:p>
          <a:p>
            <a:pPr algn="ctr" eaLnBrk="1" hangingPunct="1">
              <a:lnSpc>
                <a:spcPct val="80000"/>
              </a:lnSpc>
              <a:spcBef>
                <a:spcPts val="400"/>
              </a:spcBef>
              <a:buClr>
                <a:srgbClr val="000000"/>
              </a:buClr>
              <a:buSzPct val="100000"/>
              <a:buFont typeface="Times New Roman" panose="02020603050405020304" pitchFamily="18" charset="0"/>
              <a:buNone/>
            </a:pPr>
            <a:r>
              <a:rPr lang="en-US" altLang="en-US" sz="2400">
                <a:latin typeface="Tahoma" panose="020B0604030504040204" pitchFamily="34" charset="0"/>
                <a:hlinkClick r:id="rId3"/>
              </a:rPr>
              <a:t>dana.m.bowers2.civ@mail.mil</a:t>
            </a:r>
            <a:endParaRPr lang="en-US" altLang="en-US" sz="2400">
              <a:latin typeface="Tahoma" panose="020B0604030504040204" pitchFamily="34" charset="0"/>
            </a:endParaRPr>
          </a:p>
          <a:p>
            <a:pPr algn="ctr" eaLnBrk="1" hangingPunct="1">
              <a:lnSpc>
                <a:spcPct val="80000"/>
              </a:lnSpc>
              <a:spcBef>
                <a:spcPts val="400"/>
              </a:spcBef>
              <a:buClr>
                <a:srgbClr val="000000"/>
              </a:buClr>
              <a:buSzPct val="100000"/>
              <a:buFont typeface="Times New Roman" panose="02020603050405020304" pitchFamily="18" charset="0"/>
              <a:buNone/>
            </a:pPr>
            <a:r>
              <a:rPr lang="en-US" altLang="en-US" sz="2400">
                <a:latin typeface="Tahoma" panose="020B0604030504040204" pitchFamily="34" charset="0"/>
              </a:rPr>
              <a:t>#(301) 319-4585</a:t>
            </a:r>
          </a:p>
          <a:p>
            <a:pPr eaLnBrk="1">
              <a:spcBef>
                <a:spcPts val="800"/>
              </a:spcBef>
              <a:buClr>
                <a:srgbClr val="000000"/>
              </a:buClr>
              <a:buSzPct val="100000"/>
              <a:buFont typeface="Times New Roman" panose="02020603050405020304" pitchFamily="18" charset="0"/>
              <a:buNone/>
            </a:pPr>
            <a:endParaRPr lang="en-US" altLang="en-US" sz="2600">
              <a:latin typeface="Tahoma" panose="020B0604030504040204" pitchFamily="34" charset="0"/>
            </a:endParaRPr>
          </a:p>
          <a:p>
            <a:pPr eaLnBrk="1">
              <a:spcBef>
                <a:spcPts val="800"/>
              </a:spcBef>
              <a:buClr>
                <a:srgbClr val="000000"/>
              </a:buClr>
              <a:buSzPct val="100000"/>
              <a:buFont typeface="Times New Roman" panose="02020603050405020304" pitchFamily="18" charset="0"/>
              <a:buNone/>
            </a:pPr>
            <a:endParaRPr lang="en-US" altLang="en-US" sz="2600">
              <a:latin typeface="Tahoma" panose="020B0604030504040204" pitchFamily="34" charset="0"/>
            </a:endParaRPr>
          </a:p>
        </p:txBody>
      </p:sp>
      <p:sp>
        <p:nvSpPr>
          <p:cNvPr id="6" name="Footer Placeholder 3">
            <a:extLst>
              <a:ext uri="{FF2B5EF4-FFF2-40B4-BE49-F238E27FC236}">
                <a16:creationId xmlns="" xmlns:a16="http://schemas.microsoft.com/office/drawing/2014/main" id="{CF1A3C50-0172-444F-A4F4-95ADEDA8E4D5}"/>
              </a:ext>
            </a:extLst>
          </p:cNvPr>
          <p:cNvSpPr>
            <a:spLocks noGrp="1"/>
          </p:cNvSpPr>
          <p:nvPr>
            <p:ph type="ftr" sz="quarter" idx="11"/>
          </p:nvPr>
        </p:nvSpPr>
        <p:spPr/>
        <p:txBody>
          <a:bodyPr/>
          <a:lstStyle/>
          <a:p>
            <a:pPr>
              <a:defRPr/>
            </a:pPr>
            <a:r>
              <a:rPr lang="en-US" dirty="0">
                <a:solidFill>
                  <a:schemeClr val="tx1"/>
                </a:solidFill>
              </a:rPr>
              <a:t>“Medically Ready Force…Ready Medical Force”</a:t>
            </a:r>
          </a:p>
        </p:txBody>
      </p:sp>
      <p:sp>
        <p:nvSpPr>
          <p:cNvPr id="2" name="Slide Number Placeholder 1">
            <a:extLst>
              <a:ext uri="{FF2B5EF4-FFF2-40B4-BE49-F238E27FC236}">
                <a16:creationId xmlns="" xmlns:a16="http://schemas.microsoft.com/office/drawing/2014/main" id="{33D7AD06-4522-C041-90D2-2C155A229EC0}"/>
              </a:ext>
            </a:extLst>
          </p:cNvPr>
          <p:cNvSpPr>
            <a:spLocks noGrp="1"/>
          </p:cNvSpPr>
          <p:nvPr>
            <p:ph type="sldNum" sz="quarter" idx="12"/>
          </p:nvPr>
        </p:nvSpPr>
        <p:spPr/>
        <p:txBody>
          <a:bodyPr/>
          <a:lstStyle/>
          <a:p>
            <a:pPr>
              <a:defRPr/>
            </a:pPr>
            <a:fld id="{EABAB6B8-A871-884F-BDFC-630B5820B83D}" type="slidenum">
              <a:rPr lang="en-US" smtClean="0"/>
              <a:pPr>
                <a:defRPr/>
              </a:pPr>
              <a:t>52</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a:extLst>
              <a:ext uri="{FF2B5EF4-FFF2-40B4-BE49-F238E27FC236}">
                <a16:creationId xmlns="" xmlns:a16="http://schemas.microsoft.com/office/drawing/2014/main" id="{096DDF31-B3C4-694E-97E3-6F6E955DF4F0}"/>
              </a:ext>
            </a:extLst>
          </p:cNvPr>
          <p:cNvSpPr>
            <a:spLocks noGrp="1"/>
          </p:cNvSpPr>
          <p:nvPr>
            <p:ph type="title"/>
          </p:nvPr>
        </p:nvSpPr>
        <p:spPr/>
        <p:txBody>
          <a:bodyPr/>
          <a:lstStyle/>
          <a:p>
            <a:r>
              <a:rPr lang="en-US" altLang="en-US"/>
              <a:t>References/ Further Reading</a:t>
            </a:r>
          </a:p>
        </p:txBody>
      </p:sp>
      <p:sp>
        <p:nvSpPr>
          <p:cNvPr id="3" name="Content Placeholder 2">
            <a:extLst>
              <a:ext uri="{FF2B5EF4-FFF2-40B4-BE49-F238E27FC236}">
                <a16:creationId xmlns="" xmlns:a16="http://schemas.microsoft.com/office/drawing/2014/main" id="{5BBC3EE7-C261-1E42-83D0-963B5E057357}"/>
              </a:ext>
            </a:extLst>
          </p:cNvPr>
          <p:cNvSpPr>
            <a:spLocks noGrp="1"/>
          </p:cNvSpPr>
          <p:nvPr>
            <p:ph idx="1"/>
          </p:nvPr>
        </p:nvSpPr>
        <p:spPr>
          <a:xfrm>
            <a:off x="304800" y="1662113"/>
            <a:ext cx="8610600" cy="4457700"/>
          </a:xfrm>
        </p:spPr>
        <p:txBody>
          <a:bodyPr/>
          <a:lstStyle/>
          <a:p>
            <a:pPr>
              <a:defRPr/>
            </a:pPr>
            <a:endParaRPr lang="en-US" sz="2000" dirty="0"/>
          </a:p>
          <a:p>
            <a:pPr>
              <a:defRPr/>
            </a:pPr>
            <a:r>
              <a:rPr lang="en-US" sz="2000" dirty="0"/>
              <a:t>Federal Tort Claims Act, </a:t>
            </a:r>
            <a:r>
              <a:rPr lang="en-US" altLang="en-US" sz="2000" dirty="0"/>
              <a:t>28 USC §2671, </a:t>
            </a:r>
            <a:r>
              <a:rPr lang="en-US" altLang="en-US" sz="2000" i="1" dirty="0"/>
              <a:t>et. seq.</a:t>
            </a:r>
            <a:endParaRPr lang="en-US" altLang="en-US" sz="2000" dirty="0"/>
          </a:p>
          <a:p>
            <a:pPr>
              <a:defRPr/>
            </a:pPr>
            <a:r>
              <a:rPr lang="en-US" altLang="en-US" sz="2000" dirty="0"/>
              <a:t>United States as a Defendant, 28 USC §1346</a:t>
            </a:r>
          </a:p>
          <a:p>
            <a:pPr>
              <a:defRPr/>
            </a:pPr>
            <a:r>
              <a:rPr lang="en-US" altLang="en-US" sz="2000" dirty="0" err="1"/>
              <a:t>Feutz</a:t>
            </a:r>
            <a:r>
              <a:rPr lang="en-US" altLang="en-US" sz="2000" dirty="0"/>
              <a:t>-Harter, Sheryl. </a:t>
            </a:r>
            <a:r>
              <a:rPr lang="en-US" altLang="en-US" sz="2000" u="sng" dirty="0"/>
              <a:t>Legal &amp; Ethical Standards for Nurses.</a:t>
            </a:r>
            <a:r>
              <a:rPr lang="en-US" altLang="en-US" sz="2000" dirty="0"/>
              <a:t> Eau Claire: PESI, 2006.</a:t>
            </a:r>
          </a:p>
          <a:p>
            <a:pPr>
              <a:defRPr/>
            </a:pPr>
            <a:r>
              <a:rPr lang="en-US" sz="2000" dirty="0"/>
              <a:t>Harrington, Linda.  Copy-Forward in Electronic Health Records: Lipstick on a Pig.  DOI: </a:t>
            </a:r>
            <a:r>
              <a:rPr lang="en-US" sz="2000" dirty="0">
                <a:hlinkClick r:id="rId2"/>
              </a:rPr>
              <a:t>https://doi.org/10.1016/j.jcjq.2017.04.007</a:t>
            </a:r>
            <a:endParaRPr lang="en-US" sz="2000" dirty="0"/>
          </a:p>
          <a:p>
            <a:pPr>
              <a:defRPr/>
            </a:pPr>
            <a:r>
              <a:rPr lang="en-US" sz="2000" dirty="0"/>
              <a:t>Tsou, Amy Y.  Safe Practices for Copy and Paste in the EHR. </a:t>
            </a:r>
            <a:r>
              <a:rPr lang="en-US" sz="2000" dirty="0">
                <a:hlinkClick r:id="rId3"/>
              </a:rPr>
              <a:t>https://www.ncbi.nlm.nih.gov/pmc/articles/PMC5373750/</a:t>
            </a:r>
            <a:endParaRPr lang="en-US" sz="2000" dirty="0"/>
          </a:p>
          <a:p>
            <a:pPr>
              <a:defRPr/>
            </a:pPr>
            <a:endParaRPr lang="en-US" altLang="en-US" sz="2000" dirty="0"/>
          </a:p>
          <a:p>
            <a:pPr marL="0" indent="0">
              <a:buFont typeface="Lucida Sans Unicode" panose="020B0602030504020204" pitchFamily="34" charset="0"/>
              <a:buNone/>
              <a:defRPr/>
            </a:pPr>
            <a:endParaRPr lang="en-US" altLang="en-US" sz="2000" dirty="0"/>
          </a:p>
          <a:p>
            <a:pPr>
              <a:defRPr/>
            </a:pPr>
            <a:endParaRPr lang="en-US" sz="2000" dirty="0"/>
          </a:p>
          <a:p>
            <a:pPr>
              <a:defRPr/>
            </a:pPr>
            <a:endParaRPr lang="en-US" sz="2000" dirty="0"/>
          </a:p>
        </p:txBody>
      </p:sp>
      <p:sp>
        <p:nvSpPr>
          <p:cNvPr id="4" name="Footer Placeholder 3">
            <a:extLst>
              <a:ext uri="{FF2B5EF4-FFF2-40B4-BE49-F238E27FC236}">
                <a16:creationId xmlns="" xmlns:a16="http://schemas.microsoft.com/office/drawing/2014/main" id="{BF8A6B3E-615B-8647-A636-CF6E2205B45D}"/>
              </a:ext>
            </a:extLst>
          </p:cNvPr>
          <p:cNvSpPr>
            <a:spLocks noGrp="1"/>
          </p:cNvSpPr>
          <p:nvPr>
            <p:ph type="ftr" sz="quarter" idx="11"/>
          </p:nvPr>
        </p:nvSpPr>
        <p:spPr/>
        <p:txBody>
          <a:bodyPr/>
          <a:lstStyle/>
          <a:p>
            <a:pPr>
              <a:defRPr/>
            </a:pPr>
            <a:r>
              <a:rPr lang="en-US" dirty="0">
                <a:solidFill>
                  <a:schemeClr val="tx1"/>
                </a:solidFill>
              </a:rPr>
              <a:t>“Medically Ready Force…Ready Medical Force”</a:t>
            </a:r>
          </a:p>
        </p:txBody>
      </p:sp>
      <p:sp>
        <p:nvSpPr>
          <p:cNvPr id="2" name="Slide Number Placeholder 1">
            <a:extLst>
              <a:ext uri="{FF2B5EF4-FFF2-40B4-BE49-F238E27FC236}">
                <a16:creationId xmlns="" xmlns:a16="http://schemas.microsoft.com/office/drawing/2014/main" id="{BFB8D022-47F8-394C-A946-69A080A747D3}"/>
              </a:ext>
            </a:extLst>
          </p:cNvPr>
          <p:cNvSpPr>
            <a:spLocks noGrp="1"/>
          </p:cNvSpPr>
          <p:nvPr>
            <p:ph type="sldNum" sz="quarter" idx="12"/>
          </p:nvPr>
        </p:nvSpPr>
        <p:spPr/>
        <p:txBody>
          <a:bodyPr/>
          <a:lstStyle/>
          <a:p>
            <a:pPr>
              <a:defRPr/>
            </a:pPr>
            <a:fld id="{EABAB6B8-A871-884F-BDFC-630B5820B83D}" type="slidenum">
              <a:rPr lang="en-US" smtClean="0"/>
              <a:pPr>
                <a:defRPr/>
              </a:pPr>
              <a:t>53</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a:extLst>
              <a:ext uri="{FF2B5EF4-FFF2-40B4-BE49-F238E27FC236}">
                <a16:creationId xmlns="" xmlns:a16="http://schemas.microsoft.com/office/drawing/2014/main" id="{1EE194EA-001B-6C4A-BD33-467979BB7952}"/>
              </a:ext>
            </a:extLst>
          </p:cNvPr>
          <p:cNvSpPr>
            <a:spLocks noGrp="1"/>
          </p:cNvSpPr>
          <p:nvPr>
            <p:ph type="title"/>
          </p:nvPr>
        </p:nvSpPr>
        <p:spPr/>
        <p:txBody>
          <a:bodyPr/>
          <a:lstStyle/>
          <a:p>
            <a:r>
              <a:rPr lang="en-US" altLang="en-US"/>
              <a:t>How to Obtain CE Credits</a:t>
            </a:r>
          </a:p>
        </p:txBody>
      </p:sp>
      <p:sp>
        <p:nvSpPr>
          <p:cNvPr id="3" name="Content Placeholder 2">
            <a:extLst>
              <a:ext uri="{FF2B5EF4-FFF2-40B4-BE49-F238E27FC236}">
                <a16:creationId xmlns="" xmlns:a16="http://schemas.microsoft.com/office/drawing/2014/main" id="{6BCF1C3A-A10D-4B42-879F-4A612A78775F}"/>
              </a:ext>
            </a:extLst>
          </p:cNvPr>
          <p:cNvSpPr>
            <a:spLocks noGrp="1"/>
          </p:cNvSpPr>
          <p:nvPr>
            <p:ph idx="1"/>
          </p:nvPr>
        </p:nvSpPr>
        <p:spPr/>
        <p:txBody>
          <a:bodyPr/>
          <a:lstStyle/>
          <a:p>
            <a:r>
              <a:rPr lang="en-US" dirty="0"/>
              <a:t>Following the event, additional instructions for how to obtain CE credit will be sent via email upon completion of the course. </a:t>
            </a:r>
            <a:endParaRPr lang="en-US" dirty="0" smtClean="0"/>
          </a:p>
          <a:p>
            <a:r>
              <a:rPr lang="en-US" dirty="0" smtClean="0"/>
              <a:t>To </a:t>
            </a:r>
            <a:r>
              <a:rPr lang="en-US" dirty="0"/>
              <a:t>receive continuing education credit (CE), you must complete the program posttest and evaluation before collecting your certificate. The posttest and evaluation will be available through 8 Aug 2019 at 2359 pm ET.</a:t>
            </a:r>
          </a:p>
        </p:txBody>
      </p:sp>
      <p:sp>
        <p:nvSpPr>
          <p:cNvPr id="4" name="Footer Placeholder 3">
            <a:extLst>
              <a:ext uri="{FF2B5EF4-FFF2-40B4-BE49-F238E27FC236}">
                <a16:creationId xmlns="" xmlns:a16="http://schemas.microsoft.com/office/drawing/2014/main" id="{15E677BE-A6A3-E84B-A388-D3AEAFD71AC6}"/>
              </a:ext>
            </a:extLst>
          </p:cNvPr>
          <p:cNvSpPr>
            <a:spLocks noGrp="1"/>
          </p:cNvSpPr>
          <p:nvPr>
            <p:ph type="ftr" sz="quarter" idx="11"/>
          </p:nvPr>
        </p:nvSpPr>
        <p:spPr/>
        <p:txBody>
          <a:bodyPr/>
          <a:lstStyle/>
          <a:p>
            <a:pPr>
              <a:defRPr/>
            </a:pPr>
            <a:r>
              <a:rPr lang="en-US">
                <a:solidFill>
                  <a:schemeClr val="tx1"/>
                </a:solidFill>
              </a:rPr>
              <a:t>“Medically Ready Force…Ready Medical Force”</a:t>
            </a:r>
          </a:p>
        </p:txBody>
      </p:sp>
      <p:sp>
        <p:nvSpPr>
          <p:cNvPr id="2" name="Slide Number Placeholder 1">
            <a:extLst>
              <a:ext uri="{FF2B5EF4-FFF2-40B4-BE49-F238E27FC236}">
                <a16:creationId xmlns="" xmlns:a16="http://schemas.microsoft.com/office/drawing/2014/main" id="{CBD015C1-1D18-074B-9066-A9D661698A9B}"/>
              </a:ext>
            </a:extLst>
          </p:cNvPr>
          <p:cNvSpPr>
            <a:spLocks noGrp="1"/>
          </p:cNvSpPr>
          <p:nvPr>
            <p:ph type="sldNum" sz="quarter" idx="12"/>
          </p:nvPr>
        </p:nvSpPr>
        <p:spPr/>
        <p:txBody>
          <a:bodyPr/>
          <a:lstStyle/>
          <a:p>
            <a:pPr>
              <a:defRPr/>
            </a:pPr>
            <a:fld id="{EABAB6B8-A871-884F-BDFC-630B5820B83D}" type="slidenum">
              <a:rPr lang="en-US" smtClean="0"/>
              <a:pPr>
                <a:defRPr/>
              </a:pPr>
              <a:t>54</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descr="Slide Title" title="Slide Title">
            <a:extLst>
              <a:ext uri="{FF2B5EF4-FFF2-40B4-BE49-F238E27FC236}">
                <a16:creationId xmlns="" xmlns:a16="http://schemas.microsoft.com/office/drawing/2014/main" id="{21B315E8-49B7-B349-B3EC-B23E51B3B5A2}"/>
              </a:ext>
            </a:extLst>
          </p:cNvPr>
          <p:cNvSpPr>
            <a:spLocks noGrp="1"/>
          </p:cNvSpPr>
          <p:nvPr>
            <p:ph type="title"/>
          </p:nvPr>
        </p:nvSpPr>
        <p:spPr/>
        <p:txBody>
          <a:bodyPr/>
          <a:lstStyle/>
          <a:p>
            <a:pPr>
              <a:spcAft>
                <a:spcPts val="600"/>
              </a:spcAft>
            </a:pPr>
            <a:r>
              <a:rPr lang="en-US" altLang="en-US" dirty="0"/>
              <a:t>Jaclyn Castano, MSN, RN</a:t>
            </a:r>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666115" y="1600201"/>
            <a:ext cx="2377440" cy="2971800"/>
          </a:xfrm>
        </p:spPr>
      </p:pic>
      <p:sp>
        <p:nvSpPr>
          <p:cNvPr id="5" name="Content Placeholder 4"/>
          <p:cNvSpPr>
            <a:spLocks noGrp="1"/>
          </p:cNvSpPr>
          <p:nvPr>
            <p:ph sz="half" idx="2"/>
          </p:nvPr>
        </p:nvSpPr>
        <p:spPr>
          <a:xfrm>
            <a:off x="3124200" y="1600200"/>
            <a:ext cx="5562600" cy="4525963"/>
          </a:xfrm>
        </p:spPr>
        <p:txBody>
          <a:bodyPr/>
          <a:lstStyle/>
          <a:p>
            <a:pPr lvl="0"/>
            <a:r>
              <a:rPr lang="en-US" sz="1600" dirty="0"/>
              <a:t>Ms. Jaclyn Castano is currently serving as the Chief of Patient Safety at Madigan Army Medical Center in Tacoma, Washington. Her previous work experience includes serving as the Clinical Nurse and Supervisor for nine years in the emergency department of this same hospital. During this time, Ms. Castano expanded her professional knowledge in the health care arena and exposed herself to different accrediting and regulatory agencies, further developing her leadership skills. </a:t>
            </a:r>
          </a:p>
          <a:p>
            <a:pPr lvl="0"/>
            <a:r>
              <a:rPr lang="en-US" sz="1600" dirty="0"/>
              <a:t>Prior to this, Ms. Castano worked at Shady Grove Adventist Hospital in Maryland.</a:t>
            </a:r>
          </a:p>
          <a:p>
            <a:pPr lvl="0"/>
            <a:r>
              <a:rPr lang="en-US" sz="1600" dirty="0"/>
              <a:t>She received her Bachelors of Science in Nursing from the Rochester Community and Technical College located in Rochester, Minnesota and her Masters of Science in Nursing and Nursing Education from Winona State University, located in Winona, Minnesota.  She is currently licensed in the states of Washington and Maryland.</a:t>
            </a:r>
            <a:endParaRPr lang="en-US" sz="1600" dirty="0">
              <a:effectLst/>
            </a:endParaRPr>
          </a:p>
        </p:txBody>
      </p:sp>
      <p:sp>
        <p:nvSpPr>
          <p:cNvPr id="3" name="Footer Placeholder 2">
            <a:extLst>
              <a:ext uri="{FF2B5EF4-FFF2-40B4-BE49-F238E27FC236}">
                <a16:creationId xmlns="" xmlns:a16="http://schemas.microsoft.com/office/drawing/2014/main" id="{4CD2DEA1-8511-7B45-A04F-82B07C02AFA1}"/>
              </a:ext>
            </a:extLst>
          </p:cNvPr>
          <p:cNvSpPr>
            <a:spLocks noGrp="1"/>
          </p:cNvSpPr>
          <p:nvPr>
            <p:ph type="ftr" sz="quarter" idx="11"/>
          </p:nvPr>
        </p:nvSpPr>
        <p:spPr/>
        <p:txBody>
          <a:bodyPr/>
          <a:lstStyle/>
          <a:p>
            <a:pPr>
              <a:defRPr/>
            </a:pPr>
            <a:r>
              <a:rPr lang="en-US"/>
              <a:t>“Medically Ready Force…Ready Medical Force”</a:t>
            </a:r>
          </a:p>
        </p:txBody>
      </p:sp>
      <p:sp>
        <p:nvSpPr>
          <p:cNvPr id="4" name="Slide Number Placeholder 3">
            <a:extLst>
              <a:ext uri="{FF2B5EF4-FFF2-40B4-BE49-F238E27FC236}">
                <a16:creationId xmlns="" xmlns:a16="http://schemas.microsoft.com/office/drawing/2014/main" id="{E9991EEC-83E4-5B4A-AA3D-1666050C7EE5}"/>
              </a:ext>
            </a:extLst>
          </p:cNvPr>
          <p:cNvSpPr>
            <a:spLocks noGrp="1"/>
          </p:cNvSpPr>
          <p:nvPr>
            <p:ph type="sldNum" sz="quarter" idx="12"/>
          </p:nvPr>
        </p:nvSpPr>
        <p:spPr/>
        <p:txBody>
          <a:bodyPr/>
          <a:lstStyle/>
          <a:p>
            <a:pPr>
              <a:defRPr/>
            </a:pPr>
            <a:fld id="{850BE95F-2BE7-5E4B-A49D-198481405A4B}" type="slidenum">
              <a:rPr lang="en-US"/>
              <a:pPr>
                <a:defRPr/>
              </a:pPr>
              <a:t>6</a:t>
            </a:fld>
            <a:endParaRPr lang="en-US"/>
          </a:p>
        </p:txBody>
      </p:sp>
      <p:sp>
        <p:nvSpPr>
          <p:cNvPr id="7" name="Content Placeholder 8">
            <a:extLst>
              <a:ext uri="{FF2B5EF4-FFF2-40B4-BE49-F238E27FC236}">
                <a16:creationId xmlns="" xmlns:a16="http://schemas.microsoft.com/office/drawing/2014/main" id="{E3D18A3D-0481-D14C-B58F-1D3032D2256D}"/>
              </a:ext>
            </a:extLst>
          </p:cNvPr>
          <p:cNvSpPr txBox="1">
            <a:spLocks/>
          </p:cNvSpPr>
          <p:nvPr/>
        </p:nvSpPr>
        <p:spPr>
          <a:xfrm>
            <a:off x="457200" y="1676400"/>
            <a:ext cx="7899400" cy="4343400"/>
          </a:xfrm>
          <a:prstGeom prst="rect">
            <a:avLst/>
          </a:prstGeom>
        </p:spPr>
        <p:txBody>
          <a:bodyPr/>
          <a:lstStyle>
            <a:lvl1pPr marL="342900" indent="-342900" algn="l" rtl="0" eaLnBrk="0" fontAlgn="base" hangingPunct="0">
              <a:spcBef>
                <a:spcPct val="20000"/>
              </a:spcBef>
              <a:spcAft>
                <a:spcPct val="0"/>
              </a:spcAft>
              <a:buFont typeface="Lucida Sans Unicode"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q"/>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Lucida Sans Unicode"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Lucida Sans Unicode"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700" dirty="0"/>
          </a:p>
        </p:txBody>
      </p:sp>
    </p:spTree>
    <p:extLst>
      <p:ext uri="{BB962C8B-B14F-4D97-AF65-F5344CB8AC3E}">
        <p14:creationId xmlns:p14="http://schemas.microsoft.com/office/powerpoint/2010/main" val="13689579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descr="The title of this slide is Military Health Service Objectives" title="Slide Title">
            <a:extLst>
              <a:ext uri="{FF2B5EF4-FFF2-40B4-BE49-F238E27FC236}">
                <a16:creationId xmlns="" xmlns:a16="http://schemas.microsoft.com/office/drawing/2014/main" id="{2200FFFD-EB06-A240-92C6-BE48D77154BE}"/>
              </a:ext>
            </a:extLst>
          </p:cNvPr>
          <p:cNvSpPr>
            <a:spLocks noGrp="1"/>
          </p:cNvSpPr>
          <p:nvPr>
            <p:ph type="title"/>
          </p:nvPr>
        </p:nvSpPr>
        <p:spPr/>
        <p:txBody>
          <a:bodyPr/>
          <a:lstStyle/>
          <a:p>
            <a:pPr eaLnBrk="1" hangingPunct="1">
              <a:defRPr/>
            </a:pPr>
            <a:r>
              <a:rPr lang="en-US" dirty="0"/>
              <a:t>Disclosures</a:t>
            </a:r>
            <a:endParaRPr lang="en-US" altLang="en-US" dirty="0">
              <a:solidFill>
                <a:srgbClr val="000000"/>
              </a:solidFill>
            </a:endParaRPr>
          </a:p>
        </p:txBody>
      </p:sp>
      <p:sp>
        <p:nvSpPr>
          <p:cNvPr id="3" name="Content Placeholder 2">
            <a:extLst>
              <a:ext uri="{FF2B5EF4-FFF2-40B4-BE49-F238E27FC236}">
                <a16:creationId xmlns="" xmlns:a16="http://schemas.microsoft.com/office/drawing/2014/main" id="{1AC005B6-08F7-F242-8E32-F7D11A54D686}"/>
              </a:ext>
            </a:extLst>
          </p:cNvPr>
          <p:cNvSpPr>
            <a:spLocks noGrp="1"/>
          </p:cNvSpPr>
          <p:nvPr>
            <p:ph idx="1"/>
          </p:nvPr>
        </p:nvSpPr>
        <p:spPr/>
        <p:txBody>
          <a:bodyPr>
            <a:normAutofit fontScale="70000" lnSpcReduction="20000"/>
          </a:bodyPr>
          <a:lstStyle/>
          <a:p>
            <a:pPr>
              <a:buFont typeface="Wingdings" panose="05000000000000000000" pitchFamily="2" charset="2"/>
              <a:buChar char="§"/>
              <a:defRPr/>
            </a:pPr>
            <a:endParaRPr lang="en-US" sz="3200" dirty="0"/>
          </a:p>
          <a:p>
            <a:pPr>
              <a:buFont typeface="Wingdings" panose="05000000000000000000" pitchFamily="2" charset="2"/>
              <a:buChar char="§"/>
              <a:defRPr/>
            </a:pPr>
            <a:r>
              <a:rPr lang="en-US" altLang="en-US" sz="3200" dirty="0"/>
              <a:t>Dana M. </a:t>
            </a:r>
            <a:r>
              <a:rPr lang="en-US" altLang="en-US" sz="3200" dirty="0" smtClean="0"/>
              <a:t>Bowers, Meghan </a:t>
            </a:r>
            <a:r>
              <a:rPr lang="en-US" altLang="en-US" sz="3200" dirty="0"/>
              <a:t>R. </a:t>
            </a:r>
            <a:r>
              <a:rPr lang="en-US" altLang="en-US" sz="3200" dirty="0" smtClean="0"/>
              <a:t>Snide</a:t>
            </a:r>
            <a:r>
              <a:rPr lang="en-US" altLang="en-US" sz="3200" dirty="0"/>
              <a:t>, </a:t>
            </a:r>
            <a:r>
              <a:rPr lang="en-US" altLang="en-US" sz="3200" dirty="0" smtClean="0"/>
              <a:t>and Jaclyn </a:t>
            </a:r>
            <a:r>
              <a:rPr lang="en-US" altLang="en-US" sz="3200" dirty="0"/>
              <a:t>Castano </a:t>
            </a:r>
            <a:r>
              <a:rPr lang="en-US" sz="3200" dirty="0" smtClean="0"/>
              <a:t>have no </a:t>
            </a:r>
            <a:r>
              <a:rPr lang="en-US" sz="3200" dirty="0"/>
              <a:t>relevant financial or non-financial relationships to disclose relating to the content of this activity.</a:t>
            </a:r>
          </a:p>
          <a:p>
            <a:pPr>
              <a:buFont typeface="Wingdings" panose="05000000000000000000" pitchFamily="2" charset="2"/>
              <a:buChar char="§"/>
              <a:defRPr/>
            </a:pPr>
            <a:r>
              <a:rPr lang="en-US" sz="3200" dirty="0"/>
              <a:t>The views expressed in this presentation are those of the author and do not necessarily reflect the official policy or position of the Department of Defense, not the U.S. Government.</a:t>
            </a:r>
          </a:p>
          <a:p>
            <a:pPr>
              <a:buFont typeface="Wingdings" panose="05000000000000000000" pitchFamily="2" charset="2"/>
              <a:buChar char="§"/>
              <a:defRPr/>
            </a:pPr>
            <a:r>
              <a:rPr lang="en-US" sz="3200" dirty="0"/>
              <a:t>This continuing education activity is managed and accredited by the Defense Health Agency J7 Continuing Education Program Office (DHA J7 </a:t>
            </a:r>
            <a:r>
              <a:rPr lang="en-US" sz="3200" dirty="0" err="1"/>
              <a:t>CEPO</a:t>
            </a:r>
            <a:r>
              <a:rPr lang="en-US" sz="3200" dirty="0"/>
              <a:t>). DHA J7 </a:t>
            </a:r>
            <a:r>
              <a:rPr lang="en-US" sz="3200" dirty="0" err="1"/>
              <a:t>CEPO</a:t>
            </a:r>
            <a:r>
              <a:rPr lang="en-US" sz="3200" dirty="0"/>
              <a:t> and all accrediting organizations do not support or endorse any product or service mentioned in this activity.</a:t>
            </a:r>
          </a:p>
          <a:p>
            <a:pPr>
              <a:buFont typeface="Wingdings" panose="05000000000000000000" pitchFamily="2" charset="2"/>
              <a:buChar char="§"/>
              <a:defRPr/>
            </a:pPr>
            <a:r>
              <a:rPr lang="en-US" sz="3200" dirty="0"/>
              <a:t>DHA J7 </a:t>
            </a:r>
            <a:r>
              <a:rPr lang="en-US" sz="3200" dirty="0" err="1"/>
              <a:t>CEPO</a:t>
            </a:r>
            <a:r>
              <a:rPr lang="en-US" sz="3200" dirty="0"/>
              <a:t> staff, as well as activity planners and reviewers have no relevant financial or non-financial interest to disclose.</a:t>
            </a:r>
          </a:p>
          <a:p>
            <a:pPr>
              <a:buFont typeface="Wingdings" panose="05000000000000000000" pitchFamily="2" charset="2"/>
              <a:buChar char="§"/>
              <a:defRPr/>
            </a:pPr>
            <a:r>
              <a:rPr lang="en-US" sz="3200" dirty="0"/>
              <a:t>Commercial support was not received for this activity. </a:t>
            </a:r>
          </a:p>
        </p:txBody>
      </p:sp>
      <p:sp>
        <p:nvSpPr>
          <p:cNvPr id="4" name="Footer Placeholder 3">
            <a:extLst>
              <a:ext uri="{FF2B5EF4-FFF2-40B4-BE49-F238E27FC236}">
                <a16:creationId xmlns="" xmlns:a16="http://schemas.microsoft.com/office/drawing/2014/main" id="{E6EB2150-D4C8-E848-8749-08D8E1D8438A}"/>
              </a:ext>
            </a:extLst>
          </p:cNvPr>
          <p:cNvSpPr>
            <a:spLocks noGrp="1"/>
          </p:cNvSpPr>
          <p:nvPr>
            <p:ph type="ftr" sz="quarter" idx="11"/>
          </p:nvPr>
        </p:nvSpPr>
        <p:spPr/>
        <p:txBody>
          <a:bodyPr/>
          <a:lstStyle/>
          <a:p>
            <a:pPr>
              <a:defRPr/>
            </a:pPr>
            <a:r>
              <a:rPr lang="en-US"/>
              <a:t>“Medically Ready Force…Ready Medical Force”</a:t>
            </a:r>
          </a:p>
        </p:txBody>
      </p:sp>
      <p:sp>
        <p:nvSpPr>
          <p:cNvPr id="5" name="Slide Number Placeholder 4">
            <a:extLst>
              <a:ext uri="{FF2B5EF4-FFF2-40B4-BE49-F238E27FC236}">
                <a16:creationId xmlns="" xmlns:a16="http://schemas.microsoft.com/office/drawing/2014/main" id="{EBA6A916-CEE0-EF4C-95D0-AA8CA14EE730}"/>
              </a:ext>
            </a:extLst>
          </p:cNvPr>
          <p:cNvSpPr>
            <a:spLocks noGrp="1"/>
          </p:cNvSpPr>
          <p:nvPr>
            <p:ph type="sldNum" sz="quarter" idx="12"/>
          </p:nvPr>
        </p:nvSpPr>
        <p:spPr/>
        <p:txBody>
          <a:bodyPr/>
          <a:lstStyle/>
          <a:p>
            <a:pPr>
              <a:defRPr/>
            </a:pPr>
            <a:fld id="{C7C58E70-9BFB-1445-AA7E-2FA62F5E37ED}" type="slidenum">
              <a:rPr lang="en-US"/>
              <a:pPr>
                <a:defRPr/>
              </a:pPr>
              <a:t>7</a:t>
            </a:fld>
            <a:endParaRPr lang="en-US" dirty="0"/>
          </a:p>
        </p:txBody>
      </p:sp>
    </p:spTree>
    <p:extLst>
      <p:ext uri="{BB962C8B-B14F-4D97-AF65-F5344CB8AC3E}">
        <p14:creationId xmlns:p14="http://schemas.microsoft.com/office/powerpoint/2010/main" val="4190710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descr="The title of this slide is Military Health Service Objectives" title="Slide Title">
            <a:extLst>
              <a:ext uri="{FF2B5EF4-FFF2-40B4-BE49-F238E27FC236}">
                <a16:creationId xmlns="" xmlns:a16="http://schemas.microsoft.com/office/drawing/2014/main" id="{50849864-99FD-0743-AC51-663A6F1D7FFC}"/>
              </a:ext>
            </a:extLst>
          </p:cNvPr>
          <p:cNvSpPr>
            <a:spLocks noGrp="1"/>
          </p:cNvSpPr>
          <p:nvPr>
            <p:ph type="title"/>
          </p:nvPr>
        </p:nvSpPr>
        <p:spPr/>
        <p:txBody>
          <a:bodyPr/>
          <a:lstStyle/>
          <a:p>
            <a:pPr eaLnBrk="1" hangingPunct="1">
              <a:defRPr/>
            </a:pPr>
            <a:r>
              <a:rPr lang="en-US" dirty="0"/>
              <a:t>Disclaimer</a:t>
            </a:r>
            <a:endParaRPr lang="en-US" altLang="en-US" dirty="0">
              <a:solidFill>
                <a:srgbClr val="000000"/>
              </a:solidFill>
            </a:endParaRPr>
          </a:p>
        </p:txBody>
      </p:sp>
      <p:sp>
        <p:nvSpPr>
          <p:cNvPr id="3" name="Content Placeholder 2">
            <a:extLst>
              <a:ext uri="{FF2B5EF4-FFF2-40B4-BE49-F238E27FC236}">
                <a16:creationId xmlns="" xmlns:a16="http://schemas.microsoft.com/office/drawing/2014/main" id="{BB75A3BB-7CB4-D74B-B6F2-A6F2BF978EF4}"/>
              </a:ext>
            </a:extLst>
          </p:cNvPr>
          <p:cNvSpPr>
            <a:spLocks noGrp="1"/>
          </p:cNvSpPr>
          <p:nvPr>
            <p:ph idx="1"/>
          </p:nvPr>
        </p:nvSpPr>
        <p:spPr/>
        <p:txBody>
          <a:bodyPr>
            <a:normAutofit fontScale="85000" lnSpcReduction="20000"/>
          </a:bodyPr>
          <a:lstStyle/>
          <a:p>
            <a:pPr>
              <a:defRPr/>
            </a:pPr>
            <a:r>
              <a:rPr lang="en-US" dirty="0"/>
              <a:t>The materials and information provided during this training are for informational purposes only and not for the purpose of providing legal advice. Nothing in this presentation creates or is intended to create an attorney-client relationship, and is not a substitute for obtaining legal advice.</a:t>
            </a:r>
          </a:p>
          <a:p>
            <a:pPr>
              <a:defRPr/>
            </a:pPr>
            <a:r>
              <a:rPr lang="en-US" dirty="0"/>
              <a:t>Legal determinations are fact specific, but intended to assist with issue spotting. Consult with your agency counsel to obtain advice with respect to any particular issue or problem.</a:t>
            </a:r>
          </a:p>
          <a:p>
            <a:pPr>
              <a:defRPr/>
            </a:pPr>
            <a:r>
              <a:rPr lang="en-US" dirty="0"/>
              <a:t>Different agencies and services (including DHA, the U.S. Army/Navy/Air Force) have different regulatory guidance. Consult your agency-specific requirements. </a:t>
            </a:r>
          </a:p>
          <a:p>
            <a:pPr>
              <a:defRPr/>
            </a:pPr>
            <a:r>
              <a:rPr lang="en-US" dirty="0"/>
              <a:t>Licensed Individual Practitioners (LIPs) are subject to state specific guidance as well as guidance put forth by the U.S. Government and DoD.</a:t>
            </a:r>
          </a:p>
        </p:txBody>
      </p:sp>
      <p:sp>
        <p:nvSpPr>
          <p:cNvPr id="4" name="Footer Placeholder 3">
            <a:extLst>
              <a:ext uri="{FF2B5EF4-FFF2-40B4-BE49-F238E27FC236}">
                <a16:creationId xmlns="" xmlns:a16="http://schemas.microsoft.com/office/drawing/2014/main" id="{6C4D4953-CC8B-6D4F-85DB-9A58F9AB428E}"/>
              </a:ext>
            </a:extLst>
          </p:cNvPr>
          <p:cNvSpPr>
            <a:spLocks noGrp="1"/>
          </p:cNvSpPr>
          <p:nvPr>
            <p:ph type="ftr" sz="quarter" idx="11"/>
          </p:nvPr>
        </p:nvSpPr>
        <p:spPr/>
        <p:txBody>
          <a:bodyPr/>
          <a:lstStyle/>
          <a:p>
            <a:pPr>
              <a:defRPr/>
            </a:pPr>
            <a:r>
              <a:rPr lang="en-US"/>
              <a:t>“Medically Ready Force…Ready Medical Force”</a:t>
            </a:r>
          </a:p>
        </p:txBody>
      </p:sp>
      <p:sp>
        <p:nvSpPr>
          <p:cNvPr id="5" name="Slide Number Placeholder 4">
            <a:extLst>
              <a:ext uri="{FF2B5EF4-FFF2-40B4-BE49-F238E27FC236}">
                <a16:creationId xmlns="" xmlns:a16="http://schemas.microsoft.com/office/drawing/2014/main" id="{4FD7F96E-6A26-4C44-8288-AB4F340158F1}"/>
              </a:ext>
            </a:extLst>
          </p:cNvPr>
          <p:cNvSpPr>
            <a:spLocks noGrp="1"/>
          </p:cNvSpPr>
          <p:nvPr>
            <p:ph type="sldNum" sz="quarter" idx="12"/>
          </p:nvPr>
        </p:nvSpPr>
        <p:spPr/>
        <p:txBody>
          <a:bodyPr/>
          <a:lstStyle/>
          <a:p>
            <a:pPr>
              <a:defRPr/>
            </a:pPr>
            <a:fld id="{408895F3-02B1-DC49-8253-9C52A5F3DA6E}" type="slidenum">
              <a:rPr lang="en-US"/>
              <a:pPr>
                <a:defRPr/>
              </a:pPr>
              <a:t>8</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descr="The title of this slide is" title="Slide Title">
            <a:extLst>
              <a:ext uri="{FF2B5EF4-FFF2-40B4-BE49-F238E27FC236}">
                <a16:creationId xmlns="" xmlns:a16="http://schemas.microsoft.com/office/drawing/2014/main" id="{0A225CD5-0AE7-9A4C-B068-BE99070B2E3B}"/>
              </a:ext>
            </a:extLst>
          </p:cNvPr>
          <p:cNvSpPr>
            <a:spLocks noGrp="1"/>
          </p:cNvSpPr>
          <p:nvPr>
            <p:ph type="title"/>
          </p:nvPr>
        </p:nvSpPr>
        <p:spPr/>
        <p:txBody>
          <a:bodyPr/>
          <a:lstStyle/>
          <a:p>
            <a:pPr eaLnBrk="1" hangingPunct="1">
              <a:defRPr/>
            </a:pPr>
            <a:r>
              <a:rPr lang="en-US" dirty="0"/>
              <a:t>Learning Objectives</a:t>
            </a:r>
            <a:endParaRPr lang="en-US" altLang="en-US" dirty="0"/>
          </a:p>
        </p:txBody>
      </p:sp>
      <p:sp>
        <p:nvSpPr>
          <p:cNvPr id="8195" name="Content Placeholder 2">
            <a:extLst>
              <a:ext uri="{FF2B5EF4-FFF2-40B4-BE49-F238E27FC236}">
                <a16:creationId xmlns="" xmlns:a16="http://schemas.microsoft.com/office/drawing/2014/main" id="{BE2699AA-B169-4142-814E-EE539327374F}"/>
              </a:ext>
            </a:extLst>
          </p:cNvPr>
          <p:cNvSpPr>
            <a:spLocks noGrp="1"/>
          </p:cNvSpPr>
          <p:nvPr>
            <p:ph idx="1"/>
          </p:nvPr>
        </p:nvSpPr>
        <p:spPr>
          <a:xfrm>
            <a:off x="304800" y="1658938"/>
            <a:ext cx="8229600" cy="4457700"/>
          </a:xfrm>
        </p:spPr>
        <p:txBody>
          <a:bodyPr/>
          <a:lstStyle/>
          <a:p>
            <a:pPr marL="0" indent="0">
              <a:buFont typeface="Lucida Sans Unicode" panose="020B0602030504020204" pitchFamily="34" charset="0"/>
              <a:buNone/>
              <a:defRPr/>
            </a:pPr>
            <a:r>
              <a:rPr lang="en-US" sz="2600" dirty="0"/>
              <a:t>At the conclusion of this activity, participants will be able to:</a:t>
            </a:r>
          </a:p>
          <a:p>
            <a:pPr marL="514350" indent="-514350">
              <a:buFont typeface="+mj-lt"/>
              <a:buAutoNum type="arabicPeriod"/>
              <a:defRPr/>
            </a:pPr>
            <a:r>
              <a:rPr lang="en-US" sz="2600" dirty="0" smtClean="0"/>
              <a:t>Review</a:t>
            </a:r>
            <a:r>
              <a:rPr lang="en-US" sz="2600" dirty="0" smtClean="0"/>
              <a:t> </a:t>
            </a:r>
            <a:r>
              <a:rPr lang="en-US" sz="2600" dirty="0"/>
              <a:t>medical malpractice cases and how they are litigated</a:t>
            </a:r>
          </a:p>
          <a:p>
            <a:pPr marL="514350" indent="-514350">
              <a:buFont typeface="+mj-lt"/>
              <a:buAutoNum type="arabicPeriod"/>
              <a:defRPr/>
            </a:pPr>
            <a:r>
              <a:rPr lang="en-US" sz="2600" dirty="0" smtClean="0"/>
              <a:t>Discuss </a:t>
            </a:r>
            <a:r>
              <a:rPr lang="en-US" sz="2600" dirty="0" smtClean="0"/>
              <a:t>the </a:t>
            </a:r>
            <a:r>
              <a:rPr lang="en-US" sz="2600" dirty="0"/>
              <a:t>role of the medical record in a litigation setting</a:t>
            </a:r>
          </a:p>
          <a:p>
            <a:pPr marL="514350" indent="-514350">
              <a:buFont typeface="+mj-lt"/>
              <a:buAutoNum type="arabicPeriod"/>
              <a:defRPr/>
            </a:pPr>
            <a:r>
              <a:rPr lang="en-US" sz="2600" dirty="0"/>
              <a:t>Identify improper documentation and the negative impact it has on the outcome of patient care and litigation</a:t>
            </a:r>
          </a:p>
          <a:p>
            <a:pPr marL="514350" indent="-514350">
              <a:buFont typeface="+mj-lt"/>
              <a:buAutoNum type="arabicPeriod"/>
              <a:defRPr/>
            </a:pPr>
            <a:r>
              <a:rPr lang="en-US" sz="2600" dirty="0"/>
              <a:t>Apply best practices to medical record documentation</a:t>
            </a:r>
          </a:p>
        </p:txBody>
      </p:sp>
      <p:sp>
        <p:nvSpPr>
          <p:cNvPr id="4" name="Footer Placeholder 3">
            <a:extLst>
              <a:ext uri="{FF2B5EF4-FFF2-40B4-BE49-F238E27FC236}">
                <a16:creationId xmlns="" xmlns:a16="http://schemas.microsoft.com/office/drawing/2014/main" id="{686E7BB2-539F-A046-ACA0-E34CEDE9C1DD}"/>
              </a:ext>
            </a:extLst>
          </p:cNvPr>
          <p:cNvSpPr>
            <a:spLocks noGrp="1"/>
          </p:cNvSpPr>
          <p:nvPr>
            <p:ph type="ftr" sz="quarter" idx="11"/>
          </p:nvPr>
        </p:nvSpPr>
        <p:spPr/>
        <p:txBody>
          <a:bodyPr/>
          <a:lstStyle/>
          <a:p>
            <a:pPr>
              <a:defRPr/>
            </a:pPr>
            <a:r>
              <a:rPr lang="en-US"/>
              <a:t>“Medically Ready Force…Ready Medical Force”</a:t>
            </a:r>
            <a:endParaRPr lang="en-US" dirty="0"/>
          </a:p>
        </p:txBody>
      </p:sp>
      <p:sp>
        <p:nvSpPr>
          <p:cNvPr id="5" name="Slide Number Placeholder 4">
            <a:extLst>
              <a:ext uri="{FF2B5EF4-FFF2-40B4-BE49-F238E27FC236}">
                <a16:creationId xmlns="" xmlns:a16="http://schemas.microsoft.com/office/drawing/2014/main" id="{12F8BDB3-524B-C542-BDC3-122AE70CAB09}"/>
              </a:ext>
            </a:extLst>
          </p:cNvPr>
          <p:cNvSpPr>
            <a:spLocks noGrp="1"/>
          </p:cNvSpPr>
          <p:nvPr>
            <p:ph type="sldNum" sz="quarter" idx="12"/>
          </p:nvPr>
        </p:nvSpPr>
        <p:spPr>
          <a:xfrm>
            <a:off x="7620000" y="6356350"/>
            <a:ext cx="1066800" cy="365125"/>
          </a:xfrm>
        </p:spPr>
        <p:txBody>
          <a:bodyPr/>
          <a:lstStyle/>
          <a:p>
            <a:pPr>
              <a:defRPr/>
            </a:pPr>
            <a:r>
              <a:rPr lang="en-US" dirty="0"/>
              <a:t>6</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DHA template 2014-04-2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lIns="90000" tIns="45000" rIns="90000" bIns="45000">
        <a:spAutoFit/>
      </a:bodyPr>
      <a:lstStyle>
        <a:defPPr algn="ctr" eaLnBrk="1" hangingPunct="1">
          <a:lnSpc>
            <a:spcPct val="100000"/>
          </a:lnSpc>
          <a:spcBef>
            <a:spcPct val="0"/>
          </a:spcBef>
          <a:defRPr b="1" dirty="0">
            <a:solidFill>
              <a:schemeClr val="tx1"/>
            </a:solidFill>
            <a:latin typeface="+mn-lt"/>
          </a:defRPr>
        </a:defPPr>
      </a:lst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26E7C3474212478247A683E95446A0" ma:contentTypeVersion="12" ma:contentTypeDescription="Create a new document." ma:contentTypeScope="" ma:versionID="eca3e3d5257136c65b0d1434ac5c84d0">
  <xsd:schema xmlns:xsd="http://www.w3.org/2001/XMLSchema" xmlns:xs="http://www.w3.org/2001/XMLSchema" xmlns:p="http://schemas.microsoft.com/office/2006/metadata/properties" xmlns:ns2="ff90d280-586a-4bcc-bc63-c3eadded33ca" xmlns:ns3="1ed9484d-fe00-4e3f-aa5e-3e725779524a" targetNamespace="http://schemas.microsoft.com/office/2006/metadata/properties" ma:root="true" ma:fieldsID="0c3dbbbb8f5c96afba9dc021d2ab0673" ns2:_="" ns3:_="">
    <xsd:import namespace="ff90d280-586a-4bcc-bc63-c3eadded33ca"/>
    <xsd:import namespace="1ed9484d-fe00-4e3f-aa5e-3e725779524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90d280-586a-4bcc-bc63-c3eadded33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d9484d-fe00-4e3f-aa5e-3e72577952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file>

<file path=customXml/itemProps1.xml><?xml version="1.0" encoding="utf-8"?>
<ds:datastoreItem xmlns:ds="http://schemas.openxmlformats.org/officeDocument/2006/customXml" ds:itemID="{00B4E11E-F6CC-466B-A813-5E0C48636E33}"/>
</file>

<file path=customXml/itemProps2.xml><?xml version="1.0" encoding="utf-8"?>
<ds:datastoreItem xmlns:ds="http://schemas.openxmlformats.org/officeDocument/2006/customXml" ds:itemID="{7DCAC111-316E-43D2-BD5F-F705AE10B34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BFBFF87-3143-4C65-A0F5-62D24A3973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862</TotalTime>
  <Words>3178</Words>
  <Application>Microsoft Office PowerPoint</Application>
  <PresentationFormat>On-screen Show (4:3)</PresentationFormat>
  <Paragraphs>627</Paragraphs>
  <Slides>54</Slides>
  <Notes>28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54</vt:i4>
      </vt:variant>
    </vt:vector>
  </HeadingPairs>
  <TitlesOfParts>
    <vt:vector size="65" baseType="lpstr">
      <vt:lpstr>ＭＳ Ｐゴシック</vt:lpstr>
      <vt:lpstr>Arial</vt:lpstr>
      <vt:lpstr>Calibri</vt:lpstr>
      <vt:lpstr>Calibri Light</vt:lpstr>
      <vt:lpstr>Cambria</vt:lpstr>
      <vt:lpstr>Copperplate Gothic Bold</vt:lpstr>
      <vt:lpstr>Lucida Sans Unicode</vt:lpstr>
      <vt:lpstr>Tahoma</vt:lpstr>
      <vt:lpstr>Times New Roman</vt:lpstr>
      <vt:lpstr>Wingdings</vt:lpstr>
      <vt:lpstr>DHA template 2014-04-22</vt:lpstr>
      <vt:lpstr> Medical Records Documentation:  Pitfalls &amp; Legal Considerations  Dana M. Bowers, Esq.  Jaclyn Castano, MSN, RN Meghan R. Snide, BSN, MS   </vt:lpstr>
      <vt:lpstr>Presenter</vt:lpstr>
      <vt:lpstr>Dana M. Bowers, Esq.</vt:lpstr>
      <vt:lpstr>Panel Members</vt:lpstr>
      <vt:lpstr>Meghan R. Snide, BSN, MS</vt:lpstr>
      <vt:lpstr>Jaclyn Castano, MSN, RN</vt:lpstr>
      <vt:lpstr>Disclosures</vt:lpstr>
      <vt:lpstr>Disclaimer</vt:lpstr>
      <vt:lpstr>Learning Objectives</vt:lpstr>
      <vt:lpstr> Federal Tort  Claims Act (FTCA)  </vt:lpstr>
      <vt:lpstr>Federal Tort Claims Act (FTCA)</vt:lpstr>
      <vt:lpstr>Federal Tort Claims Act (FTCA)</vt:lpstr>
      <vt:lpstr>Life of a Lawsuit</vt:lpstr>
      <vt:lpstr>Timeline – The Life of a Lawsuit</vt:lpstr>
      <vt:lpstr>Timeline – The Life of a Lawsuit</vt:lpstr>
      <vt:lpstr>Timeline – The Life of a Lawsuit</vt:lpstr>
      <vt:lpstr>Litigation Outcomes </vt:lpstr>
      <vt:lpstr>Elements of a Medical Malpractice Case  </vt:lpstr>
      <vt:lpstr>Elements of a Medical Malpractice Case  </vt:lpstr>
      <vt:lpstr>Elements of a Medical Malpractice Case  </vt:lpstr>
      <vt:lpstr>Elements of a Medical Malpractice Case  </vt:lpstr>
      <vt:lpstr>Elements of a Medical Malpractice Case  </vt:lpstr>
      <vt:lpstr>Documentation</vt:lpstr>
      <vt:lpstr>Importance Of Documentation:   Why Does It Matter? </vt:lpstr>
      <vt:lpstr>POLLING QUESTION #1:   </vt:lpstr>
      <vt:lpstr>POLLING QUESTION #2:   </vt:lpstr>
      <vt:lpstr>Documentation &amp; Medical Malpractice Litigation </vt:lpstr>
      <vt:lpstr>Importance Of Documentation </vt:lpstr>
      <vt:lpstr>Importance Of Documentation: Considerations </vt:lpstr>
      <vt:lpstr>When Drafting Documentation  Be “FLAT” </vt:lpstr>
      <vt:lpstr>When Drafting Documentation  Be “FLAT” </vt:lpstr>
      <vt:lpstr>When Drafting Documentation  Be “FLAT” </vt:lpstr>
      <vt:lpstr>POLLING QUESTION #3:   </vt:lpstr>
      <vt:lpstr>POLLING QUESTION #4:   </vt:lpstr>
      <vt:lpstr>When Drafting Documentation  Be “FLAT”</vt:lpstr>
      <vt:lpstr>Importance Of Documentation:  Practical Applications </vt:lpstr>
      <vt:lpstr>Importance Of Documentation: Do and Don’t </vt:lpstr>
      <vt:lpstr>Importance Of Documentation: Do and Don’t </vt:lpstr>
      <vt:lpstr>Importance Of Documentation: Do and Don’t </vt:lpstr>
      <vt:lpstr>Importance Of Documentation: Do and Don’t </vt:lpstr>
      <vt:lpstr>Importance Of Documentation: Do and Don’t </vt:lpstr>
      <vt:lpstr>POLLING QUESTION #5:   </vt:lpstr>
      <vt:lpstr>Importance Of Documentation: Copy Forward </vt:lpstr>
      <vt:lpstr>POLLING QUESTION #6:   </vt:lpstr>
      <vt:lpstr>Importance Of Documentation: Litigation Experience </vt:lpstr>
      <vt:lpstr>POLLING QUESTION #7:   </vt:lpstr>
      <vt:lpstr>POLLING QUESTION #8:   </vt:lpstr>
      <vt:lpstr>Importance Of Documentation: Testimony </vt:lpstr>
      <vt:lpstr>Key Take Aways</vt:lpstr>
      <vt:lpstr>Panel Discussion</vt:lpstr>
      <vt:lpstr>Questions?</vt:lpstr>
      <vt:lpstr>Contact Information</vt:lpstr>
      <vt:lpstr>References/ Further Reading</vt:lpstr>
      <vt:lpstr>How to Obtain CE 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Bowers, Dana M CIV WRNMMC</dc:creator>
  <cp:lastModifiedBy>Scott-Logan, Miesha D CTR, OASD,(HA)/TMA</cp:lastModifiedBy>
  <cp:revision>66</cp:revision>
  <cp:lastPrinted>2018-12-03T14:35:28Z</cp:lastPrinted>
  <dcterms:created xsi:type="dcterms:W3CDTF">1900-01-01T06:00:00Z</dcterms:created>
  <dcterms:modified xsi:type="dcterms:W3CDTF">2020-06-23T16:07:27Z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0x0101000F26E7C3474212478247A683E95446A0</vt:lpwstr>
  </property>
  <property fmtid="{D5CDD505-2E9C-101B-9397-08002B2CF9AE}" pid="3" name="_dlc_DocIdItemGuid">
    <vt:lpwstr>559c5352-9aa3-478c-a8ce-1d3670eab731</vt:lpwstr>
  </property>
  <property fmtid="{D5CDD505-2E9C-101B-9397-08002B2CF9AE}" pid="4" name="Order">
    <vt:r8>308600</vt:r8>
  </property>
</Properties>
</file>