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5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068"/>
    <a:srgbClr val="414042"/>
    <a:srgbClr val="582831"/>
    <a:srgbClr val="FFD03F"/>
    <a:srgbClr val="5AAB46"/>
    <a:srgbClr val="5991CA"/>
    <a:srgbClr val="84322C"/>
    <a:srgbClr val="051C48"/>
    <a:srgbClr val="BFC6D4"/>
    <a:srgbClr val="7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2846" autoAdjust="0"/>
  </p:normalViewPr>
  <p:slideViewPr>
    <p:cSldViewPr>
      <p:cViewPr varScale="1">
        <p:scale>
          <a:sx n="141" d="100"/>
          <a:sy n="141" d="100"/>
        </p:scale>
        <p:origin x="34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1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ow, Jannelle S CTR DHA ED &amp; TRAINING (J-7) (USA)" userId="00f574ec-8f84-45ec-8b05-fab26a9137fe" providerId="ADAL" clId="{EF23B870-6D57-4427-9774-45AA7A7DF4A8}"/>
    <pc:docChg chg="custSel modSld">
      <pc:chgData name="Barrow, Jannelle S CTR DHA ED &amp; TRAINING (J-7) (USA)" userId="00f574ec-8f84-45ec-8b05-fab26a9137fe" providerId="ADAL" clId="{EF23B870-6D57-4427-9774-45AA7A7DF4A8}" dt="2026-03-19T19:40:12.173" v="4" actId="478"/>
      <pc:docMkLst>
        <pc:docMk/>
      </pc:docMkLst>
      <pc:sldChg chg="delSp mod">
        <pc:chgData name="Barrow, Jannelle S CTR DHA ED &amp; TRAINING (J-7) (USA)" userId="00f574ec-8f84-45ec-8b05-fab26a9137fe" providerId="ADAL" clId="{EF23B870-6D57-4427-9774-45AA7A7DF4A8}" dt="2026-03-19T19:40:12.173" v="4" actId="478"/>
        <pc:sldMkLst>
          <pc:docMk/>
          <pc:sldMk cId="4285729296" sldId="267"/>
        </pc:sldMkLst>
        <pc:spChg chg="del">
          <ac:chgData name="Barrow, Jannelle S CTR DHA ED &amp; TRAINING (J-7) (USA)" userId="00f574ec-8f84-45ec-8b05-fab26a9137fe" providerId="ADAL" clId="{EF23B870-6D57-4427-9774-45AA7A7DF4A8}" dt="2026-03-19T19:40:12.173" v="4" actId="478"/>
          <ac:spMkLst>
            <pc:docMk/>
            <pc:sldMk cId="4285729296" sldId="267"/>
            <ac:spMk id="5" creationId="{85AF8827-52D5-DBCF-F944-A0DF26297F21}"/>
          </ac:spMkLst>
        </pc:spChg>
        <pc:spChg chg="del">
          <ac:chgData name="Barrow, Jannelle S CTR DHA ED &amp; TRAINING (J-7) (USA)" userId="00f574ec-8f84-45ec-8b05-fab26a9137fe" providerId="ADAL" clId="{EF23B870-6D57-4427-9774-45AA7A7DF4A8}" dt="2026-03-19T19:40:08.840" v="3" actId="478"/>
          <ac:spMkLst>
            <pc:docMk/>
            <pc:sldMk cId="4285729296" sldId="267"/>
            <ac:spMk id="6" creationId="{C016796C-2A22-95B9-C561-1D39DE859361}"/>
          </ac:spMkLst>
        </pc:spChg>
        <pc:spChg chg="del">
          <ac:chgData name="Barrow, Jannelle S CTR DHA ED &amp; TRAINING (J-7) (USA)" userId="00f574ec-8f84-45ec-8b05-fab26a9137fe" providerId="ADAL" clId="{EF23B870-6D57-4427-9774-45AA7A7DF4A8}" dt="2026-03-19T19:40:05.110" v="2" actId="478"/>
          <ac:spMkLst>
            <pc:docMk/>
            <pc:sldMk cId="4285729296" sldId="267"/>
            <ac:spMk id="7" creationId="{9151F3B9-1E28-E20A-D18F-CF348D9C57EE}"/>
          </ac:spMkLst>
        </pc:spChg>
        <pc:spChg chg="del">
          <ac:chgData name="Barrow, Jannelle S CTR DHA ED &amp; TRAINING (J-7) (USA)" userId="00f574ec-8f84-45ec-8b05-fab26a9137fe" providerId="ADAL" clId="{EF23B870-6D57-4427-9774-45AA7A7DF4A8}" dt="2026-03-19T19:39:58.567" v="1" actId="478"/>
          <ac:spMkLst>
            <pc:docMk/>
            <pc:sldMk cId="4285729296" sldId="267"/>
            <ac:spMk id="8" creationId="{B75AFF5E-B687-B0C6-B13E-0D45FB1EAD0F}"/>
          </ac:spMkLst>
        </pc:spChg>
        <pc:spChg chg="del">
          <ac:chgData name="Barrow, Jannelle S CTR DHA ED &amp; TRAINING (J-7) (USA)" userId="00f574ec-8f84-45ec-8b05-fab26a9137fe" providerId="ADAL" clId="{EF23B870-6D57-4427-9774-45AA7A7DF4A8}" dt="2026-03-19T19:39:49.754" v="0" actId="478"/>
          <ac:spMkLst>
            <pc:docMk/>
            <pc:sldMk cId="4285729296" sldId="267"/>
            <ac:spMk id="9" creationId="{2B3869C1-CDFE-7C5C-4F27-E4E34B6E46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#PickTab=Window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  <a:r>
              <a:rPr lang="en-US" baseline="0" dirty="0"/>
              <a:t> to the new DHA PowerPoint template. Each slide contains helpful information for making the entire presentation user-friendly and accessible to people of all abilities. </a:t>
            </a:r>
          </a:p>
          <a:p>
            <a:endParaRPr lang="en-US" baseline="0" dirty="0"/>
          </a:p>
          <a:p>
            <a:r>
              <a:rPr lang="en-US" b="1" baseline="0" dirty="0"/>
              <a:t>Please note</a:t>
            </a:r>
            <a:r>
              <a:rPr lang="en-US" baseline="0" dirty="0"/>
              <a:t>: if your presentation is being presented online, the PowerPoint file must be converted and remediated as a PDF.</a:t>
            </a:r>
          </a:p>
          <a:p>
            <a:endParaRPr lang="en-US" baseline="0" dirty="0"/>
          </a:p>
          <a:p>
            <a:r>
              <a:rPr lang="en-US" b="1" baseline="0" dirty="0"/>
              <a:t>A NOTE ABOUT CONTROL MARKINGS: </a:t>
            </a:r>
            <a:r>
              <a:rPr lang="en-US" baseline="0" dirty="0"/>
              <a:t>Once you determine if your presentation needs security markings, please delete the irrelevant marking and re-center the box. This marking should be in the top center of each slide. To put it in the same place ever time, simply copy (Ctrl + C) from one slide and paste (Ctrl + V) on the next slide. There is no need to position a cursor to have it paste in the correct location.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u="sng" baseline="0" dirty="0"/>
              <a:t>Accessibility Note: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 to convert a PPT to PDF properly and ensuring accessibility fixes are preserved</a:t>
            </a:r>
            <a:br>
              <a:rPr lang="en-US" baseline="0" dirty="0"/>
            </a:br>
            <a:r>
              <a:rPr lang="en-US" b="1" baseline="0" dirty="0"/>
              <a:t>[Select File &gt; Export &gt; Click ‘Create PDF/XPS Document’ &gt; select ‘Create PDF/XPS’ &gt; Choose location to save file to &gt; Click ‘Publish’]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Please be advised, once a PowerPoint file is converted to a PDF, further accessibility testing is required to make document 508 compliant.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Check out the following Microsoft page to learn more about making your PowerPoint Accessible: </a:t>
            </a:r>
            <a:r>
              <a:rPr lang="en-US" dirty="0">
                <a:hlinkClick r:id="rId3"/>
              </a:rPr>
              <a:t>Make your PowerPoint presentations accessible to people with disabilities - Microsoft Support</a:t>
            </a:r>
            <a:endParaRPr lang="en-US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/>
              <a:t>Please contact the Section 508 PMO (</a:t>
            </a:r>
            <a:r>
              <a:rPr lang="en-US" b="1" baseline="0" dirty="0"/>
              <a:t>dha.ncr.j-6.mbx.dhasection508pmo@health.mil</a:t>
            </a:r>
            <a:r>
              <a:rPr lang="en-US" b="0" baseline="0" dirty="0"/>
              <a:t>) to request additional resources.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2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in Title"/>
          <p:cNvSpPr>
            <a:spLocks noGrp="1"/>
          </p:cNvSpPr>
          <p:nvPr>
            <p:ph type="ctrTitle" hasCustomPrompt="1"/>
          </p:nvPr>
        </p:nvSpPr>
        <p:spPr>
          <a:xfrm>
            <a:off x="800099" y="3200401"/>
            <a:ext cx="7543800" cy="895350"/>
          </a:xfrm>
        </p:spPr>
        <p:txBody>
          <a:bodyPr anchor="t">
            <a:normAutofit/>
          </a:bodyPr>
          <a:lstStyle>
            <a:lvl1pPr>
              <a:defRPr sz="3200" b="1" baseline="0">
                <a:solidFill>
                  <a:srgbClr val="242B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 descr="Present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1371599" y="4095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0AAE7B-2E62-E348-E45F-EF370809A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1899" y="82296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76351"/>
            <a:ext cx="8229600" cy="3276599"/>
          </a:xfrm>
        </p:spPr>
        <p:txBody>
          <a:bodyPr/>
          <a:lstStyle>
            <a:lvl1pPr marL="342900" indent="-342900">
              <a:buClr>
                <a:srgbClr val="092068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EC1E4A-5491-DCAD-FD06-F3C48695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66C73-1D0B-5BF5-5C82-70AB035D8A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3276600"/>
          </a:xfrm>
        </p:spPr>
        <p:txBody>
          <a:bodyPr/>
          <a:lstStyle>
            <a:lvl1pPr marL="342900" indent="-342900">
              <a:buClr>
                <a:srgbClr val="092068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CF247BE4-2EA5-1906-BF78-D5D6CAE0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C7EE-B9BA-1397-3639-AC2FB3238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49BF03-08E7-EBE5-6BD8-FB4ED250A3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396404-D14F-E6AE-1B6B-704A4CF45D08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B1135E-FC63-801B-A981-1FECDBEBE9D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F6E2A-733E-4695-F8C2-17E01514D497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DAE42B-1968-C64C-B8EB-FDB51AF43CB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A0CBD6-12BC-7CA5-4AA5-9BB185A53F17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7C940-AA34-6C42-E023-90599FAFBA4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1A1DA-3042-BC24-53E2-DC0A0E8F9880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6C5A10-04A1-5F61-8E00-DEA92799EA40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D9B5F5-968C-FEE4-C61D-A94333E5A87F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D16F3C-42D5-C26F-571C-57FA33634126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92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EC5A6695-F927-0740-552D-0BCF41B15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0312"/>
            <a:ext cx="7010400" cy="85725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74063-F388-C7F9-19E3-8B80C24E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0181C6-E21B-C36B-B0DC-44BEC00C1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2977-F390-DAA7-FBC2-6DC2D2821BE5}"/>
              </a:ext>
            </a:extLst>
          </p:cNvPr>
          <p:cNvGrpSpPr/>
          <p:nvPr userDrawn="1"/>
        </p:nvGrpSpPr>
        <p:grpSpPr>
          <a:xfrm>
            <a:off x="457200" y="1123950"/>
            <a:ext cx="8229600" cy="0"/>
            <a:chOff x="457200" y="990600"/>
            <a:chExt cx="822960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DF66A7-9E11-2B46-0136-54AB276ED55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C954F6-C439-92D3-2EDA-123385E532CD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11B44-1896-59D5-4D99-975DC384D13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4C637-BD25-182A-C8A2-5D7214742BB2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E5779A-0FC6-3DE2-2AC2-1B2567F7904B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76BDE2-FDF8-A420-60FC-A74A33CA84D1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38AF28-07F9-B311-CD7E-F52616079ED8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3F622E-EADD-6AD0-F0EA-FD46136130D9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F46D7-6E97-0AB6-029B-0F0D163E10B2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6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3A017-DB20-767C-EBBB-03357E84F892}"/>
              </a:ext>
            </a:extLst>
          </p:cNvPr>
          <p:cNvSpPr txBox="1"/>
          <p:nvPr userDrawn="1"/>
        </p:nvSpPr>
        <p:spPr>
          <a:xfrm>
            <a:off x="1182432" y="4629150"/>
            <a:ext cx="677913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111B-3C65-9AEB-AF5A-C8D2C8B41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1DE41-72A7-B3AA-08B0-C8FB73ECF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0" y="274320"/>
            <a:ext cx="548640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24C12E-FED5-73A8-2C28-0DB70B347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2743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257175" indent="-257175">
              <a:buClr>
                <a:srgbClr val="092068"/>
              </a:buClr>
              <a:buFont typeface="Arial" panose="020B0604020202020204" pitchFamily="34" charset="0"/>
              <a:buChar char="•"/>
              <a:defRPr sz="1650">
                <a:solidFill>
                  <a:srgbClr val="000000"/>
                </a:solidFill>
              </a:defRPr>
            </a:lvl1pPr>
            <a:lvl2pPr marL="557213" indent="-214313">
              <a:buClr>
                <a:srgbClr val="092068"/>
              </a:buClr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</a:defRPr>
            </a:lvl2pPr>
            <a:lvl3pPr marL="857250" indent="-171450">
              <a:buClr>
                <a:srgbClr val="092068"/>
              </a:buClr>
              <a:buFont typeface="Wingdings" panose="05000000000000000000" pitchFamily="2" charset="2"/>
              <a:buChar char="ü"/>
              <a:defRPr sz="1350">
                <a:solidFill>
                  <a:srgbClr val="00000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165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68580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15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35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182432" y="4629153"/>
            <a:ext cx="6779136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788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C91B9B80-F952-A936-78AA-2B58689D4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29592"/>
            <a:ext cx="689559" cy="689559"/>
          </a:xfrm>
          <a:prstGeom prst="rect">
            <a:avLst/>
          </a:prstGeom>
        </p:spPr>
      </p:pic>
      <p:pic>
        <p:nvPicPr>
          <p:cNvPr id="21" name="Picture 20" descr="DHA seal&#10;">
            <a:extLst>
              <a:ext uri="{FF2B5EF4-FFF2-40B4-BE49-F238E27FC236}">
                <a16:creationId xmlns:a16="http://schemas.microsoft.com/office/drawing/2014/main" id="{F016877A-3058-4681-85DF-5209AC0AD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190757"/>
            <a:ext cx="567227" cy="567226"/>
          </a:xfrm>
          <a:prstGeom prst="rect">
            <a:avLst/>
          </a:prstGeom>
        </p:spPr>
      </p:pic>
      <p:sp>
        <p:nvSpPr>
          <p:cNvPr id="22" name="Title 1" descr="Slide title">
            <a:extLst>
              <a:ext uri="{FF2B5EF4-FFF2-40B4-BE49-F238E27FC236}">
                <a16:creationId xmlns:a16="http://schemas.microsoft.com/office/drawing/2014/main" id="{652A1CA6-88F2-9F75-399C-CFACDD4AA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3350"/>
            <a:ext cx="7696200" cy="857250"/>
          </a:xfrm>
        </p:spPr>
        <p:txBody>
          <a:bodyPr>
            <a:normAutofit/>
          </a:bodyPr>
          <a:lstStyle>
            <a:lvl1pPr algn="l">
              <a:lnSpc>
                <a:spcPts val="2100"/>
              </a:lnSpc>
              <a:defRPr sz="21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3909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457200" y="895350"/>
            <a:ext cx="822960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182432" y="4629153"/>
            <a:ext cx="6779136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788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F3969662-D3BF-C7DF-48B7-371212BB5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29592"/>
            <a:ext cx="689559" cy="689559"/>
          </a:xfrm>
          <a:prstGeom prst="rect">
            <a:avLst/>
          </a:prstGeom>
        </p:spPr>
      </p:pic>
      <p:pic>
        <p:nvPicPr>
          <p:cNvPr id="19" name="Picture 18" descr="DHA seal">
            <a:extLst>
              <a:ext uri="{FF2B5EF4-FFF2-40B4-BE49-F238E27FC236}">
                <a16:creationId xmlns:a16="http://schemas.microsoft.com/office/drawing/2014/main" id="{009A3B2B-4DB7-2E5B-AAC3-29E42EF53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190757"/>
            <a:ext cx="567227" cy="567226"/>
          </a:xfrm>
          <a:prstGeom prst="rect">
            <a:avLst/>
          </a:prstGeom>
        </p:spPr>
      </p:pic>
      <p:sp>
        <p:nvSpPr>
          <p:cNvPr id="20" name="Title 1" descr="Slide title">
            <a:extLst>
              <a:ext uri="{FF2B5EF4-FFF2-40B4-BE49-F238E27FC236}">
                <a16:creationId xmlns:a16="http://schemas.microsoft.com/office/drawing/2014/main" id="{872CAB97-82B4-AAFC-A7D2-7BB0BCA16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3350"/>
            <a:ext cx="7696200" cy="857250"/>
          </a:xfrm>
        </p:spPr>
        <p:txBody>
          <a:bodyPr>
            <a:normAutofit/>
          </a:bodyPr>
          <a:lstStyle>
            <a:lvl1pPr algn="l">
              <a:lnSpc>
                <a:spcPts val="2100"/>
              </a:lnSpc>
              <a:defRPr sz="21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12301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title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6E65C-B97F-9E4D-7064-D587C6584AFD}"/>
              </a:ext>
            </a:extLst>
          </p:cNvPr>
          <p:cNvSpPr txBox="1"/>
          <p:nvPr userDrawn="1"/>
        </p:nvSpPr>
        <p:spPr>
          <a:xfrm>
            <a:off x="3977767" y="-19050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pc="20" baseline="0" dirty="0">
                <a:solidFill>
                  <a:srgbClr val="5AAC45"/>
                </a:solidFill>
                <a:latin typeface="Franklin Gothic Medium" panose="020B0603020102020204" pitchFamily="34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33DF3-86EF-1D1C-28A0-0EAEDF643E54}"/>
              </a:ext>
            </a:extLst>
          </p:cNvPr>
          <p:cNvSpPr txBox="1"/>
          <p:nvPr userDrawn="1"/>
        </p:nvSpPr>
        <p:spPr>
          <a:xfrm>
            <a:off x="3977767" y="4910591"/>
            <a:ext cx="118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kern="1200" spc="20" baseline="0" dirty="0">
                <a:solidFill>
                  <a:srgbClr val="5AAC45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9400C-0AA0-C00B-6CC1-B550E753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48534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6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59" r:id="rId6"/>
    <p:sldLayoutId id="214748366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42B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92068"/>
        </a:buClr>
        <a:buSzPct val="125000"/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ü"/>
        <a:defRPr sz="18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BB2EA.1B8B589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mep.org/wp-content/uploads/2017/01/Measuring-Change-in-CME-v3.pdf" TargetMode="External"/><Relationship Id="rId2" Type="http://schemas.openxmlformats.org/officeDocument/2006/relationships/hyperlink" Target="http://www.accme.org/requirements/accreditation-requirements-cme-providers/standards-for-commercial-sup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961" y="2571750"/>
            <a:ext cx="7543800" cy="895350"/>
          </a:xfrm>
        </p:spPr>
        <p:txBody>
          <a:bodyPr>
            <a:normAutofit fontScale="90000"/>
          </a:bodyPr>
          <a:lstStyle/>
          <a:p>
            <a:r>
              <a:rPr lang="en-US" dirty="0"/>
              <a:t>Breast cancer screening: Women’s attitudes and beliefs in light of new guidelines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2161"/>
            <a:ext cx="64008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Army Lt. Col. Jane Doe, M.D.</a:t>
            </a:r>
          </a:p>
          <a:p>
            <a:r>
              <a:rPr lang="en-US" dirty="0"/>
              <a:t>Chief, Women’s Health Clinical Communities</a:t>
            </a:r>
          </a:p>
          <a:p>
            <a:r>
              <a:rPr lang="en-US" dirty="0"/>
              <a:t>Defense Health Agency, Va</a:t>
            </a:r>
          </a:p>
          <a:p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2857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4B70-7A38-31F7-A378-9CE4C380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6F22-6A6D-AA07-D622-925F7BC81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EB43E-E863-D0A0-A027-A6E91D33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21241" r="1606" b="11563"/>
          <a:stretch/>
        </p:blipFill>
        <p:spPr bwMode="auto">
          <a:xfrm>
            <a:off x="381000" y="1002030"/>
            <a:ext cx="8123682" cy="3200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513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379E-94BC-FC71-6443-F34DAD6E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43125"/>
            <a:ext cx="7696200" cy="85725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A2EE-614A-674A-5487-8A382DDF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E4B5-FB74-39AD-3C3B-757719F1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Obtain CE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8C05D-66EF-E03A-FD9C-82C98C7F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29290-98CD-93CD-41A1-B69AAE9877F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19681" r="2131" b="12840"/>
          <a:stretch>
            <a:fillRect/>
          </a:stretch>
        </p:blipFill>
        <p:spPr bwMode="auto">
          <a:xfrm>
            <a:off x="437662" y="1123950"/>
            <a:ext cx="852932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52CFB-EB3B-8D24-6D26-0018093A0B6A}"/>
              </a:ext>
            </a:extLst>
          </p:cNvPr>
          <p:cNvSpPr/>
          <p:nvPr/>
        </p:nvSpPr>
        <p:spPr>
          <a:xfrm rot="19900096">
            <a:off x="1079966" y="1607649"/>
            <a:ext cx="69840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Placeholder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CEPO to update</a:t>
            </a:r>
          </a:p>
        </p:txBody>
      </p:sp>
    </p:spTree>
    <p:extLst>
      <p:ext uri="{BB962C8B-B14F-4D97-AF65-F5344CB8AC3E}">
        <p14:creationId xmlns:p14="http://schemas.microsoft.com/office/powerpoint/2010/main" val="33323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7163-824E-501A-E847-6ECD38C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13D0-6CD0-5343-6B71-68EB792E8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Presenter’s name and credentials</a:t>
            </a:r>
          </a:p>
          <a:p>
            <a:pPr marL="0" indent="0" algn="ctr">
              <a:buNone/>
            </a:pPr>
            <a:r>
              <a:rPr lang="en-US" sz="1800" dirty="0"/>
              <a:t>Title (include “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contract support for” when applicable)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Division</a:t>
            </a:r>
          </a:p>
          <a:p>
            <a:pPr marL="0" indent="0" algn="ctr">
              <a:buNone/>
            </a:pPr>
            <a:r>
              <a:rPr lang="en-US" sz="1800" dirty="0"/>
              <a:t>Agency</a:t>
            </a:r>
          </a:p>
          <a:p>
            <a:pPr marL="0" indent="0" algn="ctr">
              <a:buNone/>
            </a:pPr>
            <a:r>
              <a:rPr lang="en-US" sz="1800" dirty="0"/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3611-64A4-BB42-BEB3-B52CA515C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83F6-0F81-4A96-EB19-6F7636A3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Army Lt. Col. Jane Doe, M.D.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4737-41AC-1825-967A-8523149A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123952"/>
            <a:ext cx="4876800" cy="3276599"/>
          </a:xfrm>
        </p:spPr>
        <p:txBody>
          <a:bodyPr/>
          <a:lstStyle/>
          <a:p>
            <a:r>
              <a:rPr lang="en-US" dirty="0"/>
              <a:t>Presenter professional photo on the left side</a:t>
            </a:r>
          </a:p>
          <a:p>
            <a:r>
              <a:rPr lang="en-US" dirty="0"/>
              <a:t>Brief biography on this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0E682-2E69-57F3-5CD7-63EC676DD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247839D-3477-96EF-9808-3674535F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9539"/>
            <a:ext cx="27688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DCE2-797F-AC70-A9A3-BD8730A7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623C-047D-05A6-923F-104E0A55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Franklin Gothic Book"/>
              </a:rPr>
              <a:t>Dr. Jane Doe has no relevant financial or non-financial relationship(s) relating to the course content or with ineligible companies to disclose; </a:t>
            </a:r>
            <a:r>
              <a:rPr lang="en-US" b="1" dirty="0">
                <a:latin typeface="Franklin Gothic Book"/>
              </a:rPr>
              <a:t>OR</a:t>
            </a:r>
            <a:r>
              <a:rPr lang="en-US" dirty="0">
                <a:latin typeface="Franklin Gothic Book"/>
              </a:rPr>
              <a:t> presenter(s) must disclose the type of affiliation/financial interest (</a:t>
            </a:r>
            <a:r>
              <a:rPr lang="en-US">
                <a:latin typeface="Franklin Gothic Book"/>
              </a:rPr>
              <a:t>e.g.,</a:t>
            </a:r>
            <a:r>
              <a:rPr lang="en-US" dirty="0">
                <a:latin typeface="Franklin Gothic Book"/>
              </a:rPr>
              <a:t> employee, speaker, consultant, principal investigator, grant recipient) with company name(s) included.</a:t>
            </a:r>
          </a:p>
          <a:p>
            <a:r>
              <a:rPr lang="en-US" dirty="0">
                <a:latin typeface="Franklin Gothic Book"/>
              </a:rPr>
              <a:t>The views expressed in this presentation are those of the author and do not necessarily reflect the official policy or position of the Department of War, nor the U.S. Government.</a:t>
            </a:r>
          </a:p>
          <a:p>
            <a:r>
              <a:rPr lang="en-US" dirty="0"/>
              <a:t>This continuing education activity is managed and accredited by the Defense Health Agency J-7 Continuing Education Program Office (DHA J-7 CEPO). DHA J-7 CEPO and all accrediting organizations do not support or endorse any product or service mentioned in this activity.</a:t>
            </a:r>
          </a:p>
          <a:p>
            <a:r>
              <a:rPr lang="en-US" dirty="0">
                <a:latin typeface="Franklin Gothic Book"/>
              </a:rPr>
              <a:t>DHA J-7 CEPO staff, as well as activity planners and reviewers have no relevant financial or non-financial relationship(s) with ineligible companies to disclose.</a:t>
            </a:r>
          </a:p>
          <a:p>
            <a:r>
              <a:rPr lang="en-US" dirty="0"/>
              <a:t>Commercial support was not received for this activity.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17E0F-84FD-D6B8-E502-F7B04B769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19F3-F19E-45E7-D505-D32FAC3F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4DDB-579B-5FC8-7436-A234DAA4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At the conclusion of this activity, participants will be able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Summarize American College of Surgeons advocacy efforts in response to opioid abuse.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Compare chemotherapy and biotherapy drugs used to treat autoimmune diseases.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Differentiate between the forms of health information exchange and appropriate use of each form.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4D5A-C9C8-EA27-6BBA-4CE4A921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E41-BD55-25BB-089D-B21F8BCF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1098-7AC1-8209-1FB1-7597AF96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0000"/>
              </a:buClr>
            </a:pPr>
            <a:r>
              <a:rPr lang="en-US" sz="1800" dirty="0"/>
              <a:t>Body of the presentation goes here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Use as many slides as you want, keeping in mind of the allotted time to present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Abbreviations must be defined where they first appear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Images, charts and graphs must be cited</a:t>
            </a:r>
          </a:p>
          <a:p>
            <a:pPr>
              <a:buClr>
                <a:srgbClr val="780000"/>
              </a:buClr>
            </a:pPr>
            <a:r>
              <a:rPr lang="en-US" sz="1800" dirty="0"/>
              <a:t>Q&amp;A may be part of the presentation (CE credit hours)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9A90-2F98-886C-EAF5-2A73279AC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3E9-1249-59AA-791A-E0A4546F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D978-7008-F2F5-590F-BCDCA149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A.K.A. Summary/Conclusion</a:t>
            </a:r>
          </a:p>
          <a:p>
            <a:r>
              <a:rPr lang="en-US" sz="1800" dirty="0"/>
              <a:t>3-5 bullets of what you want the participants to remember from your presentation</a:t>
            </a:r>
          </a:p>
          <a:p>
            <a:r>
              <a:rPr lang="en-US" sz="1800" dirty="0"/>
              <a:t>Example 1: The first meeting is very important in establishing and effective relationship.</a:t>
            </a:r>
          </a:p>
          <a:p>
            <a:r>
              <a:rPr lang="en-US" sz="1800" dirty="0"/>
              <a:t>Example 2: Sleep deprivation is a significant issue impacting Service Members in garrison, in theater, and on operational platforms</a:t>
            </a:r>
          </a:p>
          <a:p>
            <a:r>
              <a:rPr lang="en-US" sz="1800" dirty="0"/>
              <a:t>Example 3: Shift work is especially challenging with its impact on sleep, research is ongoing to try to positively impact sleep to shift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D930-3FD7-520E-A561-68B94706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1D8A-6E89-A6F5-05EE-1959D72E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D1CB-F865-34B4-42D0-31F05757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Use APA format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References not older than 5 years, unless it’s historical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You may use as many slides as necessary.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Examples: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Accreditation Council for Continuing Medical Education. (2018). Standards for Commercial Support: Standards to Ensure Independence in CE Activities. Retrieved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  <a:hlinkClick r:id="rId2"/>
              </a:rPr>
              <a:t>http://www.accme.org/requirements/accreditation-requirements-cme-providers/standards-for-commercial-support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Defense Health Board Report. (2015). Continuing Education for Department of Defense Health Professionals. Falls Church, VA: Office of the Assistant Secretary of Defense Health Affairs.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</a:rPr>
              <a:t>Grand Rapids Medical Education Partners. (2017). Measuring Change in CME. Retrieved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Arial" panose="020B0604020202020204" pitchFamily="34" charset="0"/>
                <a:hlinkClick r:id="rId3"/>
              </a:rPr>
              <a:t>https://www.grmep.org/wp-content/uploads/2017/01/Measuring-Change-in-CME-v3.pdf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3B85-80FF-99CB-7E26-369A8A81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1B77-12DF-9E07-B8E2-66DFA1ED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TXA in Combat Results: Death Due to Blood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BF387-3175-2BFB-387F-32C9352C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EC6C1D-B94A-4A9A-BD8D-A546578E37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0D519-7C23-2E61-B7CA-3772609C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20126" r="1682" b="13169"/>
          <a:stretch/>
        </p:blipFill>
        <p:spPr>
          <a:xfrm>
            <a:off x="488733" y="1333642"/>
            <a:ext cx="8166534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7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585B5D-FDDA-4CDC-9232-34405CE6454F}" vid="{E7D48F1A-AED2-42B6-B395-27E9F8C133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825F3FB463346B43B0DFCE6205878" ma:contentTypeVersion="17" ma:contentTypeDescription="Create a new document." ma:contentTypeScope="" ma:versionID="d3cd33e748f54e1b77cf09804ac17ec5">
  <xsd:schema xmlns:xsd="http://www.w3.org/2001/XMLSchema" xmlns:xs="http://www.w3.org/2001/XMLSchema" xmlns:p="http://schemas.microsoft.com/office/2006/metadata/properties" xmlns:ns1="http://schemas.microsoft.com/sharepoint/v3" xmlns:ns2="d3bc0bcd-a413-4881-b8b4-2d1bcdeabdfe" xmlns:ns3="d9a84e91-7310-4a2d-a070-072c3788980e" targetNamespace="http://schemas.microsoft.com/office/2006/metadata/properties" ma:root="true" ma:fieldsID="617100ee4f13e5cbd8f4ed4c2d06b767" ns1:_="" ns2:_="" ns3:_="">
    <xsd:import namespace="http://schemas.microsoft.com/sharepoint/v3"/>
    <xsd:import namespace="d3bc0bcd-a413-4881-b8b4-2d1bcdeabdfe"/>
    <xsd:import namespace="d9a84e91-7310-4a2d-a070-072c37889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c0bcd-a413-4881-b8b4-2d1bcdeab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fe196db-0334-4477-9bbc-2f8ce82265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84e91-7310-4a2d-a070-072c37889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8a91fa8-e484-4fb0-9b14-48aecf8ead90}" ma:internalName="TaxCatchAll" ma:showField="CatchAllData" ma:web="d9a84e91-7310-4a2d-a070-072c37889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a84e91-7310-4a2d-a070-072c3788980e" xsi:nil="true"/>
    <lcf76f155ced4ddcb4097134ff3c332f xmlns="d3bc0bcd-a413-4881-b8b4-2d1bcdeabdf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D2A902-1E4D-4FF0-829C-057E3CEF3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bc0bcd-a413-4881-b8b4-2d1bcdeabdfe"/>
    <ds:schemaRef ds:uri="d9a84e91-7310-4a2d-a070-072c37889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F847EF-B67A-4F59-803E-7BA1D94D0768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3bc0bcd-a413-4881-b8b4-2d1bcdeabdfe"/>
    <ds:schemaRef ds:uri="http://purl.org/dc/dcmitype/"/>
    <ds:schemaRef ds:uri="http://schemas.microsoft.com/office/infopath/2007/PartnerControls"/>
    <ds:schemaRef ds:uri="http://schemas.microsoft.com/office/2006/metadata/properties"/>
    <ds:schemaRef ds:uri="d9a84e91-7310-4a2d-a070-072c3788980e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6a3f6ad-3d9b-49ad-9486-10bfd8fef73e}" enabled="1" method="Privileged" siteId="{8903a443-af33-4ed4-acf5-ee613bcb2f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895</Words>
  <Application>Microsoft Office PowerPoint</Application>
  <PresentationFormat>On-screen Show (16:9)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Franklin Gothic Book</vt:lpstr>
      <vt:lpstr>Franklin Gothic Medium</vt:lpstr>
      <vt:lpstr>Garamond</vt:lpstr>
      <vt:lpstr>Wingdings</vt:lpstr>
      <vt:lpstr>Office Theme</vt:lpstr>
      <vt:lpstr>Breast cancer screening: Women’s attitudes and beliefs in light of new guidelines </vt:lpstr>
      <vt:lpstr>Presenter(s)</vt:lpstr>
      <vt:lpstr>Army Lt. Col. Jane Doe, M.D.</vt:lpstr>
      <vt:lpstr>Disclosures</vt:lpstr>
      <vt:lpstr>Learning Objectives</vt:lpstr>
      <vt:lpstr>Main Presentation</vt:lpstr>
      <vt:lpstr>Key Takeaways</vt:lpstr>
      <vt:lpstr>References</vt:lpstr>
      <vt:lpstr>TXA in Combat Results: Death Due to Blood Loss</vt:lpstr>
      <vt:lpstr>Continued Management</vt:lpstr>
      <vt:lpstr>Questions?</vt:lpstr>
      <vt:lpstr>How to Obtain CE Credits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ASPR PowerPoint Slide Template</dc:title>
  <dc:subject>ASPR PowerPoint Template</dc:subject>
  <dc:creator>Mary Radebach</dc:creator>
  <cp:lastModifiedBy>Barrow, Jannelle S CTR DHA ED &amp; TRAINING (J-7) (USA)</cp:lastModifiedBy>
  <cp:revision>121</cp:revision>
  <dcterms:created xsi:type="dcterms:W3CDTF">2018-01-29T20:56:18Z</dcterms:created>
  <dcterms:modified xsi:type="dcterms:W3CDTF">2026-03-19T19:40:24Z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0x0101005EC825F3FB463346B43B0DFCE6205878</vt:lpwstr>
  </property>
  <property fmtid="{D5CDD505-2E9C-101B-9397-08002B2CF9AE}" pid="3" name="MediaServiceImageTags">
    <vt:lpwstr/>
  </property>
</Properties>
</file>