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8" r:id="rId4"/>
  </p:sldMasterIdLst>
  <p:notesMasterIdLst>
    <p:notesMasterId r:id="rId17"/>
  </p:notesMasterIdLst>
  <p:handoutMasterIdLst>
    <p:handoutMasterId r:id="rId18"/>
  </p:handoutMasterIdLst>
  <p:sldIdLst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6" r:id="rId13"/>
    <p:sldId id="277" r:id="rId14"/>
    <p:sldId id="275" r:id="rId15"/>
    <p:sldId id="278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068"/>
    <a:srgbClr val="414042"/>
    <a:srgbClr val="582831"/>
    <a:srgbClr val="FFD03F"/>
    <a:srgbClr val="5AAB46"/>
    <a:srgbClr val="5991CA"/>
    <a:srgbClr val="84322C"/>
    <a:srgbClr val="051C48"/>
    <a:srgbClr val="BFC6D4"/>
    <a:srgbClr val="7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BB33A7-3AFA-4593-8702-01257EFF8B3A}" v="2" dt="2026-07-24T14:52:38.581"/>
  </p1510:revLst>
</p1510:revInfo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2846" autoAdjust="0"/>
  </p:normalViewPr>
  <p:slideViewPr>
    <p:cSldViewPr>
      <p:cViewPr varScale="1">
        <p:scale>
          <a:sx n="83" d="100"/>
          <a:sy n="83" d="100"/>
        </p:scale>
        <p:origin x="532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216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8F377-1D4D-4E55-BA23-B4C88B08AE0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D02E8-D589-462B-8871-E4027AEEA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87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C232C-A669-41A2-B224-8DB9E51725EC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72B32-1A00-43DB-BBB8-B81738A48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387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office/make-your-powerpoint-presentations-accessible-to-people-with-disabilities-6f7772b2-2f33-4bd2-8ca7-dae3b2b3ef25#PickTab=Windows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</a:t>
            </a:r>
            <a:r>
              <a:rPr lang="en-US" baseline="0" dirty="0"/>
              <a:t> to the new DHA PowerPoint template. Each slide contains helpful information for making the entire presentation user-friendly and accessible to people of all abilities. </a:t>
            </a:r>
          </a:p>
          <a:p>
            <a:endParaRPr lang="en-US" baseline="0" dirty="0"/>
          </a:p>
          <a:p>
            <a:r>
              <a:rPr lang="en-US" b="1" baseline="0" dirty="0"/>
              <a:t>Please note</a:t>
            </a:r>
            <a:r>
              <a:rPr lang="en-US" baseline="0" dirty="0"/>
              <a:t>: if your presentation is being presented online, the PowerPoint file must be converted and remediated as a PDF.</a:t>
            </a:r>
          </a:p>
          <a:p>
            <a:endParaRPr lang="en-US" baseline="0" dirty="0"/>
          </a:p>
          <a:p>
            <a:r>
              <a:rPr lang="en-US" b="1" baseline="0" dirty="0"/>
              <a:t>A NOTE ABOUT CONTROL MARKINGS: </a:t>
            </a:r>
            <a:r>
              <a:rPr lang="en-US" baseline="0" dirty="0"/>
              <a:t>Once you determine if your presentation needs security markings, please delete the irrelevant marking and re-center the box. This marking should be in the top center of each slide. To put it in the same place ever time, simply copy (Ctrl + C) from one slide and paste (Ctrl + V) on the next slide. There is no need to position a cursor to have it paste in the correct location. </a:t>
            </a:r>
          </a:p>
          <a:p>
            <a:endParaRPr lang="en-US" baseline="0" dirty="0"/>
          </a:p>
          <a:p>
            <a:endParaRPr lang="en-US" baseline="0" dirty="0"/>
          </a:p>
          <a:p>
            <a:r>
              <a:rPr lang="en-US" b="1" u="sng" baseline="0" dirty="0"/>
              <a:t>Accessibility Note: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How to convert a PPT to PDF properly and ensuring accessibility fixes are preserved</a:t>
            </a:r>
            <a:br>
              <a:rPr lang="en-US" baseline="0" dirty="0"/>
            </a:br>
            <a:r>
              <a:rPr lang="en-US" b="1" baseline="0" dirty="0"/>
              <a:t>[Select File &gt; Export &gt; Click ‘Create PDF/XPS Document’ &gt; select ‘Create PDF/XPS’ &gt; Choose location to save file to &gt; Click ‘Publish’]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 baseline="0" dirty="0"/>
              <a:t>Please be advised, once a PowerPoint file is converted to a PDF, further accessibility testing is required to make document 508 compliant.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b="0" baseline="0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b="0" baseline="0" dirty="0"/>
              <a:t>Check out the following Microsoft page to learn more about making your PowerPoint Accessible: </a:t>
            </a:r>
            <a:r>
              <a:rPr lang="en-US" dirty="0">
                <a:hlinkClick r:id="rId3"/>
              </a:rPr>
              <a:t>Make your PowerPoint presentations accessible to people with disabilities - Microsoft Support</a:t>
            </a:r>
            <a:endParaRPr lang="en-US" b="0" baseline="0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b="0" baseline="0" dirty="0"/>
              <a:t>Please contact the Section 508 PMO (</a:t>
            </a:r>
            <a:r>
              <a:rPr lang="en-US" b="1" baseline="0" dirty="0"/>
              <a:t>dha.ncr.j-6.mbx.dhasection508pmo@health.mil</a:t>
            </a:r>
            <a:r>
              <a:rPr lang="en-US" b="0" baseline="0" dirty="0"/>
              <a:t>) to request additional resources.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152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725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62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Main Title"/>
          <p:cNvSpPr>
            <a:spLocks noGrp="1"/>
          </p:cNvSpPr>
          <p:nvPr>
            <p:ph type="ctrTitle" hasCustomPrompt="1"/>
          </p:nvPr>
        </p:nvSpPr>
        <p:spPr>
          <a:xfrm>
            <a:off x="800099" y="3200401"/>
            <a:ext cx="7543800" cy="895350"/>
          </a:xfrm>
        </p:spPr>
        <p:txBody>
          <a:bodyPr anchor="t">
            <a:normAutofit/>
          </a:bodyPr>
          <a:lstStyle>
            <a:lvl1pPr>
              <a:defRPr sz="3200" b="1" baseline="0">
                <a:solidFill>
                  <a:srgbClr val="242B64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Title, Franklin Gothic Medium, 32pt</a:t>
            </a:r>
          </a:p>
        </p:txBody>
      </p:sp>
      <p:sp>
        <p:nvSpPr>
          <p:cNvPr id="3" name="Subtitle 2" descr="Presenter Name and Date"/>
          <p:cNvSpPr>
            <a:spLocks noGrp="1"/>
          </p:cNvSpPr>
          <p:nvPr>
            <p:ph type="subTitle" idx="1" hasCustomPrompt="1"/>
          </p:nvPr>
        </p:nvSpPr>
        <p:spPr>
          <a:xfrm>
            <a:off x="1371599" y="4095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 b="1" baseline="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Month DD, YYYY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50AAE7B-2E62-E348-E45F-EF370809AE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71899" y="82296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9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lide title"/>
          <p:cNvSpPr>
            <a:spLocks noGrp="1"/>
          </p:cNvSpPr>
          <p:nvPr>
            <p:ph type="title" hasCustomPrompt="1"/>
          </p:nvPr>
        </p:nvSpPr>
        <p:spPr>
          <a:xfrm>
            <a:off x="1066800" y="133350"/>
            <a:ext cx="7010400" cy="857250"/>
          </a:xfrm>
        </p:spPr>
        <p:txBody>
          <a:bodyPr>
            <a:normAutofit/>
          </a:bodyPr>
          <a:lstStyle>
            <a:lvl1pPr algn="l">
              <a:lnSpc>
                <a:spcPts val="2800"/>
              </a:lnSpc>
              <a:defRPr sz="2800" b="1" baseline="0">
                <a:solidFill>
                  <a:srgbClr val="242B64"/>
                </a:solidFill>
              </a:defRPr>
            </a:lvl1pPr>
          </a:lstStyle>
          <a:p>
            <a:r>
              <a:rPr lang="en-US" dirty="0"/>
              <a:t>Different title per slide, Franklin Gothic Medium 28pt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76351"/>
            <a:ext cx="8229600" cy="3276599"/>
          </a:xfrm>
        </p:spPr>
        <p:txBody>
          <a:bodyPr/>
          <a:lstStyle>
            <a:lvl1pPr marL="342900" indent="-342900">
              <a:buClr>
                <a:srgbClr val="092068"/>
              </a:buClr>
              <a:buSzPct val="125000"/>
              <a:buFont typeface="Arial" panose="020B0604020202020204" pitchFamily="34" charset="0"/>
              <a:buChar char="•"/>
              <a:defRPr sz="22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742950" indent="-285750">
              <a:buClr>
                <a:srgbClr val="092068"/>
              </a:buClr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1143000" indent="-228600">
              <a:buClr>
                <a:srgbClr val="092068"/>
              </a:buClr>
              <a:buFont typeface="Wingdings" panose="05000000000000000000" pitchFamily="2" charset="2"/>
              <a:buChar char="ü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82432" y="4629150"/>
            <a:ext cx="6779136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1" u="none" strike="noStrike" kern="1200" baseline="0" dirty="0">
                <a:solidFill>
                  <a:schemeClr val="bg1"/>
                </a:solidFill>
                <a:latin typeface="Garamond" panose="02020404030301010803" pitchFamily="18" charset="0"/>
                <a:ea typeface="+mn-ea"/>
                <a:cs typeface="+mn-cs"/>
              </a:rPr>
              <a:t>Improving Health and Building Readiness. Anytime, Anywhere — Always</a:t>
            </a:r>
          </a:p>
          <a:p>
            <a:pPr algn="ctr"/>
            <a:endParaRPr lang="en-US" sz="1050" i="0" baseline="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457200" y="1123950"/>
            <a:ext cx="8229600" cy="0"/>
            <a:chOff x="457200" y="990600"/>
            <a:chExt cx="8229600" cy="0"/>
          </a:xfrm>
        </p:grpSpPr>
        <p:cxnSp>
          <p:nvCxnSpPr>
            <p:cNvPr id="18" name="Straight Connector 17"/>
            <p:cNvCxnSpPr/>
            <p:nvPr userDrawn="1"/>
          </p:nvCxnSpPr>
          <p:spPr>
            <a:xfrm>
              <a:off x="4572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13716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2286000" y="990600"/>
              <a:ext cx="914400" cy="0"/>
            </a:xfrm>
            <a:prstGeom prst="line">
              <a:avLst/>
            </a:prstGeom>
            <a:ln w="50800">
              <a:solidFill>
                <a:srgbClr val="0920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32004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>
              <a:off x="41148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>
              <a:off x="50292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>
            <a:xfrm>
              <a:off x="5943600" y="990600"/>
              <a:ext cx="914400" cy="0"/>
            </a:xfrm>
            <a:prstGeom prst="line">
              <a:avLst/>
            </a:prstGeom>
            <a:ln w="50800">
              <a:solidFill>
                <a:srgbClr val="0920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 userDrawn="1"/>
          </p:nvCxnSpPr>
          <p:spPr>
            <a:xfrm>
              <a:off x="68580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 userDrawn="1"/>
          </p:nvCxnSpPr>
          <p:spPr>
            <a:xfrm>
              <a:off x="77724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B9BEDD3-8903-B54C-F3D5-F1AE338A1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34200" y="485346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fld id="{B8EC6C1D-B94A-4A9A-BD8D-A546578E37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EC1E4A-5491-DCAD-FD06-F3C48695971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05800" y="274320"/>
            <a:ext cx="548640" cy="54864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B3F5539-6078-8417-9CBC-D154DF35A5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560" y="274321"/>
            <a:ext cx="548639" cy="54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4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52550"/>
            <a:ext cx="4038600" cy="3276600"/>
          </a:xfrm>
        </p:spPr>
        <p:txBody>
          <a:bodyPr/>
          <a:lstStyle>
            <a:lvl1pPr marL="342900" indent="-342900">
              <a:buClr>
                <a:srgbClr val="092068"/>
              </a:buClr>
              <a:buFont typeface="Arial" panose="020B0604020202020204" pitchFamily="34" charset="0"/>
              <a:buChar char="•"/>
              <a:defRPr sz="2200">
                <a:solidFill>
                  <a:srgbClr val="000000"/>
                </a:solidFill>
              </a:defRPr>
            </a:lvl1pPr>
            <a:lvl2pPr marL="742950" indent="-285750">
              <a:buClr>
                <a:srgbClr val="092068"/>
              </a:buClr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lvl2pPr>
            <a:lvl3pPr marL="1143000" indent="-228600">
              <a:buClr>
                <a:srgbClr val="092068"/>
              </a:buClr>
              <a:buFont typeface="Wingdings" panose="05000000000000000000" pitchFamily="2" charset="2"/>
              <a:buChar char="ü"/>
              <a:defRPr sz="18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52550"/>
            <a:ext cx="4038600" cy="3276600"/>
          </a:xfr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92068"/>
              </a:buClr>
              <a:buFont typeface="Arial" panose="020B0604020202020204" pitchFamily="34" charset="0"/>
              <a:buChar char="•"/>
              <a:defRPr lang="en-US" sz="2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092068"/>
              </a:buClr>
              <a:buFont typeface="Wingdings" panose="05000000000000000000" pitchFamily="2" charset="2"/>
              <a:buChar char="§"/>
              <a:defRPr lang="en-US" sz="20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ü"/>
              <a:defRPr lang="en-US" sz="18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A030CB-5CED-0C6E-490E-C80F2E0A85FE}"/>
              </a:ext>
            </a:extLst>
          </p:cNvPr>
          <p:cNvSpPr txBox="1"/>
          <p:nvPr userDrawn="1"/>
        </p:nvSpPr>
        <p:spPr>
          <a:xfrm>
            <a:off x="1182432" y="4629150"/>
            <a:ext cx="6779136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1" u="none" strike="noStrike" kern="1200" baseline="0" dirty="0">
                <a:solidFill>
                  <a:schemeClr val="bg1"/>
                </a:solidFill>
                <a:latin typeface="Garamond" panose="02020404030301010803" pitchFamily="18" charset="0"/>
                <a:ea typeface="+mn-ea"/>
                <a:cs typeface="+mn-cs"/>
              </a:rPr>
              <a:t>Improving Health and Building Readiness. Anytime, Anywhere — Always</a:t>
            </a:r>
          </a:p>
          <a:p>
            <a:pPr algn="ctr"/>
            <a:endParaRPr lang="en-US" sz="1050" i="0" baseline="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396AF9-CE6F-FF8A-4684-80CDE7014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34200" y="485346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fld id="{B8EC6C1D-B94A-4A9A-BD8D-A546578E37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 descr="Slide title">
            <a:extLst>
              <a:ext uri="{FF2B5EF4-FFF2-40B4-BE49-F238E27FC236}">
                <a16:creationId xmlns:a16="http://schemas.microsoft.com/office/drawing/2014/main" id="{CF247BE4-2EA5-1906-BF78-D5D6CAE03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3350"/>
            <a:ext cx="7010400" cy="857250"/>
          </a:xfrm>
        </p:spPr>
        <p:txBody>
          <a:bodyPr>
            <a:normAutofit/>
          </a:bodyPr>
          <a:lstStyle>
            <a:lvl1pPr algn="l">
              <a:lnSpc>
                <a:spcPts val="2800"/>
              </a:lnSpc>
              <a:defRPr sz="2800" b="1" baseline="0">
                <a:solidFill>
                  <a:srgbClr val="242B64"/>
                </a:solidFill>
              </a:defRPr>
            </a:lvl1pPr>
          </a:lstStyle>
          <a:p>
            <a:r>
              <a:rPr lang="en-US" dirty="0"/>
              <a:t>Different title per slide, Franklin Gothic Medium 28pt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1E3C7EE-B9BA-1397-3639-AC2FB32386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05800" y="274320"/>
            <a:ext cx="548640" cy="54864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396404-D14F-E6AE-1B6B-704A4CF45D08}"/>
              </a:ext>
            </a:extLst>
          </p:cNvPr>
          <p:cNvGrpSpPr/>
          <p:nvPr userDrawn="1"/>
        </p:nvGrpSpPr>
        <p:grpSpPr>
          <a:xfrm>
            <a:off x="457200" y="1123950"/>
            <a:ext cx="8229600" cy="0"/>
            <a:chOff x="457200" y="990600"/>
            <a:chExt cx="8229600" cy="0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BB1135E-FC63-801B-A981-1FECDBEBE9DB}"/>
                </a:ext>
              </a:extLst>
            </p:cNvPr>
            <p:cNvCxnSpPr/>
            <p:nvPr userDrawn="1"/>
          </p:nvCxnSpPr>
          <p:spPr>
            <a:xfrm>
              <a:off x="4572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C5F6E2A-733E-4695-F8C2-17E01514D497}"/>
                </a:ext>
              </a:extLst>
            </p:cNvPr>
            <p:cNvCxnSpPr/>
            <p:nvPr userDrawn="1"/>
          </p:nvCxnSpPr>
          <p:spPr>
            <a:xfrm>
              <a:off x="13716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4DAE42B-1968-C64C-B8EB-FDB51AF43CBA}"/>
                </a:ext>
              </a:extLst>
            </p:cNvPr>
            <p:cNvCxnSpPr/>
            <p:nvPr userDrawn="1"/>
          </p:nvCxnSpPr>
          <p:spPr>
            <a:xfrm>
              <a:off x="2286000" y="990600"/>
              <a:ext cx="914400" cy="0"/>
            </a:xfrm>
            <a:prstGeom prst="line">
              <a:avLst/>
            </a:prstGeom>
            <a:ln w="50800">
              <a:solidFill>
                <a:srgbClr val="0920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8A0CBD6-12BC-7CA5-4AA5-9BB185A53F17}"/>
                </a:ext>
              </a:extLst>
            </p:cNvPr>
            <p:cNvCxnSpPr/>
            <p:nvPr userDrawn="1"/>
          </p:nvCxnSpPr>
          <p:spPr>
            <a:xfrm>
              <a:off x="32004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FB7C940-AA34-6C42-E023-90599FAFBA44}"/>
                </a:ext>
              </a:extLst>
            </p:cNvPr>
            <p:cNvCxnSpPr/>
            <p:nvPr userDrawn="1"/>
          </p:nvCxnSpPr>
          <p:spPr>
            <a:xfrm>
              <a:off x="41148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DB1A1DA-3042-BC24-53E2-DC0A0E8F9880}"/>
                </a:ext>
              </a:extLst>
            </p:cNvPr>
            <p:cNvCxnSpPr/>
            <p:nvPr userDrawn="1"/>
          </p:nvCxnSpPr>
          <p:spPr>
            <a:xfrm>
              <a:off x="50292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C6C5A10-04A1-5F61-8E00-DEA92799EA40}"/>
                </a:ext>
              </a:extLst>
            </p:cNvPr>
            <p:cNvCxnSpPr/>
            <p:nvPr userDrawn="1"/>
          </p:nvCxnSpPr>
          <p:spPr>
            <a:xfrm>
              <a:off x="5943600" y="990600"/>
              <a:ext cx="914400" cy="0"/>
            </a:xfrm>
            <a:prstGeom prst="line">
              <a:avLst/>
            </a:prstGeom>
            <a:ln w="50800">
              <a:solidFill>
                <a:srgbClr val="0920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2D9B5F5-968C-FEE4-C61D-A94333E5A87F}"/>
                </a:ext>
              </a:extLst>
            </p:cNvPr>
            <p:cNvCxnSpPr/>
            <p:nvPr userDrawn="1"/>
          </p:nvCxnSpPr>
          <p:spPr>
            <a:xfrm>
              <a:off x="68580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8D16F3C-42D5-C26F-571C-57FA33634126}"/>
                </a:ext>
              </a:extLst>
            </p:cNvPr>
            <p:cNvCxnSpPr/>
            <p:nvPr userDrawn="1"/>
          </p:nvCxnSpPr>
          <p:spPr>
            <a:xfrm>
              <a:off x="77724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1C1E10ED-F98A-0F82-46DF-F89E30210B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560" y="274321"/>
            <a:ext cx="548639" cy="54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2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EC41EA-67D2-83EE-D3C3-D5FD711B584C}"/>
              </a:ext>
            </a:extLst>
          </p:cNvPr>
          <p:cNvSpPr txBox="1"/>
          <p:nvPr userDrawn="1"/>
        </p:nvSpPr>
        <p:spPr>
          <a:xfrm>
            <a:off x="1182432" y="4629150"/>
            <a:ext cx="6779136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1" u="none" strike="noStrike" kern="1200" baseline="0" dirty="0">
                <a:solidFill>
                  <a:schemeClr val="bg1"/>
                </a:solidFill>
                <a:latin typeface="Garamond" panose="02020404030301010803" pitchFamily="18" charset="0"/>
                <a:ea typeface="+mn-ea"/>
                <a:cs typeface="+mn-cs"/>
              </a:rPr>
              <a:t>Improving Health and Building Readiness. Anytime, Anywhere — Always</a:t>
            </a:r>
          </a:p>
          <a:p>
            <a:pPr algn="ctr"/>
            <a:endParaRPr lang="en-US" sz="1050" i="0" baseline="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D3A14E2-9E68-A847-A599-D3C2FDD49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34200" y="485346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fld id="{B8EC6C1D-B94A-4A9A-BD8D-A546578E37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 descr="Slide title">
            <a:extLst>
              <a:ext uri="{FF2B5EF4-FFF2-40B4-BE49-F238E27FC236}">
                <a16:creationId xmlns:a16="http://schemas.microsoft.com/office/drawing/2014/main" id="{EC5A6695-F927-0740-552D-0BCF41B15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3350"/>
            <a:ext cx="7010400" cy="857250"/>
          </a:xfrm>
        </p:spPr>
        <p:txBody>
          <a:bodyPr>
            <a:normAutofit/>
          </a:bodyPr>
          <a:lstStyle>
            <a:lvl1pPr algn="l">
              <a:lnSpc>
                <a:spcPts val="2800"/>
              </a:lnSpc>
              <a:defRPr sz="2800" b="1" baseline="0">
                <a:solidFill>
                  <a:srgbClr val="242B64"/>
                </a:solidFill>
              </a:defRPr>
            </a:lvl1pPr>
          </a:lstStyle>
          <a:p>
            <a:r>
              <a:rPr lang="en-US" dirty="0"/>
              <a:t>Different title per slide, Franklin Gothic Medium 28pt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C774063-F388-C7F9-19E3-8B80C24E32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05800" y="274320"/>
            <a:ext cx="548640" cy="54864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B692977-F390-DAA7-FBC2-6DC2D2821BE5}"/>
              </a:ext>
            </a:extLst>
          </p:cNvPr>
          <p:cNvGrpSpPr/>
          <p:nvPr userDrawn="1"/>
        </p:nvGrpSpPr>
        <p:grpSpPr>
          <a:xfrm>
            <a:off x="457200" y="1123950"/>
            <a:ext cx="8229600" cy="0"/>
            <a:chOff x="457200" y="990600"/>
            <a:chExt cx="8229600" cy="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1DF66A7-9E11-2B46-0136-54AB276ED55B}"/>
                </a:ext>
              </a:extLst>
            </p:cNvPr>
            <p:cNvCxnSpPr/>
            <p:nvPr userDrawn="1"/>
          </p:nvCxnSpPr>
          <p:spPr>
            <a:xfrm>
              <a:off x="4572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DC954F6-C439-92D3-2EDA-123385E532CD}"/>
                </a:ext>
              </a:extLst>
            </p:cNvPr>
            <p:cNvCxnSpPr/>
            <p:nvPr userDrawn="1"/>
          </p:nvCxnSpPr>
          <p:spPr>
            <a:xfrm>
              <a:off x="13716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0C11B44-1896-59D5-4D99-975DC384D13A}"/>
                </a:ext>
              </a:extLst>
            </p:cNvPr>
            <p:cNvCxnSpPr/>
            <p:nvPr userDrawn="1"/>
          </p:nvCxnSpPr>
          <p:spPr>
            <a:xfrm>
              <a:off x="2286000" y="990600"/>
              <a:ext cx="914400" cy="0"/>
            </a:xfrm>
            <a:prstGeom prst="line">
              <a:avLst/>
            </a:prstGeom>
            <a:ln w="50800">
              <a:solidFill>
                <a:srgbClr val="0920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774C637-BD25-182A-C8A2-5D7214742BB2}"/>
                </a:ext>
              </a:extLst>
            </p:cNvPr>
            <p:cNvCxnSpPr/>
            <p:nvPr userDrawn="1"/>
          </p:nvCxnSpPr>
          <p:spPr>
            <a:xfrm>
              <a:off x="32004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E5779A-0FC6-3DE2-2AC2-1B2567F7904B}"/>
                </a:ext>
              </a:extLst>
            </p:cNvPr>
            <p:cNvCxnSpPr/>
            <p:nvPr userDrawn="1"/>
          </p:nvCxnSpPr>
          <p:spPr>
            <a:xfrm>
              <a:off x="41148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076BDE2-FDF8-A420-60FC-A74A33CA84D1}"/>
                </a:ext>
              </a:extLst>
            </p:cNvPr>
            <p:cNvCxnSpPr/>
            <p:nvPr userDrawn="1"/>
          </p:nvCxnSpPr>
          <p:spPr>
            <a:xfrm>
              <a:off x="50292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F38AF28-07F9-B311-CD7E-F52616079ED8}"/>
                </a:ext>
              </a:extLst>
            </p:cNvPr>
            <p:cNvCxnSpPr/>
            <p:nvPr userDrawn="1"/>
          </p:nvCxnSpPr>
          <p:spPr>
            <a:xfrm>
              <a:off x="5943600" y="990600"/>
              <a:ext cx="914400" cy="0"/>
            </a:xfrm>
            <a:prstGeom prst="line">
              <a:avLst/>
            </a:prstGeom>
            <a:ln w="50800">
              <a:solidFill>
                <a:srgbClr val="0920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D3F622E-EADD-6AD0-F0EA-FD46136130D9}"/>
                </a:ext>
              </a:extLst>
            </p:cNvPr>
            <p:cNvCxnSpPr/>
            <p:nvPr userDrawn="1"/>
          </p:nvCxnSpPr>
          <p:spPr>
            <a:xfrm>
              <a:off x="6858000" y="990600"/>
              <a:ext cx="914400" cy="0"/>
            </a:xfrm>
            <a:prstGeom prst="line">
              <a:avLst/>
            </a:prstGeom>
            <a:ln w="50800">
              <a:solidFill>
                <a:srgbClr val="969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60F46D7-6E97-0AB6-029B-0F0D163E10B2}"/>
                </a:ext>
              </a:extLst>
            </p:cNvPr>
            <p:cNvCxnSpPr/>
            <p:nvPr userDrawn="1"/>
          </p:nvCxnSpPr>
          <p:spPr>
            <a:xfrm>
              <a:off x="7772400" y="990600"/>
              <a:ext cx="914400" cy="0"/>
            </a:xfrm>
            <a:prstGeom prst="line">
              <a:avLst/>
            </a:prstGeom>
            <a:ln w="50800">
              <a:solidFill>
                <a:srgbClr val="5828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27819036-1734-B21F-0A5A-13465CB178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560" y="274321"/>
            <a:ext cx="548639" cy="54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3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C3A017-DB20-767C-EBBB-03357E84F892}"/>
              </a:ext>
            </a:extLst>
          </p:cNvPr>
          <p:cNvSpPr txBox="1"/>
          <p:nvPr userDrawn="1"/>
        </p:nvSpPr>
        <p:spPr>
          <a:xfrm>
            <a:off x="1182432" y="4629150"/>
            <a:ext cx="6779136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1" u="none" strike="noStrike" kern="1200" baseline="0" dirty="0">
                <a:solidFill>
                  <a:schemeClr val="bg1"/>
                </a:solidFill>
                <a:latin typeface="Garamond" panose="02020404030301010803" pitchFamily="18" charset="0"/>
                <a:ea typeface="+mn-ea"/>
                <a:cs typeface="+mn-cs"/>
              </a:rPr>
              <a:t>Improving Health and Building Readiness. Anytime, Anywhere — Always</a:t>
            </a:r>
          </a:p>
          <a:p>
            <a:pPr algn="ctr"/>
            <a:endParaRPr lang="en-US" sz="1050" i="0" baseline="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2111B-3C65-9AEB-AF5A-C8D2C8B411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34200" y="485346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fld id="{B8EC6C1D-B94A-4A9A-BD8D-A546578E37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FE1DE41-72A7-B3AA-08B0-C8FB73ECFF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05800" y="274320"/>
            <a:ext cx="548640" cy="54864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4FF3ECA-DC38-0D82-8F50-3B36FB83A8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560" y="274321"/>
            <a:ext cx="548639" cy="54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 descr="Slide title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Different title per slide, Franklin Gothic Medium 28pt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1811A2-995A-F314-7F2D-D1F96F51A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34200" y="133350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C6C1D-B94A-4A9A-BD8D-A546578E37E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333DF3-86EF-1D1C-28A0-0EAEDF643E54}"/>
              </a:ext>
            </a:extLst>
          </p:cNvPr>
          <p:cNvSpPr txBox="1"/>
          <p:nvPr userDrawn="1"/>
        </p:nvSpPr>
        <p:spPr>
          <a:xfrm>
            <a:off x="4106972" y="4910591"/>
            <a:ext cx="9028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solidFill>
                  <a:srgbClr val="563A81"/>
                </a:solidFill>
              </a:rPr>
              <a:t>UNCLASSIFIED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E4B232-ADF9-60F1-1330-5B2F992C0465}"/>
              </a:ext>
            </a:extLst>
          </p:cNvPr>
          <p:cNvSpPr txBox="1"/>
          <p:nvPr userDrawn="1"/>
        </p:nvSpPr>
        <p:spPr>
          <a:xfrm>
            <a:off x="4120594" y="-19050"/>
            <a:ext cx="9028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solidFill>
                  <a:srgbClr val="563A81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35846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800" b="1" kern="1200" baseline="0">
          <a:solidFill>
            <a:srgbClr val="242B64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92068"/>
        </a:buClr>
        <a:buSzPct val="125000"/>
        <a:buFont typeface="Arial" panose="020B0604020202020204" pitchFamily="34" charset="0"/>
        <a:buChar char="•"/>
        <a:defRPr sz="2200" kern="1200">
          <a:solidFill>
            <a:srgbClr val="000000"/>
          </a:solidFill>
          <a:latin typeface="Franklin Gothic Book" panose="020B05030201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92068"/>
        </a:buClr>
        <a:buFont typeface="Wingdings" panose="05000000000000000000" pitchFamily="2" charset="2"/>
        <a:buChar char="§"/>
        <a:defRPr sz="2000" kern="1200">
          <a:solidFill>
            <a:srgbClr val="000000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92068"/>
        </a:buClr>
        <a:buFont typeface="Wingdings" panose="05000000000000000000" pitchFamily="2" charset="2"/>
        <a:buChar char="ü"/>
        <a:defRPr sz="1800" kern="1200">
          <a:solidFill>
            <a:srgbClr val="000000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BB2EA.1B8B589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mep.org/wp-content/uploads/2017/01/Measuring-Change-in-CME-v3.pdf" TargetMode="External"/><Relationship Id="rId2" Type="http://schemas.openxmlformats.org/officeDocument/2006/relationships/hyperlink" Target="http://www.accme.org/requirements/accreditation-requirements-cme-providers/standards-for-commercial-suppor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5961" y="2571750"/>
            <a:ext cx="7543800" cy="895350"/>
          </a:xfrm>
        </p:spPr>
        <p:txBody>
          <a:bodyPr>
            <a:normAutofit fontScale="90000"/>
          </a:bodyPr>
          <a:lstStyle/>
          <a:p>
            <a:r>
              <a:rPr lang="en-US" dirty="0"/>
              <a:t>Breast cancer screening: Women’s attitudes and beliefs in light of new guidelines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2161"/>
            <a:ext cx="6400800" cy="9144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Army Lt. Col. Jane Doe, M.D.</a:t>
            </a:r>
          </a:p>
          <a:p>
            <a:r>
              <a:rPr lang="en-US" dirty="0"/>
              <a:t>Chief, Women’s Health Clinical Communities</a:t>
            </a:r>
          </a:p>
          <a:p>
            <a:r>
              <a:rPr lang="en-US" dirty="0"/>
              <a:t>Defense Health Agency, Va</a:t>
            </a:r>
          </a:p>
          <a:p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4285729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84B70-7A38-31F7-A378-9CE4C3805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26F22-6A6D-AA07-D622-925F7BC81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8EB43E-E863-D0A0-A027-A6E91D33B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" t="21241" r="1606" b="11563"/>
          <a:stretch/>
        </p:blipFill>
        <p:spPr bwMode="auto">
          <a:xfrm>
            <a:off x="381000" y="1002030"/>
            <a:ext cx="8123682" cy="32004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5133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4379E-94BC-FC71-6443-F34DAD6EE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143125"/>
            <a:ext cx="7696200" cy="857250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CA2EE-614A-674A-5487-8A382DDFD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2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5E4B5-FB74-39AD-3C3B-757719F10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Obtain CE Credits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8C05D-66EF-E03A-FD9C-82C98C7FA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B29290-98CD-93CD-41A1-B69AAE9877FA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" t="19681" r="2131" b="12840"/>
          <a:stretch>
            <a:fillRect/>
          </a:stretch>
        </p:blipFill>
        <p:spPr bwMode="auto">
          <a:xfrm>
            <a:off x="437662" y="1123950"/>
            <a:ext cx="8529320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6752CFB-EB3B-8D24-6D26-0018093A0B6A}"/>
              </a:ext>
            </a:extLst>
          </p:cNvPr>
          <p:cNvSpPr/>
          <p:nvPr/>
        </p:nvSpPr>
        <p:spPr>
          <a:xfrm rot="19900096">
            <a:off x="1079966" y="1607649"/>
            <a:ext cx="69840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Placeholder 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CEPO to update</a:t>
            </a:r>
          </a:p>
        </p:txBody>
      </p:sp>
    </p:spTree>
    <p:extLst>
      <p:ext uri="{BB962C8B-B14F-4D97-AF65-F5344CB8AC3E}">
        <p14:creationId xmlns:p14="http://schemas.microsoft.com/office/powerpoint/2010/main" val="3332365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B7163-824E-501A-E847-6ECD38C0A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113D0-6CD0-5343-6B71-68EB792E8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/>
              <a:t>Presenter’s name and credentials</a:t>
            </a:r>
          </a:p>
          <a:p>
            <a:pPr marL="0" indent="0" algn="ctr">
              <a:buNone/>
            </a:pPr>
            <a:r>
              <a:rPr lang="en-US" sz="1800" dirty="0"/>
              <a:t>Title (include “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contract support for” when applicable)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/>
              <a:t>Division</a:t>
            </a:r>
          </a:p>
          <a:p>
            <a:pPr marL="0" indent="0" algn="ctr">
              <a:buNone/>
            </a:pPr>
            <a:r>
              <a:rPr lang="en-US" sz="1800" dirty="0"/>
              <a:t>Agency</a:t>
            </a:r>
          </a:p>
          <a:p>
            <a:pPr marL="0" indent="0" algn="ctr">
              <a:buNone/>
            </a:pPr>
            <a:r>
              <a:rPr lang="en-US" sz="1800" dirty="0"/>
              <a:t>Location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63611-64A4-BB42-BEB3-B52CA515C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96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F83F6-0F81-4A96-EB19-6F7636A3C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Army Lt. Col. Jane Doe, M.D.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54737-41AC-1825-967A-8523149A7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0" y="1123952"/>
            <a:ext cx="4876800" cy="3276599"/>
          </a:xfrm>
        </p:spPr>
        <p:txBody>
          <a:bodyPr/>
          <a:lstStyle/>
          <a:p>
            <a:r>
              <a:rPr lang="en-US" dirty="0"/>
              <a:t>Presenter professional photo on the left side</a:t>
            </a:r>
          </a:p>
          <a:p>
            <a:r>
              <a:rPr lang="en-US" dirty="0"/>
              <a:t>Brief biography on this side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0E682-2E69-57F3-5CD7-63EC676DD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247839D-3477-96EF-9808-3674535FD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09539"/>
            <a:ext cx="276887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3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EDCE2-797F-AC70-A9A3-BD8730A7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0623C-047D-05A6-923F-104E0A559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65331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1600" dirty="0">
                <a:latin typeface="Franklin Gothic Book"/>
              </a:rPr>
              <a:t>Dr. Jane Doe has no relevant financial or non-financial relationship(s) relating to the course content or with ineligible companies to disclose; </a:t>
            </a:r>
            <a:r>
              <a:rPr lang="en-US" sz="1600" b="1" dirty="0">
                <a:latin typeface="Franklin Gothic Book"/>
              </a:rPr>
              <a:t>OR</a:t>
            </a:r>
            <a:r>
              <a:rPr lang="en-US" sz="1600" dirty="0">
                <a:latin typeface="Franklin Gothic Book"/>
              </a:rPr>
              <a:t> presenter(s) must disclose the type of affiliation/financial interest (e.g., employee, speaker, consultant, principal investigator, grant recipient) with company name(s) included.</a:t>
            </a:r>
          </a:p>
          <a:p>
            <a:r>
              <a:rPr lang="en-US" sz="1600" dirty="0">
                <a:latin typeface="Franklin Gothic Book"/>
              </a:rPr>
              <a:t>The views expressed in this presentation are those of the author and do not necessarily reflect the official policy or position of the Department of War, nor the U.S. Government.</a:t>
            </a:r>
          </a:p>
          <a:p>
            <a:r>
              <a:rPr lang="en-US" sz="1600" dirty="0"/>
              <a:t>This continuing education activity is managed and accredited by the Defense Health Agency J-7 Continuing Education Program Office (DHA J-7 CEPO). DHA J-7 CEPO and all accrediting organizations do not support or endorse any product or service mentioned in this activity.</a:t>
            </a:r>
          </a:p>
          <a:p>
            <a:r>
              <a:rPr lang="en-US" sz="1600" dirty="0">
                <a:latin typeface="Franklin Gothic Book"/>
              </a:rPr>
              <a:t>DHA J-7 CEPO staff, as well as activity planners and reviewers have no relevant financial or non-financial relationship(s) with ineligible companies to disclose.</a:t>
            </a:r>
          </a:p>
          <a:p>
            <a:r>
              <a:rPr lang="en-US" sz="1600" dirty="0"/>
              <a:t>Commercial support was not received for this activity.</a:t>
            </a:r>
          </a:p>
          <a:p>
            <a:r>
              <a:rPr lang="en-US" sz="1600" i="1" dirty="0"/>
              <a:t>Remove this bullet if </a:t>
            </a:r>
            <a:r>
              <a:rPr lang="en-US" sz="1600" i="1"/>
              <a:t>not applicable </a:t>
            </a:r>
            <a:r>
              <a:rPr lang="en-US" sz="1600"/>
              <a:t>Portions </a:t>
            </a:r>
            <a:r>
              <a:rPr lang="en-US" sz="1600" dirty="0"/>
              <a:t>of this activity were developed with assistance from </a:t>
            </a:r>
            <a:r>
              <a:rPr lang="en-US" sz="1600" b="1" dirty="0"/>
              <a:t>[AI tool name, version] </a:t>
            </a:r>
            <a:r>
              <a:rPr lang="en-US" sz="1600" dirty="0"/>
              <a:t>on </a:t>
            </a:r>
            <a:r>
              <a:rPr lang="en-US" sz="1600" b="1" dirty="0"/>
              <a:t>[date] </a:t>
            </a:r>
            <a:r>
              <a:rPr lang="en-US" sz="1600" dirty="0"/>
              <a:t>for </a:t>
            </a:r>
            <a:r>
              <a:rPr lang="en-US" sz="1600" b="1" dirty="0"/>
              <a:t>[purpose]</a:t>
            </a:r>
            <a:r>
              <a:rPr lang="en-US" sz="1600" dirty="0"/>
              <a:t>. All AI-assisted outputs were reviewed and verified by </a:t>
            </a:r>
            <a:r>
              <a:rPr lang="en-US" sz="1600" b="1" dirty="0"/>
              <a:t>[name/role] </a:t>
            </a:r>
            <a:r>
              <a:rPr lang="en-US" sz="1600" dirty="0"/>
              <a:t>for accuracy, balance, and independence prior to release. </a:t>
            </a:r>
            <a:r>
              <a:rPr lang="en-US" sz="1600" b="1" dirty="0"/>
              <a:t>[Prompts/outputs were (or were not)] </a:t>
            </a:r>
            <a:r>
              <a:rPr lang="en-US" sz="1600" dirty="0"/>
              <a:t>stored outside the organization.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17E0F-84FD-D6B8-E502-F7B04B7694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60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B19F3-F19E-45E7-D505-D32FAC3F3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24DDB-579B-5FC8-7436-A234DAA4E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At the conclusion of this activity, participants will be able to: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Summarize American College of Surgeons advocacy efforts in response to opioid abuse.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Compare chemotherapy and biotherapy drugs used to treat autoimmune diseases.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Differentiate between the forms of health information exchange and appropriate use of each form.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04D5A-C9C8-EA27-6BBA-4CE4A921B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622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1DE41-BD55-25BB-089D-B21F8BCF0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41098-7AC1-8209-1FB1-7597AF966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780000"/>
              </a:buClr>
            </a:pPr>
            <a:r>
              <a:rPr lang="en-US" sz="1800" dirty="0"/>
              <a:t>Body of the presentation goes here</a:t>
            </a:r>
          </a:p>
          <a:p>
            <a:pPr>
              <a:buClr>
                <a:srgbClr val="780000"/>
              </a:buClr>
            </a:pPr>
            <a:r>
              <a:rPr lang="en-US" sz="1800" dirty="0"/>
              <a:t>Use as many slides as you want, keeping in mind of the allotted time to present</a:t>
            </a:r>
          </a:p>
          <a:p>
            <a:pPr>
              <a:buClr>
                <a:srgbClr val="780000"/>
              </a:buClr>
            </a:pPr>
            <a:r>
              <a:rPr lang="en-US" sz="1800" dirty="0"/>
              <a:t>Abbreviations must be defined where they first appear</a:t>
            </a:r>
          </a:p>
          <a:p>
            <a:pPr>
              <a:buClr>
                <a:srgbClr val="780000"/>
              </a:buClr>
            </a:pPr>
            <a:r>
              <a:rPr lang="en-US" sz="1800" dirty="0"/>
              <a:t>Images, charts and graphs must be cited</a:t>
            </a:r>
          </a:p>
          <a:p>
            <a:pPr>
              <a:buClr>
                <a:srgbClr val="780000"/>
              </a:buClr>
            </a:pPr>
            <a:r>
              <a:rPr lang="en-US" sz="1800" dirty="0"/>
              <a:t>Q&amp;A may be part of the presentation (CE credit hours)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59A90-2F98-886C-EAF5-2A73279AC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5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843E9-1249-59AA-791A-E0A4546F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2D978-7008-F2F5-590F-BCDCA149D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A.K.A. Summary/Conclusion</a:t>
            </a:r>
          </a:p>
          <a:p>
            <a:r>
              <a:rPr lang="en-US" sz="1800" dirty="0"/>
              <a:t>3-5 bullets of what you want the participants to remember from your presentation</a:t>
            </a:r>
          </a:p>
          <a:p>
            <a:r>
              <a:rPr lang="en-US" sz="1800" dirty="0"/>
              <a:t>Example 1: The first meeting is very important in establishing and effective relationship.</a:t>
            </a:r>
          </a:p>
          <a:p>
            <a:r>
              <a:rPr lang="en-US" sz="1800" dirty="0"/>
              <a:t>Example 2: Sleep deprivation is a significant issue impacting Service Members in garrison, in theater, and on operational platforms</a:t>
            </a:r>
          </a:p>
          <a:p>
            <a:r>
              <a:rPr lang="en-US" sz="1800" dirty="0"/>
              <a:t>Example 3: Shift work is especially challenging with its impact on sleep, research is ongoing to try to positively impact sleep to shift workers.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8D930-3FD7-520E-A561-68B947062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4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01D8A-6E89-A6F5-05EE-1959D72EC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ED1CB-F865-34B4-42D0-31F057572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Use APA format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References not older than 5 years, unless it’s historical data.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You may use as many slides as necessary.</a:t>
            </a: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Examples:</a:t>
            </a: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Accreditation Council for Continuing Medical Education. (2018). Standards for Commercial Support: Standards to Ensure Independence in CE Activities. Retrieved from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  <a:hlinkClick r:id="rId2"/>
              </a:rPr>
              <a:t>http://www.accme.org/requirements/accreditation-requirements-cme-providers/standards-for-commercial-support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Defense Health Board Report. (2015). Continuing Education for Department of Defense Health Professionals. Falls Church, VA: Office of the Assistant Secretary of Defense Health Affairs.</a:t>
            </a: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Grand Rapids Medical Education Partners. (2017). Measuring Change in CME. Retrieved from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  <a:hlinkClick r:id="rId3"/>
              </a:rPr>
              <a:t>https://www.grmep.org/wp-content/uploads/2017/01/Measuring-Change-in-CME-v3.pdf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73B85-80FF-99CB-7E26-369A8A812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29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C1B77-12DF-9E07-B8E2-66DFA1EDC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TXA in Combat Results: Death Due to Blood Loss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BF387-3175-2BFB-387F-32C9352C9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8EC6C1D-B94A-4A9A-BD8D-A546578E37E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80D519-7C23-2E61-B7CA-3772609C7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" t="20126" r="1682" b="13169"/>
          <a:stretch/>
        </p:blipFill>
        <p:spPr>
          <a:xfrm>
            <a:off x="488733" y="1333642"/>
            <a:ext cx="8166534" cy="3200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46731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283446"/>
      </a:dk1>
      <a:lt1>
        <a:sysClr val="window" lastClr="FFFFFF"/>
      </a:lt1>
      <a:dk2>
        <a:srgbClr val="3D4D69"/>
      </a:dk2>
      <a:lt2>
        <a:srgbClr val="BFC6D4"/>
      </a:lt2>
      <a:accent1>
        <a:srgbClr val="582831"/>
      </a:accent1>
      <a:accent2>
        <a:srgbClr val="6C82A7"/>
      </a:accent2>
      <a:accent3>
        <a:srgbClr val="283446"/>
      </a:accent3>
      <a:accent4>
        <a:srgbClr val="3D4D69"/>
      </a:accent4>
      <a:accent5>
        <a:srgbClr val="C4BD97"/>
      </a:accent5>
      <a:accent6>
        <a:srgbClr val="BFC6D4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92585B5D-FDDA-4CDC-9232-34405CE6454F}" vid="{E7D48F1A-AED2-42B6-B395-27E9F8C133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a84e91-7310-4a2d-a070-072c3788980e" xsi:nil="true"/>
    <lcf76f155ced4ddcb4097134ff3c332f xmlns="d3bc0bcd-a413-4881-b8b4-2d1bcdeabdfe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C825F3FB463346B43B0DFCE6205878" ma:contentTypeVersion="18" ma:contentTypeDescription="Create a new document." ma:contentTypeScope="" ma:versionID="30f841fb9983435c9be2ec9311b702b6">
  <xsd:schema xmlns:xsd="http://www.w3.org/2001/XMLSchema" xmlns:xs="http://www.w3.org/2001/XMLSchema" xmlns:p="http://schemas.microsoft.com/office/2006/metadata/properties" xmlns:ns1="http://schemas.microsoft.com/sharepoint/v3" xmlns:ns2="d3bc0bcd-a413-4881-b8b4-2d1bcdeabdfe" xmlns:ns3="d9a84e91-7310-4a2d-a070-072c3788980e" targetNamespace="http://schemas.microsoft.com/office/2006/metadata/properties" ma:root="true" ma:fieldsID="1322c67e6ab8d0bd4789865311311881" ns1:_="" ns2:_="" ns3:_="">
    <xsd:import namespace="http://schemas.microsoft.com/sharepoint/v3"/>
    <xsd:import namespace="d3bc0bcd-a413-4881-b8b4-2d1bcdeabdfe"/>
    <xsd:import namespace="d9a84e91-7310-4a2d-a070-072c378898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c0bcd-a413-4881-b8b4-2d1bcdeabd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fe196db-0334-4477-9bbc-2f8ce82265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a84e91-7310-4a2d-a070-072c3788980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8a91fa8-e484-4fb0-9b14-48aecf8ead90}" ma:internalName="TaxCatchAll" ma:showField="CatchAllData" ma:web="d9a84e91-7310-4a2d-a070-072c378898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F847EF-B67A-4F59-803E-7BA1D94D0768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d3bc0bcd-a413-4881-b8b4-2d1bcdeabdfe"/>
    <ds:schemaRef ds:uri="http://purl.org/dc/dcmitype/"/>
    <ds:schemaRef ds:uri="http://schemas.microsoft.com/office/infopath/2007/PartnerControls"/>
    <ds:schemaRef ds:uri="http://schemas.microsoft.com/office/2006/metadata/properties"/>
    <ds:schemaRef ds:uri="d9a84e91-7310-4a2d-a070-072c3788980e"/>
    <ds:schemaRef ds:uri="http://purl.org/dc/terms/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96A3999-EADA-4295-8B54-21B78DE66C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3bc0bcd-a413-4881-b8b4-2d1bcdeabdfe"/>
    <ds:schemaRef ds:uri="d9a84e91-7310-4a2d-a070-072c378898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0FBFF6-B324-4F32-BBB1-72F70CD8FA7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6a3f6ad-3d9b-49ad-9486-10bfd8fef73e}" enabled="1" method="Privileged" siteId="{8903a443-af33-4ed4-acf5-ee613bcb2f5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7896</TotalTime>
  <Words>964</Words>
  <Application>Microsoft Office PowerPoint</Application>
  <PresentationFormat>On-screen Show (16:9)</PresentationFormat>
  <Paragraphs>76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Breast cancer screening: Women’s attitudes and beliefs in light of new guidelines </vt:lpstr>
      <vt:lpstr>Presenter(s)</vt:lpstr>
      <vt:lpstr>Army Lt. Col. Jane Doe, M.D.</vt:lpstr>
      <vt:lpstr>Disclosures</vt:lpstr>
      <vt:lpstr>Learning Objectives</vt:lpstr>
      <vt:lpstr>Main Presentation</vt:lpstr>
      <vt:lpstr>Key Takeaways</vt:lpstr>
      <vt:lpstr>References</vt:lpstr>
      <vt:lpstr>TXA in Combat Results: Death Due to Blood Loss</vt:lpstr>
      <vt:lpstr>Continued Management</vt:lpstr>
      <vt:lpstr>Questions?</vt:lpstr>
      <vt:lpstr>How to Obtain CE Credits</vt:lpstr>
    </vt:vector>
  </TitlesOfParts>
  <Company>DHHS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ASPR PowerPoint Slide Template</dc:title>
  <dc:subject>ASPR PowerPoint Template</dc:subject>
  <dc:creator>Mary Radebach</dc:creator>
  <cp:lastModifiedBy>Mckiernan, Catherine A CTR (USA)</cp:lastModifiedBy>
  <cp:revision>124</cp:revision>
  <dcterms:created xsi:type="dcterms:W3CDTF">2018-01-29T20:56:18Z</dcterms:created>
  <dcterms:modified xsi:type="dcterms:W3CDTF">2026-07-24T18:29:06Z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0x0101005EC825F3FB463346B43B0DFCE6205878</vt:lpwstr>
  </property>
  <property fmtid="{D5CDD505-2E9C-101B-9397-08002B2CF9AE}" pid="3" name="MediaServiceImageTags">
    <vt:lpwstr/>
  </property>
</Properties>
</file>