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6"/>
  </p:sldMasterIdLst>
  <p:notesMasterIdLst>
    <p:notesMasterId r:id="rId44"/>
  </p:notesMasterIdLst>
  <p:sldIdLst>
    <p:sldId id="256" r:id="rId7"/>
    <p:sldId id="294" r:id="rId8"/>
    <p:sldId id="295" r:id="rId9"/>
    <p:sldId id="289" r:id="rId10"/>
    <p:sldId id="296" r:id="rId11"/>
    <p:sldId id="290" r:id="rId12"/>
    <p:sldId id="260" r:id="rId13"/>
    <p:sldId id="261" r:id="rId14"/>
    <p:sldId id="292" r:id="rId15"/>
    <p:sldId id="291" r:id="rId16"/>
    <p:sldId id="293"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62" r:id="rId41"/>
    <p:sldId id="263" r:id="rId42"/>
    <p:sldId id="264" r:id="rId43"/>
  </p:sldIdLst>
  <p:sldSz cx="9144000" cy="6858000" type="screen4x3"/>
  <p:notesSz cx="6858000" cy="9144000"/>
  <p:custDataLst>
    <p:tags r:id="rId45"/>
  </p:custDataLst>
  <p:defaultTex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howGuides="1">
      <p:cViewPr varScale="1">
        <p:scale>
          <a:sx n="70" d="100"/>
          <a:sy n="70" d="100"/>
        </p:scale>
        <p:origin x="1386"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viewProps" Target="view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tags" Target="tags/tag1.xml"/><Relationship Id="rId5" Type="http://schemas.openxmlformats.org/officeDocument/2006/relationships/customXml" Target="../customXml/item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notesMaster" Target="notesMasters/notesMaster1.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theme" Target="theme/theme1.xml"/><Relationship Id="rId8"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1537CBA4-7504-4A53-9F02-647CD56C532D}" type="datetimeFigureOut">
              <a:rPr lang="en-US"/>
              <a:pPr>
                <a:defRPr/>
              </a:pPr>
              <a:t>8/28/2019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32D9E89A-3ADC-4375-8536-9F21E43B30AD}" type="slidenum">
              <a:rPr lang="en-US"/>
              <a:pPr>
                <a:defRPr/>
              </a:pPr>
              <a:t>‹#›</a:t>
            </a:fld>
            <a:endParaRPr lang="en-US"/>
          </a:p>
        </p:txBody>
      </p:sp>
    </p:spTree>
    <p:extLst>
      <p:ext uri="{BB962C8B-B14F-4D97-AF65-F5344CB8AC3E}">
        <p14:creationId xmlns:p14="http://schemas.microsoft.com/office/powerpoint/2010/main" val="32361850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2" descr="Military department seals in the following order: Department of Defense, Military Health System, Department of the Army, Department of the Marine Corps, Department of the Navy, Department of the Air Force, and Defense Health Agency." title="Collection of Military Department Seals"/>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262063" y="4857750"/>
            <a:ext cx="6619875" cy="1273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ctrTitle"/>
          </p:nvPr>
        </p:nvSpPr>
        <p:spPr>
          <a:xfrm>
            <a:off x="685800" y="1828801"/>
            <a:ext cx="7772400" cy="3140074"/>
          </a:xfrm>
        </p:spPr>
        <p:txBody>
          <a:bodyPr/>
          <a:lstStyle>
            <a:lvl1pPr algn="ctr">
              <a:defRPr/>
            </a:lvl1pPr>
          </a:lstStyle>
          <a:p>
            <a:r>
              <a:rPr lang="en-US"/>
              <a:t>Click to edit Master title style</a:t>
            </a:r>
            <a:endParaRPr lang="en-US" dirty="0"/>
          </a:p>
        </p:txBody>
      </p:sp>
      <p:sp>
        <p:nvSpPr>
          <p:cNvPr id="3" name="Subtitle 2" descr="Presentation Title" title="Presentation Title"/>
          <p:cNvSpPr>
            <a:spLocks noGrp="1"/>
          </p:cNvSpPr>
          <p:nvPr>
            <p:ph type="subTitle" idx="1"/>
          </p:nvPr>
        </p:nvSpPr>
        <p:spPr>
          <a:xfrm>
            <a:off x="228600" y="228600"/>
            <a:ext cx="6477000" cy="1143000"/>
          </a:xfrm>
        </p:spPr>
        <p:txBody>
          <a:bodyPr anchor="ct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5" name="Date Placeholder 3"/>
          <p:cNvSpPr>
            <a:spLocks noGrp="1"/>
          </p:cNvSpPr>
          <p:nvPr>
            <p:ph type="dt" sz="half" idx="10"/>
          </p:nvPr>
        </p:nvSpPr>
        <p:spPr/>
        <p:txBody>
          <a:bodyPr/>
          <a:lstStyle>
            <a:lvl1pPr>
              <a:defRPr/>
            </a:lvl1pPr>
          </a:lstStyle>
          <a:p>
            <a:pPr>
              <a:defRPr/>
            </a:pPr>
            <a:fld id="{B9D2B343-3C99-431F-8302-2F87763DD36A}" type="datetime1">
              <a:rPr lang="en-US"/>
              <a:pPr>
                <a:defRPr/>
              </a:pPr>
              <a:t>8/28/2019</a:t>
            </a:fld>
            <a:endParaRPr lang="en-US"/>
          </a:p>
        </p:txBody>
      </p:sp>
      <p:sp>
        <p:nvSpPr>
          <p:cNvPr id="6" name="Footer Placeholder 4"/>
          <p:cNvSpPr>
            <a:spLocks noGrp="1"/>
          </p:cNvSpPr>
          <p:nvPr>
            <p:ph type="ftr" sz="quarter" idx="11"/>
          </p:nvPr>
        </p:nvSpPr>
        <p:spPr>
          <a:xfrm>
            <a:off x="1676400" y="6356350"/>
            <a:ext cx="5791200" cy="365125"/>
          </a:xfrm>
        </p:spPr>
        <p:txBody>
          <a:bodyPr/>
          <a:lstStyle>
            <a:lvl1pPr>
              <a:defRPr sz="2000"/>
            </a:lvl1pPr>
          </a:lstStyle>
          <a:p>
            <a:pPr>
              <a:defRPr/>
            </a:pPr>
            <a:r>
              <a:rPr lang="en-US"/>
              <a:t>“Medically Ready Force…Ready Medical Force”</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E4BB917C-B06F-4712-9113-DDC0E6FF8125}" type="slidenum">
              <a:rPr lang="en-US"/>
              <a:pPr>
                <a:defRPr/>
              </a:pPr>
              <a:t>‹#›</a:t>
            </a:fld>
            <a:endParaRPr lang="en-US"/>
          </a:p>
        </p:txBody>
      </p:sp>
    </p:spTree>
    <p:extLst>
      <p:ext uri="{BB962C8B-B14F-4D97-AF65-F5344CB8AC3E}">
        <p14:creationId xmlns:p14="http://schemas.microsoft.com/office/powerpoint/2010/main" val="40767770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descr="Presentation Title" title="Presentation Title"/>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F6240039-8639-476B-B49D-F54B7E793644}" type="datetime1">
              <a:rPr lang="en-US"/>
              <a:pPr>
                <a:defRPr/>
              </a:pPr>
              <a:t>8/28/2019</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a:t>“Medically Ready Force…Ready Medical Force”</a:t>
            </a:r>
          </a:p>
        </p:txBody>
      </p:sp>
      <p:sp>
        <p:nvSpPr>
          <p:cNvPr id="6" name="Slide Number Placeholder 5"/>
          <p:cNvSpPr>
            <a:spLocks noGrp="1"/>
          </p:cNvSpPr>
          <p:nvPr>
            <p:ph type="sldNum" sz="quarter" idx="12"/>
          </p:nvPr>
        </p:nvSpPr>
        <p:spPr/>
        <p:txBody>
          <a:bodyPr/>
          <a:lstStyle>
            <a:lvl1pPr>
              <a:defRPr sz="1400" b="1"/>
            </a:lvl1pPr>
          </a:lstStyle>
          <a:p>
            <a:pPr>
              <a:defRPr/>
            </a:pPr>
            <a:fld id="{B03FC4F1-CD7C-433C-AEF9-04121A050B4B}" type="slidenum">
              <a:rPr lang="en-US"/>
              <a:pPr>
                <a:defRPr/>
              </a:pPr>
              <a:t>‹#›</a:t>
            </a:fld>
            <a:endParaRPr lang="en-US" dirty="0"/>
          </a:p>
        </p:txBody>
      </p:sp>
    </p:spTree>
    <p:extLst>
      <p:ext uri="{BB962C8B-B14F-4D97-AF65-F5344CB8AC3E}">
        <p14:creationId xmlns:p14="http://schemas.microsoft.com/office/powerpoint/2010/main" val="16397041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0"/>
          </p:nvPr>
        </p:nvSpPr>
        <p:spPr/>
        <p:txBody>
          <a:bodyPr/>
          <a:lstStyle>
            <a:lvl1pPr>
              <a:defRPr/>
            </a:lvl1pPr>
          </a:lstStyle>
          <a:p>
            <a:pPr>
              <a:defRPr/>
            </a:pPr>
            <a:fld id="{DA88318B-6EEC-4537-B77C-0026516FE5F9}" type="datetime1">
              <a:rPr lang="en-US"/>
              <a:pPr>
                <a:defRPr/>
              </a:pPr>
              <a:t>8/28/2019</a:t>
            </a:fld>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a:t>“Medically Ready Force…Ready Medical Force”</a:t>
            </a:r>
          </a:p>
        </p:txBody>
      </p:sp>
      <p:sp>
        <p:nvSpPr>
          <p:cNvPr id="7" name="Slide Number Placeholder 5"/>
          <p:cNvSpPr>
            <a:spLocks noGrp="1"/>
          </p:cNvSpPr>
          <p:nvPr>
            <p:ph type="sldNum" sz="quarter" idx="12"/>
          </p:nvPr>
        </p:nvSpPr>
        <p:spPr/>
        <p:txBody>
          <a:bodyPr/>
          <a:lstStyle>
            <a:lvl1pPr>
              <a:defRPr/>
            </a:lvl1pPr>
          </a:lstStyle>
          <a:p>
            <a:pPr>
              <a:defRPr/>
            </a:pPr>
            <a:fld id="{9FFB3A72-63F0-4E5D-B74F-ED2EEE6C1BB5}" type="slidenum">
              <a:rPr lang="en-US"/>
              <a:pPr>
                <a:defRPr/>
              </a:pPr>
              <a:t>‹#›</a:t>
            </a:fld>
            <a:endParaRPr lang="en-US" dirty="0"/>
          </a:p>
        </p:txBody>
      </p:sp>
    </p:spTree>
    <p:extLst>
      <p:ext uri="{BB962C8B-B14F-4D97-AF65-F5344CB8AC3E}">
        <p14:creationId xmlns:p14="http://schemas.microsoft.com/office/powerpoint/2010/main" val="34121399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lvl1pPr>
              <a:defRPr/>
            </a:lvl1pPr>
          </a:lstStyle>
          <a:p>
            <a:pPr>
              <a:defRPr/>
            </a:pPr>
            <a:fld id="{163FFD3B-5E73-4F2B-8819-586000D3E78D}" type="datetime1">
              <a:rPr lang="en-US"/>
              <a:pPr>
                <a:defRPr/>
              </a:pPr>
              <a:t>8/28/2019</a:t>
            </a:fld>
            <a:endParaRPr lang="en-US" dirty="0"/>
          </a:p>
        </p:txBody>
      </p:sp>
      <p:sp>
        <p:nvSpPr>
          <p:cNvPr id="8" name="Footer Placeholder 4"/>
          <p:cNvSpPr>
            <a:spLocks noGrp="1"/>
          </p:cNvSpPr>
          <p:nvPr>
            <p:ph type="ftr" sz="quarter" idx="11"/>
          </p:nvPr>
        </p:nvSpPr>
        <p:spPr/>
        <p:txBody>
          <a:bodyPr/>
          <a:lstStyle>
            <a:lvl1pPr>
              <a:defRPr/>
            </a:lvl1pPr>
          </a:lstStyle>
          <a:p>
            <a:pPr>
              <a:defRPr/>
            </a:pPr>
            <a:r>
              <a:rPr lang="en-US"/>
              <a:t>“Medically Ready Force…Ready Medical Force”</a:t>
            </a:r>
          </a:p>
        </p:txBody>
      </p:sp>
      <p:sp>
        <p:nvSpPr>
          <p:cNvPr id="9" name="Slide Number Placeholder 5"/>
          <p:cNvSpPr>
            <a:spLocks noGrp="1"/>
          </p:cNvSpPr>
          <p:nvPr>
            <p:ph type="sldNum" sz="quarter" idx="12"/>
          </p:nvPr>
        </p:nvSpPr>
        <p:spPr/>
        <p:txBody>
          <a:bodyPr/>
          <a:lstStyle>
            <a:lvl1pPr>
              <a:defRPr/>
            </a:lvl1pPr>
          </a:lstStyle>
          <a:p>
            <a:pPr>
              <a:defRPr/>
            </a:pPr>
            <a:fld id="{0055F1D5-E264-464E-A352-046ED2049D11}" type="slidenum">
              <a:rPr lang="en-US"/>
              <a:pPr>
                <a:defRPr/>
              </a:pPr>
              <a:t>‹#›</a:t>
            </a:fld>
            <a:endParaRPr lang="en-US" dirty="0"/>
          </a:p>
        </p:txBody>
      </p:sp>
    </p:spTree>
    <p:extLst>
      <p:ext uri="{BB962C8B-B14F-4D97-AF65-F5344CB8AC3E}">
        <p14:creationId xmlns:p14="http://schemas.microsoft.com/office/powerpoint/2010/main" val="507544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descr="Presentation Title" title="Presentation Title"/>
          <p:cNvSpPr>
            <a:spLocks noGrp="1"/>
          </p:cNvSpPr>
          <p:nvPr>
            <p:ph type="title"/>
          </p:nvPr>
        </p:nvSpPr>
        <p:spPr/>
        <p:txBody>
          <a:bodyPr/>
          <a:lstStyle/>
          <a:p>
            <a:r>
              <a:rPr lang="en-US"/>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pPr>
              <a:defRPr/>
            </a:pPr>
            <a:fld id="{9B0D07A5-D384-4186-9FFF-3E54A9B3971F}" type="datetime1">
              <a:rPr lang="en-US"/>
              <a:pPr>
                <a:defRPr/>
              </a:pPr>
              <a:t>8/28/2019</a:t>
            </a:fld>
            <a:endParaRPr lang="en-US" dirty="0"/>
          </a:p>
        </p:txBody>
      </p:sp>
      <p:sp>
        <p:nvSpPr>
          <p:cNvPr id="4" name="Footer Placeholder 4"/>
          <p:cNvSpPr>
            <a:spLocks noGrp="1"/>
          </p:cNvSpPr>
          <p:nvPr>
            <p:ph type="ftr" sz="quarter" idx="11"/>
          </p:nvPr>
        </p:nvSpPr>
        <p:spPr/>
        <p:txBody>
          <a:bodyPr/>
          <a:lstStyle>
            <a:lvl1pPr>
              <a:defRPr/>
            </a:lvl1pPr>
          </a:lstStyle>
          <a:p>
            <a:pPr>
              <a:defRPr/>
            </a:pPr>
            <a:r>
              <a:rPr lang="en-US"/>
              <a:t>“Medically Ready Force…Ready Medical Force”</a:t>
            </a:r>
          </a:p>
        </p:txBody>
      </p:sp>
      <p:sp>
        <p:nvSpPr>
          <p:cNvPr id="5" name="Slide Number Placeholder 5"/>
          <p:cNvSpPr>
            <a:spLocks noGrp="1"/>
          </p:cNvSpPr>
          <p:nvPr>
            <p:ph type="sldNum" sz="quarter" idx="12"/>
          </p:nvPr>
        </p:nvSpPr>
        <p:spPr/>
        <p:txBody>
          <a:bodyPr/>
          <a:lstStyle>
            <a:lvl1pPr>
              <a:defRPr/>
            </a:lvl1pPr>
          </a:lstStyle>
          <a:p>
            <a:pPr>
              <a:defRPr/>
            </a:pPr>
            <a:fld id="{BF3A1523-6233-4CEA-A6CD-79B5D213F840}" type="slidenum">
              <a:rPr lang="en-US"/>
              <a:pPr>
                <a:defRPr/>
              </a:pPr>
              <a:t>‹#›</a:t>
            </a:fld>
            <a:endParaRPr lang="en-US" dirty="0"/>
          </a:p>
        </p:txBody>
      </p:sp>
    </p:spTree>
    <p:extLst>
      <p:ext uri="{BB962C8B-B14F-4D97-AF65-F5344CB8AC3E}">
        <p14:creationId xmlns:p14="http://schemas.microsoft.com/office/powerpoint/2010/main" val="31953888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647B948A-BB2A-4E61-BCB4-88CC213C5630}" type="datetime1">
              <a:rPr lang="en-US"/>
              <a:pPr>
                <a:defRPr/>
              </a:pPr>
              <a:t>8/28/2019</a:t>
            </a:fld>
            <a:endParaRPr lang="en-US" dirty="0"/>
          </a:p>
        </p:txBody>
      </p:sp>
      <p:sp>
        <p:nvSpPr>
          <p:cNvPr id="3" name="Footer Placeholder 4"/>
          <p:cNvSpPr>
            <a:spLocks noGrp="1"/>
          </p:cNvSpPr>
          <p:nvPr>
            <p:ph type="ftr" sz="quarter" idx="11"/>
          </p:nvPr>
        </p:nvSpPr>
        <p:spPr/>
        <p:txBody>
          <a:bodyPr/>
          <a:lstStyle>
            <a:lvl1pPr>
              <a:defRPr/>
            </a:lvl1pPr>
          </a:lstStyle>
          <a:p>
            <a:pPr>
              <a:defRPr/>
            </a:pPr>
            <a:r>
              <a:rPr lang="en-US"/>
              <a:t>“Medically Ready Force…Ready Medical Force”</a:t>
            </a:r>
          </a:p>
        </p:txBody>
      </p:sp>
      <p:sp>
        <p:nvSpPr>
          <p:cNvPr id="4" name="Slide Number Placeholder 5"/>
          <p:cNvSpPr>
            <a:spLocks noGrp="1"/>
          </p:cNvSpPr>
          <p:nvPr>
            <p:ph type="sldNum" sz="quarter" idx="12"/>
          </p:nvPr>
        </p:nvSpPr>
        <p:spPr/>
        <p:txBody>
          <a:bodyPr/>
          <a:lstStyle>
            <a:lvl1pPr>
              <a:defRPr/>
            </a:lvl1pPr>
          </a:lstStyle>
          <a:p>
            <a:pPr>
              <a:defRPr/>
            </a:pPr>
            <a:fld id="{2EBCFA4C-EE2C-4B78-9FA5-6CC6A849086B}" type="slidenum">
              <a:rPr lang="en-US"/>
              <a:pPr>
                <a:defRPr/>
              </a:pPr>
              <a:t>‹#›</a:t>
            </a:fld>
            <a:endParaRPr lang="en-US" dirty="0"/>
          </a:p>
        </p:txBody>
      </p:sp>
    </p:spTree>
    <p:extLst>
      <p:ext uri="{BB962C8B-B14F-4D97-AF65-F5344CB8AC3E}">
        <p14:creationId xmlns:p14="http://schemas.microsoft.com/office/powerpoint/2010/main" val="27240525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228600" y="274638"/>
            <a:ext cx="6781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457200" y="1668463"/>
            <a:ext cx="8229600" cy="445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0"/>
            <a:ext cx="10668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FDB0F4C7-2ACA-4C8D-A405-44C5A0425DB4}" type="datetime1">
              <a:rPr lang="en-US"/>
              <a:pPr>
                <a:defRPr/>
              </a:pPr>
              <a:t>8/28/2019</a:t>
            </a:fld>
            <a:endParaRPr lang="en-US" dirty="0"/>
          </a:p>
        </p:txBody>
      </p:sp>
      <p:sp>
        <p:nvSpPr>
          <p:cNvPr id="5" name="Footer Placeholder 4" descr="The Defense Health Agency Tagline: Medically Ready Force, Ready Medical Force" title="Defense Health Agency Tagline"/>
          <p:cNvSpPr>
            <a:spLocks noGrp="1"/>
          </p:cNvSpPr>
          <p:nvPr>
            <p:ph type="ftr" sz="quarter" idx="3"/>
          </p:nvPr>
        </p:nvSpPr>
        <p:spPr>
          <a:xfrm>
            <a:off x="1752600" y="6356350"/>
            <a:ext cx="5715000" cy="365125"/>
          </a:xfrm>
          <a:prstGeom prst="rect">
            <a:avLst/>
          </a:prstGeom>
        </p:spPr>
        <p:txBody>
          <a:bodyPr vert="horz" lIns="91440" tIns="45720" rIns="91440" bIns="45720" rtlCol="0" anchor="ctr"/>
          <a:lstStyle>
            <a:lvl1pPr algn="ctr" fontAlgn="auto">
              <a:spcBef>
                <a:spcPts val="0"/>
              </a:spcBef>
              <a:spcAft>
                <a:spcPts val="0"/>
              </a:spcAft>
              <a:defRPr sz="2000" b="1" i="1">
                <a:solidFill>
                  <a:schemeClr val="tx1"/>
                </a:solidFill>
                <a:effectLst>
                  <a:outerShdw blurRad="38100" dist="38100" dir="2700000" algn="tl">
                    <a:srgbClr val="000000">
                      <a:alpha val="43137"/>
                    </a:srgbClr>
                  </a:outerShdw>
                </a:effectLst>
                <a:latin typeface="+mn-lt"/>
                <a:cs typeface="+mn-cs"/>
              </a:defRPr>
            </a:lvl1pPr>
          </a:lstStyle>
          <a:p>
            <a:pPr>
              <a:defRPr/>
            </a:pPr>
            <a:r>
              <a:rPr lang="en-US" dirty="0"/>
              <a:t>“Medically Ready Force…Ready Medical Force”</a:t>
            </a:r>
          </a:p>
        </p:txBody>
      </p:sp>
      <p:sp>
        <p:nvSpPr>
          <p:cNvPr id="6" name="Slide Number Placeholder 5"/>
          <p:cNvSpPr>
            <a:spLocks noGrp="1"/>
          </p:cNvSpPr>
          <p:nvPr>
            <p:ph type="sldNum" sz="quarter" idx="4"/>
          </p:nvPr>
        </p:nvSpPr>
        <p:spPr>
          <a:xfrm>
            <a:off x="7620000" y="6356350"/>
            <a:ext cx="1066800" cy="365125"/>
          </a:xfrm>
          <a:prstGeom prst="rect">
            <a:avLst/>
          </a:prstGeom>
        </p:spPr>
        <p:txBody>
          <a:bodyPr vert="horz" lIns="91440" tIns="45720" rIns="91440" bIns="45720" rtlCol="0" anchor="ctr"/>
          <a:lstStyle>
            <a:lvl1pPr algn="r" fontAlgn="auto">
              <a:spcBef>
                <a:spcPts val="0"/>
              </a:spcBef>
              <a:spcAft>
                <a:spcPts val="0"/>
              </a:spcAft>
              <a:defRPr sz="1600" b="1">
                <a:solidFill>
                  <a:schemeClr val="tx1">
                    <a:tint val="75000"/>
                  </a:schemeClr>
                </a:solidFill>
                <a:latin typeface="+mn-lt"/>
                <a:cs typeface="+mn-cs"/>
              </a:defRPr>
            </a:lvl1pPr>
          </a:lstStyle>
          <a:p>
            <a:pPr>
              <a:defRPr/>
            </a:pPr>
            <a:fld id="{DBB4C5DA-D74F-4407-BBF0-E64B06C07DD4}" type="slidenum">
              <a:rPr lang="en-US"/>
              <a:pPr>
                <a:defRPr/>
              </a:pPr>
              <a:t>‹#›</a:t>
            </a:fld>
            <a:endParaRPr lang="en-US" dirty="0"/>
          </a:p>
        </p:txBody>
      </p:sp>
      <p:pic>
        <p:nvPicPr>
          <p:cNvPr id="1031"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9213" y="1447800"/>
            <a:ext cx="9242426" cy="220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2"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9213" y="6180138"/>
            <a:ext cx="9242426" cy="220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3" name="Picture 4" descr="A graphic of the Defense Health Agency Logo" title="Defense Health Agency Logo"/>
          <p:cNvPicPr>
            <a:picLocks noChangeAspect="1" noChangeArrowheads="1"/>
          </p:cNvPicPr>
          <p:nvPr/>
        </p:nvPicPr>
        <p:blipFill>
          <a:blip r:embed="rId9"/>
          <a:stretch>
            <a:fillRect/>
          </a:stretch>
        </p:blipFill>
        <p:spPr bwMode="auto">
          <a:xfrm>
            <a:off x="7042150" y="493713"/>
            <a:ext cx="1666875" cy="688975"/>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13" r:id="rId1"/>
    <p:sldLayoutId id="2147483714" r:id="rId2"/>
    <p:sldLayoutId id="2147483709" r:id="rId3"/>
    <p:sldLayoutId id="2147483710" r:id="rId4"/>
    <p:sldLayoutId id="2147483711" r:id="rId5"/>
    <p:sldLayoutId id="2147483712" r:id="rId6"/>
  </p:sldLayoutIdLst>
  <p:hf hdr="0" dt="0"/>
  <p:txStyles>
    <p:titleStyle>
      <a:lvl1pPr algn="l" rtl="0" eaLnBrk="0" fontAlgn="base" hangingPunct="0">
        <a:spcBef>
          <a:spcPct val="0"/>
        </a:spcBef>
        <a:spcAft>
          <a:spcPct val="0"/>
        </a:spcAft>
        <a:defRPr sz="3200" b="1" kern="1200">
          <a:solidFill>
            <a:schemeClr val="tx1"/>
          </a:solidFill>
          <a:latin typeface="+mj-lt"/>
          <a:ea typeface="+mj-ea"/>
          <a:cs typeface="+mj-cs"/>
        </a:defRPr>
      </a:lvl1pPr>
      <a:lvl2pPr algn="l" rtl="0" eaLnBrk="0" fontAlgn="base" hangingPunct="0">
        <a:spcBef>
          <a:spcPct val="0"/>
        </a:spcBef>
        <a:spcAft>
          <a:spcPct val="0"/>
        </a:spcAft>
        <a:defRPr sz="3200" b="1">
          <a:solidFill>
            <a:schemeClr val="tx1"/>
          </a:solidFill>
          <a:latin typeface="Calibri" pitchFamily="34" charset="0"/>
        </a:defRPr>
      </a:lvl2pPr>
      <a:lvl3pPr algn="l" rtl="0" eaLnBrk="0" fontAlgn="base" hangingPunct="0">
        <a:spcBef>
          <a:spcPct val="0"/>
        </a:spcBef>
        <a:spcAft>
          <a:spcPct val="0"/>
        </a:spcAft>
        <a:defRPr sz="3200" b="1">
          <a:solidFill>
            <a:schemeClr val="tx1"/>
          </a:solidFill>
          <a:latin typeface="Calibri" pitchFamily="34" charset="0"/>
        </a:defRPr>
      </a:lvl3pPr>
      <a:lvl4pPr algn="l" rtl="0" eaLnBrk="0" fontAlgn="base" hangingPunct="0">
        <a:spcBef>
          <a:spcPct val="0"/>
        </a:spcBef>
        <a:spcAft>
          <a:spcPct val="0"/>
        </a:spcAft>
        <a:defRPr sz="3200" b="1">
          <a:solidFill>
            <a:schemeClr val="tx1"/>
          </a:solidFill>
          <a:latin typeface="Calibri" pitchFamily="34" charset="0"/>
        </a:defRPr>
      </a:lvl4pPr>
      <a:lvl5pPr algn="l" rtl="0" eaLnBrk="0" fontAlgn="base" hangingPunct="0">
        <a:spcBef>
          <a:spcPct val="0"/>
        </a:spcBef>
        <a:spcAft>
          <a:spcPct val="0"/>
        </a:spcAft>
        <a:defRPr sz="3200" b="1">
          <a:solidFill>
            <a:schemeClr val="tx1"/>
          </a:solidFill>
          <a:latin typeface="Calibri" pitchFamily="34" charset="0"/>
        </a:defRPr>
      </a:lvl5pPr>
      <a:lvl6pPr marL="457200" algn="l" rtl="0" eaLnBrk="1" fontAlgn="base" hangingPunct="1">
        <a:spcBef>
          <a:spcPct val="0"/>
        </a:spcBef>
        <a:spcAft>
          <a:spcPct val="0"/>
        </a:spcAft>
        <a:defRPr sz="3200" b="1">
          <a:solidFill>
            <a:schemeClr val="tx1"/>
          </a:solidFill>
          <a:latin typeface="Calibri" pitchFamily="34" charset="0"/>
        </a:defRPr>
      </a:lvl6pPr>
      <a:lvl7pPr marL="914400" algn="l" rtl="0" eaLnBrk="1" fontAlgn="base" hangingPunct="1">
        <a:spcBef>
          <a:spcPct val="0"/>
        </a:spcBef>
        <a:spcAft>
          <a:spcPct val="0"/>
        </a:spcAft>
        <a:defRPr sz="3200" b="1">
          <a:solidFill>
            <a:schemeClr val="tx1"/>
          </a:solidFill>
          <a:latin typeface="Calibri" pitchFamily="34" charset="0"/>
        </a:defRPr>
      </a:lvl7pPr>
      <a:lvl8pPr marL="1371600" algn="l" rtl="0" eaLnBrk="1" fontAlgn="base" hangingPunct="1">
        <a:spcBef>
          <a:spcPct val="0"/>
        </a:spcBef>
        <a:spcAft>
          <a:spcPct val="0"/>
        </a:spcAft>
        <a:defRPr sz="3200" b="1">
          <a:solidFill>
            <a:schemeClr val="tx1"/>
          </a:solidFill>
          <a:latin typeface="Calibri" pitchFamily="34" charset="0"/>
        </a:defRPr>
      </a:lvl8pPr>
      <a:lvl9pPr marL="1828800" algn="l" rtl="0" eaLnBrk="1" fontAlgn="base" hangingPunct="1">
        <a:spcBef>
          <a:spcPct val="0"/>
        </a:spcBef>
        <a:spcAft>
          <a:spcPct val="0"/>
        </a:spcAft>
        <a:defRPr sz="3200" b="1">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Lucida Sans Unicode" pitchFamily="34" charset="0"/>
        <a:buChar char="∎"/>
        <a:defRPr sz="28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Wingdings" pitchFamily="2" charset="2"/>
        <a:buChar char="q"/>
        <a:defRPr sz="24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Wingdings" pitchFamily="2" charset="2"/>
        <a:buChar char="§"/>
        <a:defRPr sz="22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Lucida Sans Unicode"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Lucida Sans Unicode"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7.em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16.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Layout" Target="../slideLayouts/slideLayout2.xml"/><Relationship Id="rId1" Type="http://schemas.openxmlformats.org/officeDocument/2006/relationships/tags" Target="../tags/tag15.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6.xml"/></Relationships>
</file>

<file path=ppt/slides/_rels/slide1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Layout" Target="../slideLayouts/slideLayout2.xml"/><Relationship Id="rId1" Type="http://schemas.openxmlformats.org/officeDocument/2006/relationships/tags" Target="../tags/tag17.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8.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Layout" Target="../slideLayouts/slideLayout2.xml"/><Relationship Id="rId1" Type="http://schemas.openxmlformats.org/officeDocument/2006/relationships/tags" Target="../tags/tag19.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0.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2.xml"/><Relationship Id="rId1" Type="http://schemas.openxmlformats.org/officeDocument/2006/relationships/tags" Target="../tags/tag21.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2.xml"/></Relationships>
</file>

<file path=ppt/slides/_rels/slide2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slideLayout" Target="../slideLayouts/slideLayout2.xml"/><Relationship Id="rId1" Type="http://schemas.openxmlformats.org/officeDocument/2006/relationships/tags" Target="../tags/tag23.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4.xml"/></Relationships>
</file>

<file path=ppt/slides/_rels/slide2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slideLayout" Target="../slideLayouts/slideLayout2.xml"/><Relationship Id="rId1" Type="http://schemas.openxmlformats.org/officeDocument/2006/relationships/tags" Target="../tags/tag25.xml"/></Relationships>
</file>

<file path=ppt/slides/_rels/slide2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slideLayout" Target="../slideLayouts/slideLayout2.xml"/><Relationship Id="rId1" Type="http://schemas.openxmlformats.org/officeDocument/2006/relationships/tags" Target="../tags/tag26.xml"/></Relationships>
</file>

<file path=ppt/slides/_rels/slide2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slideLayout" Target="../slideLayouts/slideLayout2.xml"/><Relationship Id="rId1" Type="http://schemas.openxmlformats.org/officeDocument/2006/relationships/tags" Target="../tags/tag2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5.xml"/><Relationship Id="rId1" Type="http://schemas.openxmlformats.org/officeDocument/2006/relationships/tags" Target="../tags/tag4.xml"/></Relationships>
</file>

<file path=ppt/slides/_rels/slide3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slideLayout" Target="../slideLayouts/slideLayout4.xml"/><Relationship Id="rId1" Type="http://schemas.openxmlformats.org/officeDocument/2006/relationships/tags" Target="../tags/tag28.xml"/></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9.xml"/></Relationships>
</file>

<file path=ppt/slides/_rels/slide3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slideLayout" Target="../slideLayouts/slideLayout2.xml"/><Relationship Id="rId1" Type="http://schemas.openxmlformats.org/officeDocument/2006/relationships/tags" Target="../tags/tag30.xml"/></Relationships>
</file>

<file path=ppt/slides/_rels/slide3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slideLayout" Target="../slideLayouts/slideLayout2.xml"/><Relationship Id="rId1" Type="http://schemas.openxmlformats.org/officeDocument/2006/relationships/tags" Target="../tags/tag31.xml"/></Relationships>
</file>

<file path=ppt/slides/_rels/slide3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slideLayout" Target="../slideLayouts/slideLayout2.xml"/><Relationship Id="rId1" Type="http://schemas.openxmlformats.org/officeDocument/2006/relationships/tags" Target="../tags/tag32.xml"/><Relationship Id="rId4" Type="http://schemas.openxmlformats.org/officeDocument/2006/relationships/hyperlink" Target="mailto:Laurie.p.rafferty.civ@mail.mil" TargetMode="External"/></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3.xml"/></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4.xml"/></Relationships>
</file>

<file path=ppt/slides/_rels/slide37.xml.rels><?xml version="1.0" encoding="UTF-8" standalone="yes"?>
<Relationships xmlns="http://schemas.openxmlformats.org/package/2006/relationships"><Relationship Id="rId3" Type="http://schemas.openxmlformats.org/officeDocument/2006/relationships/hyperlink" Target="https://www.dhaj7-cepo.com/" TargetMode="External"/><Relationship Id="rId2" Type="http://schemas.openxmlformats.org/officeDocument/2006/relationships/slideLayout" Target="../slideLayouts/slideLayout2.xml"/><Relationship Id="rId1" Type="http://schemas.openxmlformats.org/officeDocument/2006/relationships/tags" Target="../tags/tag35.xml"/><Relationship Id="rId4" Type="http://schemas.openxmlformats.org/officeDocument/2006/relationships/hyperlink" Target="mailto:dha.ncr.j7.mbx.cepo-lms-support@mail.mil"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3.xml"/><Relationship Id="rId1" Type="http://schemas.openxmlformats.org/officeDocument/2006/relationships/tags" Target="../tags/tag5.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9.xml"/><Relationship Id="rId1" Type="http://schemas.openxmlformats.org/officeDocument/2006/relationships/vmlDrawing" Target="../drawings/vmlDrawing1.vml"/><Relationship Id="rId5" Type="http://schemas.openxmlformats.org/officeDocument/2006/relationships/image" Target="../media/image6.emf"/><Relationship Id="rId4" Type="http://schemas.openxmlformats.org/officeDocument/2006/relationships/oleObject" Target="../embeddings/oleObject1.bin"/></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a:defRPr/>
            </a:pPr>
            <a:r>
              <a:rPr lang="en-US"/>
              <a:t>“Medically Ready Force…Ready Medical Force”</a:t>
            </a:r>
            <a:endParaRPr lang="en-US" dirty="0"/>
          </a:p>
        </p:txBody>
      </p:sp>
      <p:sp>
        <p:nvSpPr>
          <p:cNvPr id="5" name="Slide Number Placeholder 4"/>
          <p:cNvSpPr>
            <a:spLocks noGrp="1"/>
          </p:cNvSpPr>
          <p:nvPr>
            <p:ph type="sldNum" sz="quarter" idx="12"/>
          </p:nvPr>
        </p:nvSpPr>
        <p:spPr/>
        <p:txBody>
          <a:bodyPr/>
          <a:lstStyle/>
          <a:p>
            <a:pPr>
              <a:defRPr/>
            </a:pPr>
            <a:fld id="{8E00E6B0-F76A-4D56-BCC1-93C0FA2CC5FC}" type="slidenum">
              <a:rPr lang="en-US"/>
              <a:pPr>
                <a:defRPr/>
              </a:pPr>
              <a:t>1</a:t>
            </a:fld>
            <a:endParaRPr lang="en-US" dirty="0"/>
          </a:p>
        </p:txBody>
      </p:sp>
      <p:sp>
        <p:nvSpPr>
          <p:cNvPr id="2" name="Title 1"/>
          <p:cNvSpPr>
            <a:spLocks noGrp="1"/>
          </p:cNvSpPr>
          <p:nvPr>
            <p:ph type="ctrTitle"/>
          </p:nvPr>
        </p:nvSpPr>
        <p:spPr/>
        <p:txBody>
          <a:bodyPr/>
          <a:lstStyle/>
          <a:p>
            <a:r>
              <a:rPr lang="en-US" sz="4400" dirty="0"/>
              <a:t>Leading with an Ethics Mindset</a:t>
            </a:r>
            <a:r>
              <a:rPr lang="en-US" dirty="0"/>
              <a:t/>
            </a:r>
            <a:br>
              <a:rPr lang="en-US" dirty="0"/>
            </a:br>
            <a:r>
              <a:rPr lang="en-US" dirty="0"/>
              <a:t/>
            </a:r>
            <a:br>
              <a:rPr lang="en-US" dirty="0"/>
            </a:br>
            <a:r>
              <a:rPr lang="en-US" sz="2400" dirty="0" smtClean="0"/>
              <a:t>John M. </a:t>
            </a:r>
            <a:r>
              <a:rPr lang="en-US" sz="2400" dirty="0" smtClean="0"/>
              <a:t>Tenaglia </a:t>
            </a:r>
            <a:r>
              <a:rPr lang="en-US" sz="2400" dirty="0" smtClean="0"/>
              <a:t/>
            </a:r>
            <a:br>
              <a:rPr lang="en-US" sz="2400" dirty="0" smtClean="0"/>
            </a:br>
            <a:r>
              <a:rPr lang="en-US" sz="2400" dirty="0" smtClean="0"/>
              <a:t>Laurie </a:t>
            </a:r>
            <a:r>
              <a:rPr lang="en-US" sz="2400" dirty="0"/>
              <a:t>Rafferty, J.D. </a:t>
            </a:r>
            <a:r>
              <a:rPr lang="en-US" dirty="0"/>
              <a:t/>
            </a:r>
            <a:br>
              <a:rPr lang="en-US" dirty="0"/>
            </a:br>
            <a:r>
              <a:rPr lang="en-US" sz="2400" dirty="0"/>
              <a:t>2019 Annual Ethics Training</a:t>
            </a:r>
            <a:br>
              <a:rPr lang="en-US" sz="2400" dirty="0"/>
            </a:br>
            <a:r>
              <a:rPr lang="en-US" sz="2400" dirty="0" smtClean="0"/>
              <a:t>29 August 2019</a:t>
            </a:r>
            <a:r>
              <a:rPr lang="en-US" sz="2400" dirty="0"/>
              <a:t/>
            </a:r>
            <a:br>
              <a:rPr lang="en-US" sz="2400" dirty="0"/>
            </a:br>
            <a:r>
              <a:rPr lang="en-US" sz="2400" dirty="0" smtClean="0"/>
              <a:t>1300-1400</a:t>
            </a:r>
            <a:r>
              <a:rPr lang="en-US" sz="2800" dirty="0"/>
              <a:t/>
            </a:r>
            <a:br>
              <a:rPr lang="en-US" sz="2800" dirty="0"/>
            </a:br>
            <a:endParaRPr lang="en-US" dirty="0"/>
          </a:p>
        </p:txBody>
      </p:sp>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a:defRPr/>
            </a:pPr>
            <a:r>
              <a:rPr lang="en-US" smtClean="0"/>
              <a:t>“Medically Ready Force…Ready Medical Force”</a:t>
            </a:r>
            <a:endParaRPr lang="en-US"/>
          </a:p>
        </p:txBody>
      </p:sp>
      <p:sp>
        <p:nvSpPr>
          <p:cNvPr id="5" name="Slide Number Placeholder 4"/>
          <p:cNvSpPr>
            <a:spLocks noGrp="1"/>
          </p:cNvSpPr>
          <p:nvPr>
            <p:ph type="sldNum" sz="quarter" idx="12"/>
          </p:nvPr>
        </p:nvSpPr>
        <p:spPr/>
        <p:txBody>
          <a:bodyPr/>
          <a:lstStyle/>
          <a:p>
            <a:pPr>
              <a:defRPr/>
            </a:pPr>
            <a:fld id="{B03FC4F1-CD7C-433C-AEF9-04121A050B4B}" type="slidenum">
              <a:rPr lang="en-US" smtClean="0"/>
              <a:pPr>
                <a:defRPr/>
              </a:pPr>
              <a:t>10</a:t>
            </a:fld>
            <a:endParaRPr lang="en-US" dirty="0"/>
          </a:p>
        </p:txBody>
      </p:sp>
      <p:sp>
        <p:nvSpPr>
          <p:cNvPr id="6" name="Title 1"/>
          <p:cNvSpPr>
            <a:spLocks noGrp="1"/>
          </p:cNvSpPr>
          <p:nvPr>
            <p:ph type="title"/>
          </p:nvPr>
        </p:nvSpPr>
        <p:spPr>
          <a:xfrm>
            <a:off x="0" y="274638"/>
            <a:ext cx="7010400" cy="1143000"/>
          </a:xfrm>
        </p:spPr>
        <p:txBody>
          <a:bodyPr>
            <a:noAutofit/>
          </a:bodyPr>
          <a:lstStyle/>
          <a:p>
            <a:r>
              <a:rPr lang="en-US" dirty="0" smtClean="0"/>
              <a:t>Secretary </a:t>
            </a:r>
            <a:r>
              <a:rPr lang="en-US" dirty="0" err="1" smtClean="0"/>
              <a:t>Esper’s</a:t>
            </a:r>
            <a:r>
              <a:rPr lang="en-US" dirty="0" smtClean="0"/>
              <a:t> “Reaffirming Our Commitment to Ethics Conduct” Memo</a:t>
            </a:r>
            <a:endParaRPr lang="en-US" dirty="0"/>
          </a:p>
        </p:txBody>
      </p:sp>
      <p:graphicFrame>
        <p:nvGraphicFramePr>
          <p:cNvPr id="7" name="Content Placeholder 6"/>
          <p:cNvGraphicFramePr>
            <a:graphicFrameLocks noGrp="1" noChangeAspect="1"/>
          </p:cNvGraphicFramePr>
          <p:nvPr>
            <p:ph idx="1"/>
            <p:extLst>
              <p:ext uri="{D42A27DB-BD31-4B8C-83A1-F6EECF244321}">
                <p14:modId xmlns:p14="http://schemas.microsoft.com/office/powerpoint/2010/main" val="406366269"/>
              </p:ext>
            </p:extLst>
          </p:nvPr>
        </p:nvGraphicFramePr>
        <p:xfrm>
          <a:off x="2849707" y="1668463"/>
          <a:ext cx="3444586" cy="4457700"/>
        </p:xfrm>
        <a:graphic>
          <a:graphicData uri="http://schemas.openxmlformats.org/presentationml/2006/ole">
            <mc:AlternateContent xmlns:mc="http://schemas.openxmlformats.org/markup-compatibility/2006">
              <mc:Choice xmlns:v="urn:schemas-microsoft-com:vml" Requires="v">
                <p:oleObj spid="_x0000_s2076" name="Acrobat Document" r:id="rId3" imgW="5829085" imgH="7543571" progId="Acrobat.Document.2015">
                  <p:embed/>
                </p:oleObj>
              </mc:Choice>
              <mc:Fallback>
                <p:oleObj name="Acrobat Document" r:id="rId3" imgW="5829085" imgH="7543571" progId="Acrobat.Document.2015">
                  <p:embed/>
                  <p:pic>
                    <p:nvPicPr>
                      <p:cNvPr id="0" name=""/>
                      <p:cNvPicPr/>
                      <p:nvPr/>
                    </p:nvPicPr>
                    <p:blipFill>
                      <a:blip r:embed="rId4"/>
                      <a:stretch>
                        <a:fillRect/>
                      </a:stretch>
                    </p:blipFill>
                    <p:spPr>
                      <a:xfrm>
                        <a:off x="2849707" y="1668463"/>
                        <a:ext cx="3444586" cy="4457700"/>
                      </a:xfrm>
                      <a:prstGeom prst="rect">
                        <a:avLst/>
                      </a:prstGeom>
                    </p:spPr>
                  </p:pic>
                </p:oleObj>
              </mc:Fallback>
            </mc:AlternateContent>
          </a:graphicData>
        </a:graphic>
      </p:graphicFrame>
    </p:spTree>
    <p:extLst>
      <p:ext uri="{BB962C8B-B14F-4D97-AF65-F5344CB8AC3E}">
        <p14:creationId xmlns:p14="http://schemas.microsoft.com/office/powerpoint/2010/main" val="4673297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Memo Requires:</a:t>
            </a:r>
            <a:endParaRPr lang="en-US" dirty="0"/>
          </a:p>
        </p:txBody>
      </p:sp>
      <p:sp>
        <p:nvSpPr>
          <p:cNvPr id="3" name="Content Placeholder 2"/>
          <p:cNvSpPr>
            <a:spLocks noGrp="1"/>
          </p:cNvSpPr>
          <p:nvPr>
            <p:ph idx="1"/>
          </p:nvPr>
        </p:nvSpPr>
        <p:spPr/>
        <p:txBody>
          <a:bodyPr/>
          <a:lstStyle/>
          <a:p>
            <a:r>
              <a:rPr lang="en-US" dirty="0"/>
              <a:t>Commitment to exemplary ethics as a personal creed</a:t>
            </a:r>
          </a:p>
          <a:p>
            <a:r>
              <a:rPr lang="en-US" dirty="0"/>
              <a:t>Reject any sense of personal entitlement, never abuse official position or privilege of service</a:t>
            </a:r>
          </a:p>
          <a:p>
            <a:r>
              <a:rPr lang="en-US" dirty="0"/>
              <a:t>Chose the harder virtue over the easier vice</a:t>
            </a:r>
          </a:p>
          <a:p>
            <a:r>
              <a:rPr lang="en-US" dirty="0"/>
              <a:t>To do what is right, must train &amp; prepare</a:t>
            </a:r>
          </a:p>
          <a:p>
            <a:r>
              <a:rPr lang="en-US" dirty="0"/>
              <a:t>DoD leaders be personally involved in training their organizations</a:t>
            </a:r>
          </a:p>
          <a:p>
            <a:r>
              <a:rPr lang="en-US" dirty="0"/>
              <a:t>Talk about examples of ethical decision-making, good &amp; bad </a:t>
            </a:r>
          </a:p>
        </p:txBody>
      </p:sp>
      <p:sp>
        <p:nvSpPr>
          <p:cNvPr id="4" name="Footer Placeholder 3"/>
          <p:cNvSpPr>
            <a:spLocks noGrp="1"/>
          </p:cNvSpPr>
          <p:nvPr>
            <p:ph type="ftr" sz="quarter" idx="11"/>
          </p:nvPr>
        </p:nvSpPr>
        <p:spPr/>
        <p:txBody>
          <a:bodyPr/>
          <a:lstStyle/>
          <a:p>
            <a:pPr>
              <a:defRPr/>
            </a:pPr>
            <a:r>
              <a:rPr lang="en-US" smtClean="0"/>
              <a:t>“Medically Ready Force…Ready Medical Force”</a:t>
            </a:r>
            <a:endParaRPr lang="en-US"/>
          </a:p>
        </p:txBody>
      </p:sp>
      <p:sp>
        <p:nvSpPr>
          <p:cNvPr id="5" name="Slide Number Placeholder 4"/>
          <p:cNvSpPr>
            <a:spLocks noGrp="1"/>
          </p:cNvSpPr>
          <p:nvPr>
            <p:ph type="sldNum" sz="quarter" idx="12"/>
          </p:nvPr>
        </p:nvSpPr>
        <p:spPr/>
        <p:txBody>
          <a:bodyPr/>
          <a:lstStyle/>
          <a:p>
            <a:pPr>
              <a:defRPr/>
            </a:pPr>
            <a:fld id="{B03FC4F1-CD7C-433C-AEF9-04121A050B4B}" type="slidenum">
              <a:rPr lang="en-US" smtClean="0"/>
              <a:pPr>
                <a:defRPr/>
              </a:pPr>
              <a:t>11</a:t>
            </a:fld>
            <a:endParaRPr lang="en-US" dirty="0"/>
          </a:p>
        </p:txBody>
      </p:sp>
    </p:spTree>
    <p:extLst>
      <p:ext uri="{BB962C8B-B14F-4D97-AF65-F5344CB8AC3E}">
        <p14:creationId xmlns:p14="http://schemas.microsoft.com/office/powerpoint/2010/main" val="14139177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7D1DB77-5A56-414B-B92E-27C4E74753DB}"/>
              </a:ext>
            </a:extLst>
          </p:cNvPr>
          <p:cNvSpPr>
            <a:spLocks noGrp="1"/>
          </p:cNvSpPr>
          <p:nvPr>
            <p:ph type="title"/>
          </p:nvPr>
        </p:nvSpPr>
        <p:spPr/>
        <p:txBody>
          <a:bodyPr/>
          <a:lstStyle/>
          <a:p>
            <a:r>
              <a:rPr lang="en-US" dirty="0"/>
              <a:t>Topics</a:t>
            </a:r>
          </a:p>
        </p:txBody>
      </p:sp>
      <p:sp>
        <p:nvSpPr>
          <p:cNvPr id="3" name="Content Placeholder 2">
            <a:extLst>
              <a:ext uri="{FF2B5EF4-FFF2-40B4-BE49-F238E27FC236}">
                <a16:creationId xmlns:a16="http://schemas.microsoft.com/office/drawing/2014/main" xmlns="" id="{08999A06-F5D5-41A8-93B1-3BD827B9413E}"/>
              </a:ext>
            </a:extLst>
          </p:cNvPr>
          <p:cNvSpPr>
            <a:spLocks noGrp="1"/>
          </p:cNvSpPr>
          <p:nvPr>
            <p:ph idx="1"/>
          </p:nvPr>
        </p:nvSpPr>
        <p:spPr/>
        <p:txBody>
          <a:bodyPr/>
          <a:lstStyle/>
          <a:p>
            <a:r>
              <a:rPr lang="en-US" dirty="0"/>
              <a:t>Financial Conflicts of Interest</a:t>
            </a:r>
          </a:p>
          <a:p>
            <a:r>
              <a:rPr lang="en-US" dirty="0"/>
              <a:t>Appearances of Bias</a:t>
            </a:r>
          </a:p>
          <a:p>
            <a:r>
              <a:rPr lang="en-US" dirty="0"/>
              <a:t>Gifts, Bribes &amp; Salary Supplementation</a:t>
            </a:r>
          </a:p>
          <a:p>
            <a:r>
              <a:rPr lang="en-US" dirty="0"/>
              <a:t>Outside Employment &amp; Activities</a:t>
            </a:r>
          </a:p>
          <a:p>
            <a:r>
              <a:rPr lang="en-US" dirty="0"/>
              <a:t>Political Activities</a:t>
            </a:r>
          </a:p>
          <a:p>
            <a:r>
              <a:rPr lang="en-US" dirty="0"/>
              <a:t>Misuse of Government Position &amp; Resources</a:t>
            </a:r>
          </a:p>
          <a:p>
            <a:r>
              <a:rPr lang="en-US" dirty="0"/>
              <a:t>Seeking Employment &amp; Post-Government Employment</a:t>
            </a:r>
          </a:p>
          <a:p>
            <a:r>
              <a:rPr lang="en-US" dirty="0"/>
              <a:t>Financial Disclosure</a:t>
            </a:r>
          </a:p>
          <a:p>
            <a:endParaRPr lang="en-US" dirty="0"/>
          </a:p>
        </p:txBody>
      </p:sp>
      <p:sp>
        <p:nvSpPr>
          <p:cNvPr id="4" name="Footer Placeholder 3">
            <a:extLst>
              <a:ext uri="{FF2B5EF4-FFF2-40B4-BE49-F238E27FC236}">
                <a16:creationId xmlns:a16="http://schemas.microsoft.com/office/drawing/2014/main" xmlns="" id="{C80087D2-99AE-494B-8055-620DD5996BDE}"/>
              </a:ext>
            </a:extLst>
          </p:cNvPr>
          <p:cNvSpPr>
            <a:spLocks noGrp="1"/>
          </p:cNvSpPr>
          <p:nvPr>
            <p:ph type="ftr" sz="quarter" idx="11"/>
          </p:nvPr>
        </p:nvSpPr>
        <p:spPr/>
        <p:txBody>
          <a:bodyPr/>
          <a:lstStyle/>
          <a:p>
            <a:pPr>
              <a:defRPr/>
            </a:pPr>
            <a:r>
              <a:rPr lang="en-US"/>
              <a:t>“Medically Ready Force…Ready Medical Force”</a:t>
            </a:r>
          </a:p>
        </p:txBody>
      </p:sp>
      <p:sp>
        <p:nvSpPr>
          <p:cNvPr id="5" name="Slide Number Placeholder 4">
            <a:extLst>
              <a:ext uri="{FF2B5EF4-FFF2-40B4-BE49-F238E27FC236}">
                <a16:creationId xmlns:a16="http://schemas.microsoft.com/office/drawing/2014/main" xmlns="" id="{A6CFB7EA-D204-4E73-B0B4-4537E75679F6}"/>
              </a:ext>
            </a:extLst>
          </p:cNvPr>
          <p:cNvSpPr>
            <a:spLocks noGrp="1"/>
          </p:cNvSpPr>
          <p:nvPr>
            <p:ph type="sldNum" sz="quarter" idx="12"/>
          </p:nvPr>
        </p:nvSpPr>
        <p:spPr/>
        <p:txBody>
          <a:bodyPr/>
          <a:lstStyle/>
          <a:p>
            <a:pPr>
              <a:defRPr/>
            </a:pPr>
            <a:fld id="{B03FC4F1-CD7C-433C-AEF9-04121A050B4B}" type="slidenum">
              <a:rPr lang="en-US" smtClean="0"/>
              <a:pPr>
                <a:defRPr/>
              </a:pPr>
              <a:t>12</a:t>
            </a:fld>
            <a:endParaRPr lang="en-US" dirty="0"/>
          </a:p>
        </p:txBody>
      </p:sp>
    </p:spTree>
    <p:custDataLst>
      <p:tags r:id="rId1"/>
    </p:custDataLst>
    <p:extLst>
      <p:ext uri="{BB962C8B-B14F-4D97-AF65-F5344CB8AC3E}">
        <p14:creationId xmlns:p14="http://schemas.microsoft.com/office/powerpoint/2010/main" val="23289471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4473BB2-0F4D-4283-AB74-16C68F0B9D22}"/>
              </a:ext>
            </a:extLst>
          </p:cNvPr>
          <p:cNvSpPr>
            <a:spLocks noGrp="1"/>
          </p:cNvSpPr>
          <p:nvPr>
            <p:ph type="title"/>
          </p:nvPr>
        </p:nvSpPr>
        <p:spPr/>
        <p:txBody>
          <a:bodyPr/>
          <a:lstStyle/>
          <a:p>
            <a:r>
              <a:rPr lang="en-US" dirty="0"/>
              <a:t>Financial Conflict of Interest</a:t>
            </a:r>
          </a:p>
        </p:txBody>
      </p:sp>
      <p:sp>
        <p:nvSpPr>
          <p:cNvPr id="3" name="Content Placeholder 2">
            <a:extLst>
              <a:ext uri="{FF2B5EF4-FFF2-40B4-BE49-F238E27FC236}">
                <a16:creationId xmlns:a16="http://schemas.microsoft.com/office/drawing/2014/main" xmlns="" id="{9C55BDA3-A7D0-409A-AB28-6585E1D5C2F9}"/>
              </a:ext>
            </a:extLst>
          </p:cNvPr>
          <p:cNvSpPr>
            <a:spLocks noGrp="1"/>
          </p:cNvSpPr>
          <p:nvPr>
            <p:ph idx="1"/>
          </p:nvPr>
        </p:nvSpPr>
        <p:spPr/>
        <p:txBody>
          <a:bodyPr/>
          <a:lstStyle/>
          <a:p>
            <a:r>
              <a:rPr lang="en-US" dirty="0"/>
              <a:t>You cannot participate in matters in which you have a financial interest, or in which someone whose interests are imputed to you, has an interest.</a:t>
            </a:r>
          </a:p>
          <a:p>
            <a:r>
              <a:rPr lang="en-US" u="sng" dirty="0"/>
              <a:t>Imputed interests</a:t>
            </a:r>
            <a:r>
              <a:rPr lang="en-US" dirty="0"/>
              <a:t> are those of your:</a:t>
            </a:r>
          </a:p>
          <a:p>
            <a:pPr lvl="1"/>
            <a:r>
              <a:rPr lang="en-US" dirty="0"/>
              <a:t>Spouse</a:t>
            </a:r>
          </a:p>
          <a:p>
            <a:pPr lvl="1"/>
            <a:r>
              <a:rPr lang="en-US" dirty="0"/>
              <a:t>Minor children</a:t>
            </a:r>
          </a:p>
          <a:p>
            <a:pPr lvl="1"/>
            <a:r>
              <a:rPr lang="en-US" dirty="0"/>
              <a:t>Organizations you serve as a fiduciary</a:t>
            </a:r>
          </a:p>
          <a:p>
            <a:pPr lvl="1"/>
            <a:r>
              <a:rPr lang="en-US" dirty="0"/>
              <a:t>Prospective employer </a:t>
            </a:r>
          </a:p>
          <a:p>
            <a:endParaRPr lang="en-US" dirty="0"/>
          </a:p>
        </p:txBody>
      </p:sp>
      <p:sp>
        <p:nvSpPr>
          <p:cNvPr id="4" name="Footer Placeholder 3">
            <a:extLst>
              <a:ext uri="{FF2B5EF4-FFF2-40B4-BE49-F238E27FC236}">
                <a16:creationId xmlns:a16="http://schemas.microsoft.com/office/drawing/2014/main" xmlns="" id="{AD273DE7-95F8-4390-A68F-3CB246FD021D}"/>
              </a:ext>
            </a:extLst>
          </p:cNvPr>
          <p:cNvSpPr>
            <a:spLocks noGrp="1"/>
          </p:cNvSpPr>
          <p:nvPr>
            <p:ph type="ftr" sz="quarter" idx="11"/>
          </p:nvPr>
        </p:nvSpPr>
        <p:spPr/>
        <p:txBody>
          <a:bodyPr/>
          <a:lstStyle/>
          <a:p>
            <a:pPr>
              <a:defRPr/>
            </a:pPr>
            <a:r>
              <a:rPr lang="en-US"/>
              <a:t>“Medically Ready Force…Ready Medical Force”</a:t>
            </a:r>
          </a:p>
        </p:txBody>
      </p:sp>
      <p:sp>
        <p:nvSpPr>
          <p:cNvPr id="5" name="Slide Number Placeholder 4">
            <a:extLst>
              <a:ext uri="{FF2B5EF4-FFF2-40B4-BE49-F238E27FC236}">
                <a16:creationId xmlns:a16="http://schemas.microsoft.com/office/drawing/2014/main" xmlns="" id="{47DC5332-063C-420C-99A3-64A5CEDFCBB3}"/>
              </a:ext>
            </a:extLst>
          </p:cNvPr>
          <p:cNvSpPr>
            <a:spLocks noGrp="1"/>
          </p:cNvSpPr>
          <p:nvPr>
            <p:ph type="sldNum" sz="quarter" idx="12"/>
          </p:nvPr>
        </p:nvSpPr>
        <p:spPr/>
        <p:txBody>
          <a:bodyPr/>
          <a:lstStyle/>
          <a:p>
            <a:pPr>
              <a:defRPr/>
            </a:pPr>
            <a:fld id="{B03FC4F1-CD7C-433C-AEF9-04121A050B4B}" type="slidenum">
              <a:rPr lang="en-US" smtClean="0"/>
              <a:pPr>
                <a:defRPr/>
              </a:pPr>
              <a:t>13</a:t>
            </a:fld>
            <a:endParaRPr lang="en-US" dirty="0"/>
          </a:p>
        </p:txBody>
      </p:sp>
    </p:spTree>
    <p:custDataLst>
      <p:tags r:id="rId1"/>
    </p:custDataLst>
    <p:extLst>
      <p:ext uri="{BB962C8B-B14F-4D97-AF65-F5344CB8AC3E}">
        <p14:creationId xmlns:p14="http://schemas.microsoft.com/office/powerpoint/2010/main" val="12728844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831BFAF-1D44-403B-8FE3-8E177159D0BA}"/>
              </a:ext>
            </a:extLst>
          </p:cNvPr>
          <p:cNvSpPr>
            <a:spLocks noGrp="1"/>
          </p:cNvSpPr>
          <p:nvPr>
            <p:ph type="title"/>
          </p:nvPr>
        </p:nvSpPr>
        <p:spPr/>
        <p:txBody>
          <a:bodyPr/>
          <a:lstStyle/>
          <a:p>
            <a:r>
              <a:rPr lang="en-US" dirty="0"/>
              <a:t>Exemptions to General Rule</a:t>
            </a:r>
          </a:p>
        </p:txBody>
      </p:sp>
      <p:sp>
        <p:nvSpPr>
          <p:cNvPr id="3" name="Content Placeholder 2">
            <a:extLst>
              <a:ext uri="{FF2B5EF4-FFF2-40B4-BE49-F238E27FC236}">
                <a16:creationId xmlns:a16="http://schemas.microsoft.com/office/drawing/2014/main" xmlns="" id="{7B31F769-BE39-4D97-86B0-0CD95B0D1365}"/>
              </a:ext>
            </a:extLst>
          </p:cNvPr>
          <p:cNvSpPr>
            <a:spLocks noGrp="1"/>
          </p:cNvSpPr>
          <p:nvPr>
            <p:ph idx="1"/>
          </p:nvPr>
        </p:nvSpPr>
        <p:spPr/>
        <p:txBody>
          <a:bodyPr/>
          <a:lstStyle/>
          <a:p>
            <a:r>
              <a:rPr lang="en-US" dirty="0"/>
              <a:t>Widely diversified mutual funds</a:t>
            </a:r>
          </a:p>
          <a:p>
            <a:r>
              <a:rPr lang="en-US" dirty="0"/>
              <a:t>Sector specific mutual funds if all sector interests are valued at $50K or less</a:t>
            </a:r>
          </a:p>
          <a:p>
            <a:r>
              <a:rPr lang="en-US" dirty="0"/>
              <a:t>Stock worth $15K or less</a:t>
            </a:r>
          </a:p>
          <a:p>
            <a:endParaRPr lang="en-US" dirty="0"/>
          </a:p>
        </p:txBody>
      </p:sp>
      <p:sp>
        <p:nvSpPr>
          <p:cNvPr id="4" name="Footer Placeholder 3">
            <a:extLst>
              <a:ext uri="{FF2B5EF4-FFF2-40B4-BE49-F238E27FC236}">
                <a16:creationId xmlns:a16="http://schemas.microsoft.com/office/drawing/2014/main" xmlns="" id="{931F14F5-052F-4D9C-A269-D97BF6A02191}"/>
              </a:ext>
            </a:extLst>
          </p:cNvPr>
          <p:cNvSpPr>
            <a:spLocks noGrp="1"/>
          </p:cNvSpPr>
          <p:nvPr>
            <p:ph type="ftr" sz="quarter" idx="11"/>
          </p:nvPr>
        </p:nvSpPr>
        <p:spPr/>
        <p:txBody>
          <a:bodyPr/>
          <a:lstStyle/>
          <a:p>
            <a:pPr>
              <a:defRPr/>
            </a:pPr>
            <a:r>
              <a:rPr lang="en-US"/>
              <a:t>“Medically Ready Force…Ready Medical Force”</a:t>
            </a:r>
          </a:p>
        </p:txBody>
      </p:sp>
      <p:sp>
        <p:nvSpPr>
          <p:cNvPr id="5" name="Slide Number Placeholder 4">
            <a:extLst>
              <a:ext uri="{FF2B5EF4-FFF2-40B4-BE49-F238E27FC236}">
                <a16:creationId xmlns:a16="http://schemas.microsoft.com/office/drawing/2014/main" xmlns="" id="{791F54B4-504C-4099-8F69-8B20E24BA559}"/>
              </a:ext>
            </a:extLst>
          </p:cNvPr>
          <p:cNvSpPr>
            <a:spLocks noGrp="1"/>
          </p:cNvSpPr>
          <p:nvPr>
            <p:ph type="sldNum" sz="quarter" idx="12"/>
          </p:nvPr>
        </p:nvSpPr>
        <p:spPr/>
        <p:txBody>
          <a:bodyPr/>
          <a:lstStyle/>
          <a:p>
            <a:pPr>
              <a:defRPr/>
            </a:pPr>
            <a:fld id="{B03FC4F1-CD7C-433C-AEF9-04121A050B4B}" type="slidenum">
              <a:rPr lang="en-US" smtClean="0"/>
              <a:pPr>
                <a:defRPr/>
              </a:pPr>
              <a:t>14</a:t>
            </a:fld>
            <a:endParaRPr lang="en-US" dirty="0"/>
          </a:p>
        </p:txBody>
      </p:sp>
      <p:pic>
        <p:nvPicPr>
          <p:cNvPr id="6" name="Picture 2" descr="C:\Users\lraffert\AppData\Local\Microsoft\Windows\Temporary Internet Files\Content.IE5\M5FPY2B7\exempt-well-maybe[1].jpg">
            <a:extLst>
              <a:ext uri="{FF2B5EF4-FFF2-40B4-BE49-F238E27FC236}">
                <a16:creationId xmlns:a16="http://schemas.microsoft.com/office/drawing/2014/main" xmlns="" id="{B3EA28FA-7955-4219-A8E2-E9AA14D5F0D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46512" y="4267200"/>
            <a:ext cx="1639887" cy="1558646"/>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7139083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A19A84C-D929-4AD0-8871-57DCBCB3C9C4}"/>
              </a:ext>
            </a:extLst>
          </p:cNvPr>
          <p:cNvSpPr>
            <a:spLocks noGrp="1"/>
          </p:cNvSpPr>
          <p:nvPr>
            <p:ph type="title"/>
          </p:nvPr>
        </p:nvSpPr>
        <p:spPr/>
        <p:txBody>
          <a:bodyPr/>
          <a:lstStyle/>
          <a:p>
            <a:r>
              <a:rPr lang="en-US" dirty="0"/>
              <a:t>Scenarios</a:t>
            </a:r>
          </a:p>
        </p:txBody>
      </p:sp>
      <p:sp>
        <p:nvSpPr>
          <p:cNvPr id="3" name="Content Placeholder 2">
            <a:extLst>
              <a:ext uri="{FF2B5EF4-FFF2-40B4-BE49-F238E27FC236}">
                <a16:creationId xmlns:a16="http://schemas.microsoft.com/office/drawing/2014/main" xmlns="" id="{D1D1BEFC-2EFA-4418-8A4B-5B6C3A013363}"/>
              </a:ext>
            </a:extLst>
          </p:cNvPr>
          <p:cNvSpPr>
            <a:spLocks noGrp="1"/>
          </p:cNvSpPr>
          <p:nvPr>
            <p:ph idx="1"/>
          </p:nvPr>
        </p:nvSpPr>
        <p:spPr/>
        <p:txBody>
          <a:bodyPr/>
          <a:lstStyle/>
          <a:p>
            <a:r>
              <a:rPr lang="en-US" sz="2400" dirty="0" smtClean="0"/>
              <a:t>When assigned as a GS-15 Senior Procurement Analyst to OUSD, AT&amp;L, DPAP, I informed my boss that I would be entering into discussions potentially seeking employment with a major defense contractor</a:t>
            </a:r>
          </a:p>
          <a:p>
            <a:pPr lvl="1"/>
            <a:r>
              <a:rPr lang="en-US" sz="2000" dirty="0" smtClean="0"/>
              <a:t>Advice from ethics counselor</a:t>
            </a:r>
          </a:p>
          <a:p>
            <a:pPr lvl="1"/>
            <a:r>
              <a:rPr lang="en-US" sz="2000" dirty="0" smtClean="0"/>
              <a:t>Recusal letter</a:t>
            </a:r>
          </a:p>
          <a:p>
            <a:pPr lvl="1"/>
            <a:r>
              <a:rPr lang="en-US" sz="2000" dirty="0" smtClean="0"/>
              <a:t>Considerations impact on abilities to perform my duties</a:t>
            </a:r>
          </a:p>
          <a:p>
            <a:pPr lvl="1"/>
            <a:r>
              <a:rPr lang="en-US" sz="2000" dirty="0" smtClean="0"/>
              <a:t>Duration of time</a:t>
            </a:r>
          </a:p>
          <a:p>
            <a:pPr lvl="1"/>
            <a:r>
              <a:rPr lang="en-US" sz="2000" dirty="0" smtClean="0"/>
              <a:t>Practical effect of signaling interest elsewhere</a:t>
            </a:r>
          </a:p>
          <a:p>
            <a:pPr lvl="1"/>
            <a:endParaRPr lang="en-US" dirty="0"/>
          </a:p>
        </p:txBody>
      </p:sp>
      <p:sp>
        <p:nvSpPr>
          <p:cNvPr id="4" name="Footer Placeholder 3">
            <a:extLst>
              <a:ext uri="{FF2B5EF4-FFF2-40B4-BE49-F238E27FC236}">
                <a16:creationId xmlns:a16="http://schemas.microsoft.com/office/drawing/2014/main" xmlns="" id="{ED8BC74D-3901-4EAA-95B6-4841398F8E6D}"/>
              </a:ext>
            </a:extLst>
          </p:cNvPr>
          <p:cNvSpPr>
            <a:spLocks noGrp="1"/>
          </p:cNvSpPr>
          <p:nvPr>
            <p:ph type="ftr" sz="quarter" idx="11"/>
          </p:nvPr>
        </p:nvSpPr>
        <p:spPr/>
        <p:txBody>
          <a:bodyPr/>
          <a:lstStyle/>
          <a:p>
            <a:pPr>
              <a:defRPr/>
            </a:pPr>
            <a:r>
              <a:rPr lang="en-US"/>
              <a:t>“Medically Ready Force…Ready Medical Force”</a:t>
            </a:r>
          </a:p>
        </p:txBody>
      </p:sp>
      <p:sp>
        <p:nvSpPr>
          <p:cNvPr id="5" name="Slide Number Placeholder 4">
            <a:extLst>
              <a:ext uri="{FF2B5EF4-FFF2-40B4-BE49-F238E27FC236}">
                <a16:creationId xmlns:a16="http://schemas.microsoft.com/office/drawing/2014/main" xmlns="" id="{DFDBAF2B-002F-4CE0-970B-5408F95451AA}"/>
              </a:ext>
            </a:extLst>
          </p:cNvPr>
          <p:cNvSpPr>
            <a:spLocks noGrp="1"/>
          </p:cNvSpPr>
          <p:nvPr>
            <p:ph type="sldNum" sz="quarter" idx="12"/>
          </p:nvPr>
        </p:nvSpPr>
        <p:spPr/>
        <p:txBody>
          <a:bodyPr/>
          <a:lstStyle/>
          <a:p>
            <a:pPr>
              <a:defRPr/>
            </a:pPr>
            <a:fld id="{B03FC4F1-CD7C-433C-AEF9-04121A050B4B}" type="slidenum">
              <a:rPr lang="en-US" smtClean="0"/>
              <a:pPr>
                <a:defRPr/>
              </a:pPr>
              <a:t>15</a:t>
            </a:fld>
            <a:endParaRPr lang="en-US" dirty="0"/>
          </a:p>
        </p:txBody>
      </p:sp>
    </p:spTree>
    <p:custDataLst>
      <p:tags r:id="rId1"/>
    </p:custDataLst>
    <p:extLst>
      <p:ext uri="{BB962C8B-B14F-4D97-AF65-F5344CB8AC3E}">
        <p14:creationId xmlns:p14="http://schemas.microsoft.com/office/powerpoint/2010/main" val="13119607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F5FD302-A835-411F-9227-F23587033047}"/>
              </a:ext>
            </a:extLst>
          </p:cNvPr>
          <p:cNvSpPr>
            <a:spLocks noGrp="1"/>
          </p:cNvSpPr>
          <p:nvPr>
            <p:ph type="title"/>
          </p:nvPr>
        </p:nvSpPr>
        <p:spPr/>
        <p:txBody>
          <a:bodyPr/>
          <a:lstStyle/>
          <a:p>
            <a:r>
              <a:rPr lang="en-US" dirty="0"/>
              <a:t>Appearances of Bias</a:t>
            </a:r>
          </a:p>
        </p:txBody>
      </p:sp>
      <p:sp>
        <p:nvSpPr>
          <p:cNvPr id="3" name="Content Placeholder 2">
            <a:extLst>
              <a:ext uri="{FF2B5EF4-FFF2-40B4-BE49-F238E27FC236}">
                <a16:creationId xmlns:a16="http://schemas.microsoft.com/office/drawing/2014/main" xmlns="" id="{255E1FB2-6275-45DA-B856-9FC4F137EE00}"/>
              </a:ext>
            </a:extLst>
          </p:cNvPr>
          <p:cNvSpPr>
            <a:spLocks noGrp="1"/>
          </p:cNvSpPr>
          <p:nvPr>
            <p:ph idx="1"/>
          </p:nvPr>
        </p:nvSpPr>
        <p:spPr/>
        <p:txBody>
          <a:bodyPr/>
          <a:lstStyle/>
          <a:p>
            <a:r>
              <a:rPr lang="en-US" dirty="0"/>
              <a:t>You cannot participate in a matter as a government official if one of the parties to the matter is a person with whom you have a </a:t>
            </a:r>
            <a:r>
              <a:rPr lang="en-US" u="sng" dirty="0"/>
              <a:t>Covered Relationship</a:t>
            </a:r>
          </a:p>
          <a:p>
            <a:r>
              <a:rPr lang="en-US" dirty="0"/>
              <a:t>Covered Relationships:</a:t>
            </a:r>
          </a:p>
          <a:p>
            <a:pPr lvl="1"/>
            <a:r>
              <a:rPr lang="en-US" dirty="0"/>
              <a:t>Person with whom you have or are seeking a business or financial relationship</a:t>
            </a:r>
          </a:p>
          <a:p>
            <a:pPr lvl="1"/>
            <a:r>
              <a:rPr lang="en-US" dirty="0"/>
              <a:t>Members of your household</a:t>
            </a:r>
          </a:p>
          <a:p>
            <a:endParaRPr lang="en-US" dirty="0"/>
          </a:p>
        </p:txBody>
      </p:sp>
      <p:sp>
        <p:nvSpPr>
          <p:cNvPr id="4" name="Footer Placeholder 3">
            <a:extLst>
              <a:ext uri="{FF2B5EF4-FFF2-40B4-BE49-F238E27FC236}">
                <a16:creationId xmlns:a16="http://schemas.microsoft.com/office/drawing/2014/main" xmlns="" id="{AE37832E-1F67-4747-A8DF-1108DFA49902}"/>
              </a:ext>
            </a:extLst>
          </p:cNvPr>
          <p:cNvSpPr>
            <a:spLocks noGrp="1"/>
          </p:cNvSpPr>
          <p:nvPr>
            <p:ph type="ftr" sz="quarter" idx="11"/>
          </p:nvPr>
        </p:nvSpPr>
        <p:spPr/>
        <p:txBody>
          <a:bodyPr/>
          <a:lstStyle/>
          <a:p>
            <a:pPr>
              <a:defRPr/>
            </a:pPr>
            <a:r>
              <a:rPr lang="en-US"/>
              <a:t>“Medically Ready Force…Ready Medical Force”</a:t>
            </a:r>
          </a:p>
        </p:txBody>
      </p:sp>
      <p:sp>
        <p:nvSpPr>
          <p:cNvPr id="5" name="Slide Number Placeholder 4">
            <a:extLst>
              <a:ext uri="{FF2B5EF4-FFF2-40B4-BE49-F238E27FC236}">
                <a16:creationId xmlns:a16="http://schemas.microsoft.com/office/drawing/2014/main" xmlns="" id="{5F098E85-4131-44EC-A204-052379683ACE}"/>
              </a:ext>
            </a:extLst>
          </p:cNvPr>
          <p:cNvSpPr>
            <a:spLocks noGrp="1"/>
          </p:cNvSpPr>
          <p:nvPr>
            <p:ph type="sldNum" sz="quarter" idx="12"/>
          </p:nvPr>
        </p:nvSpPr>
        <p:spPr/>
        <p:txBody>
          <a:bodyPr/>
          <a:lstStyle/>
          <a:p>
            <a:pPr>
              <a:defRPr/>
            </a:pPr>
            <a:fld id="{B03FC4F1-CD7C-433C-AEF9-04121A050B4B}" type="slidenum">
              <a:rPr lang="en-US" smtClean="0"/>
              <a:pPr>
                <a:defRPr/>
              </a:pPr>
              <a:t>16</a:t>
            </a:fld>
            <a:endParaRPr lang="en-US" dirty="0"/>
          </a:p>
        </p:txBody>
      </p:sp>
      <p:pic>
        <p:nvPicPr>
          <p:cNvPr id="6" name="Picture 3" descr="C:\Users\lraffert\AppData\Local\Microsoft\Windows\Temporary Internet Files\Content.IE5\SG9ZEDER\look---[1].gif">
            <a:extLst>
              <a:ext uri="{FF2B5EF4-FFF2-40B4-BE49-F238E27FC236}">
                <a16:creationId xmlns:a16="http://schemas.microsoft.com/office/drawing/2014/main" xmlns="" id="{9FFA1377-7FC0-43F9-8EF5-2C66D120E64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10400" y="4343400"/>
            <a:ext cx="1600200" cy="1582486"/>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2869366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40DBFE3-81D3-44D1-A1A2-5FF518237123}"/>
              </a:ext>
            </a:extLst>
          </p:cNvPr>
          <p:cNvSpPr>
            <a:spLocks noGrp="1"/>
          </p:cNvSpPr>
          <p:nvPr>
            <p:ph type="title"/>
          </p:nvPr>
        </p:nvSpPr>
        <p:spPr/>
        <p:txBody>
          <a:bodyPr/>
          <a:lstStyle/>
          <a:p>
            <a:r>
              <a:rPr lang="en-US" dirty="0"/>
              <a:t>Covered Relationships, </a:t>
            </a:r>
            <a:r>
              <a:rPr lang="en-US" dirty="0" smtClean="0"/>
              <a:t>cont.</a:t>
            </a:r>
            <a:endParaRPr lang="en-US" dirty="0"/>
          </a:p>
        </p:txBody>
      </p:sp>
      <p:sp>
        <p:nvSpPr>
          <p:cNvPr id="3" name="Content Placeholder 2">
            <a:extLst>
              <a:ext uri="{FF2B5EF4-FFF2-40B4-BE49-F238E27FC236}">
                <a16:creationId xmlns:a16="http://schemas.microsoft.com/office/drawing/2014/main" xmlns="" id="{F1E77CBA-DAEC-4840-9E16-34147CA44918}"/>
              </a:ext>
            </a:extLst>
          </p:cNvPr>
          <p:cNvSpPr>
            <a:spLocks noGrp="1"/>
          </p:cNvSpPr>
          <p:nvPr>
            <p:ph idx="1"/>
          </p:nvPr>
        </p:nvSpPr>
        <p:spPr/>
        <p:txBody>
          <a:bodyPr/>
          <a:lstStyle/>
          <a:p>
            <a:r>
              <a:rPr lang="en-US" dirty="0"/>
              <a:t>Close relatives</a:t>
            </a:r>
          </a:p>
          <a:p>
            <a:r>
              <a:rPr lang="en-US" dirty="0"/>
              <a:t>Employers and clients of your parents, dependent children and spouse</a:t>
            </a:r>
          </a:p>
          <a:p>
            <a:r>
              <a:rPr lang="en-US" dirty="0"/>
              <a:t>Former non-Federal employers and clients (for one year, but two if you were paid an extraordinary severance payment)</a:t>
            </a:r>
          </a:p>
          <a:p>
            <a:r>
              <a:rPr lang="en-US" dirty="0"/>
              <a:t>Organizations in which you are an active participant</a:t>
            </a:r>
          </a:p>
          <a:p>
            <a:endParaRPr lang="en-US" dirty="0"/>
          </a:p>
        </p:txBody>
      </p:sp>
      <p:sp>
        <p:nvSpPr>
          <p:cNvPr id="4" name="Footer Placeholder 3">
            <a:extLst>
              <a:ext uri="{FF2B5EF4-FFF2-40B4-BE49-F238E27FC236}">
                <a16:creationId xmlns:a16="http://schemas.microsoft.com/office/drawing/2014/main" xmlns="" id="{6D85AD11-44EB-4FCD-A4F0-BC32370D4F15}"/>
              </a:ext>
            </a:extLst>
          </p:cNvPr>
          <p:cNvSpPr>
            <a:spLocks noGrp="1"/>
          </p:cNvSpPr>
          <p:nvPr>
            <p:ph type="ftr" sz="quarter" idx="11"/>
          </p:nvPr>
        </p:nvSpPr>
        <p:spPr/>
        <p:txBody>
          <a:bodyPr/>
          <a:lstStyle/>
          <a:p>
            <a:pPr>
              <a:defRPr/>
            </a:pPr>
            <a:r>
              <a:rPr lang="en-US"/>
              <a:t>“Medically Ready Force…Ready Medical Force”</a:t>
            </a:r>
          </a:p>
        </p:txBody>
      </p:sp>
      <p:sp>
        <p:nvSpPr>
          <p:cNvPr id="5" name="Slide Number Placeholder 4">
            <a:extLst>
              <a:ext uri="{FF2B5EF4-FFF2-40B4-BE49-F238E27FC236}">
                <a16:creationId xmlns:a16="http://schemas.microsoft.com/office/drawing/2014/main" xmlns="" id="{9F7B45FD-F4B6-4F2D-A0A7-0DF967CE4CCF}"/>
              </a:ext>
            </a:extLst>
          </p:cNvPr>
          <p:cNvSpPr>
            <a:spLocks noGrp="1"/>
          </p:cNvSpPr>
          <p:nvPr>
            <p:ph type="sldNum" sz="quarter" idx="12"/>
          </p:nvPr>
        </p:nvSpPr>
        <p:spPr/>
        <p:txBody>
          <a:bodyPr/>
          <a:lstStyle/>
          <a:p>
            <a:pPr>
              <a:defRPr/>
            </a:pPr>
            <a:fld id="{B03FC4F1-CD7C-433C-AEF9-04121A050B4B}" type="slidenum">
              <a:rPr lang="en-US" smtClean="0"/>
              <a:pPr>
                <a:defRPr/>
              </a:pPr>
              <a:t>17</a:t>
            </a:fld>
            <a:endParaRPr lang="en-US" dirty="0"/>
          </a:p>
        </p:txBody>
      </p:sp>
      <p:pic>
        <p:nvPicPr>
          <p:cNvPr id="6" name="Picture 3" descr="C:\Users\lraffert\AppData\Local\Microsoft\Windows\Temporary Internet Files\Content.IE5\SG9ZEDER\family-word-clipart-Ryans-19vfb26[1].jpg">
            <a:extLst>
              <a:ext uri="{FF2B5EF4-FFF2-40B4-BE49-F238E27FC236}">
                <a16:creationId xmlns:a16="http://schemas.microsoft.com/office/drawing/2014/main" xmlns="" id="{3A02924B-EAF9-466F-A3E4-F4BAC2D897E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52800" y="4955929"/>
            <a:ext cx="2057400" cy="1130823"/>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3189251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77389E6-E34B-499B-9B04-F06A5CF04B4F}"/>
              </a:ext>
            </a:extLst>
          </p:cNvPr>
          <p:cNvSpPr>
            <a:spLocks noGrp="1"/>
          </p:cNvSpPr>
          <p:nvPr>
            <p:ph type="title"/>
          </p:nvPr>
        </p:nvSpPr>
        <p:spPr/>
        <p:txBody>
          <a:bodyPr/>
          <a:lstStyle/>
          <a:p>
            <a:r>
              <a:rPr lang="en-US" dirty="0"/>
              <a:t>Scenarios</a:t>
            </a:r>
          </a:p>
        </p:txBody>
      </p:sp>
      <p:sp>
        <p:nvSpPr>
          <p:cNvPr id="3" name="Content Placeholder 2">
            <a:extLst>
              <a:ext uri="{FF2B5EF4-FFF2-40B4-BE49-F238E27FC236}">
                <a16:creationId xmlns:a16="http://schemas.microsoft.com/office/drawing/2014/main" xmlns="" id="{1461C374-83FB-4AE8-97DD-AE4353158029}"/>
              </a:ext>
            </a:extLst>
          </p:cNvPr>
          <p:cNvSpPr>
            <a:spLocks noGrp="1"/>
          </p:cNvSpPr>
          <p:nvPr>
            <p:ph idx="1"/>
          </p:nvPr>
        </p:nvSpPr>
        <p:spPr/>
        <p:txBody>
          <a:bodyPr/>
          <a:lstStyle/>
          <a:p>
            <a:r>
              <a:rPr lang="en-US" sz="2400" dirty="0" smtClean="0"/>
              <a:t>Offer from the National Contract Management Association (NCMA) to have me serve on their Board of Advisors</a:t>
            </a:r>
          </a:p>
          <a:p>
            <a:pPr lvl="1"/>
            <a:r>
              <a:rPr lang="en-US" sz="2000" dirty="0" smtClean="0"/>
              <a:t>Personal or Official capacity</a:t>
            </a:r>
          </a:p>
          <a:p>
            <a:pPr lvl="1"/>
            <a:r>
              <a:rPr lang="en-US" sz="2000" dirty="0" smtClean="0"/>
              <a:t>Nature and extent of Duties as an Advisor</a:t>
            </a:r>
          </a:p>
          <a:p>
            <a:pPr lvl="1"/>
            <a:r>
              <a:rPr lang="en-US" sz="2000" dirty="0" smtClean="0"/>
              <a:t>Goodness for the DHA?</a:t>
            </a:r>
          </a:p>
          <a:p>
            <a:r>
              <a:rPr lang="en-US" dirty="0" smtClean="0"/>
              <a:t>Participation in American Bar Association (ABA) meetings in my capacity as Deputy Director of DPAP for Contract Policy and International Contracting</a:t>
            </a:r>
          </a:p>
          <a:p>
            <a:endParaRPr lang="en-US" dirty="0"/>
          </a:p>
          <a:p>
            <a:pPr marL="0" indent="0">
              <a:buNone/>
            </a:pPr>
            <a:endParaRPr lang="en-US" dirty="0"/>
          </a:p>
        </p:txBody>
      </p:sp>
      <p:sp>
        <p:nvSpPr>
          <p:cNvPr id="4" name="Footer Placeholder 3">
            <a:extLst>
              <a:ext uri="{FF2B5EF4-FFF2-40B4-BE49-F238E27FC236}">
                <a16:creationId xmlns:a16="http://schemas.microsoft.com/office/drawing/2014/main" xmlns="" id="{0B008402-1CC4-434F-847E-397C6341920C}"/>
              </a:ext>
            </a:extLst>
          </p:cNvPr>
          <p:cNvSpPr>
            <a:spLocks noGrp="1"/>
          </p:cNvSpPr>
          <p:nvPr>
            <p:ph type="ftr" sz="quarter" idx="11"/>
          </p:nvPr>
        </p:nvSpPr>
        <p:spPr/>
        <p:txBody>
          <a:bodyPr/>
          <a:lstStyle/>
          <a:p>
            <a:pPr>
              <a:defRPr/>
            </a:pPr>
            <a:r>
              <a:rPr lang="en-US"/>
              <a:t>“Medically Ready Force…Ready Medical Force”</a:t>
            </a:r>
          </a:p>
        </p:txBody>
      </p:sp>
      <p:sp>
        <p:nvSpPr>
          <p:cNvPr id="5" name="Slide Number Placeholder 4">
            <a:extLst>
              <a:ext uri="{FF2B5EF4-FFF2-40B4-BE49-F238E27FC236}">
                <a16:creationId xmlns:a16="http://schemas.microsoft.com/office/drawing/2014/main" xmlns="" id="{2D71B607-B31A-4E35-AB50-DAB10A9B952F}"/>
              </a:ext>
            </a:extLst>
          </p:cNvPr>
          <p:cNvSpPr>
            <a:spLocks noGrp="1"/>
          </p:cNvSpPr>
          <p:nvPr>
            <p:ph type="sldNum" sz="quarter" idx="12"/>
          </p:nvPr>
        </p:nvSpPr>
        <p:spPr/>
        <p:txBody>
          <a:bodyPr/>
          <a:lstStyle/>
          <a:p>
            <a:pPr>
              <a:defRPr/>
            </a:pPr>
            <a:fld id="{B03FC4F1-CD7C-433C-AEF9-04121A050B4B}" type="slidenum">
              <a:rPr lang="en-US" smtClean="0"/>
              <a:pPr>
                <a:defRPr/>
              </a:pPr>
              <a:t>18</a:t>
            </a:fld>
            <a:endParaRPr lang="en-US" dirty="0"/>
          </a:p>
        </p:txBody>
      </p:sp>
    </p:spTree>
    <p:custDataLst>
      <p:tags r:id="rId1"/>
    </p:custDataLst>
    <p:extLst>
      <p:ext uri="{BB962C8B-B14F-4D97-AF65-F5344CB8AC3E}">
        <p14:creationId xmlns:p14="http://schemas.microsoft.com/office/powerpoint/2010/main" val="1309980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C52748E-B77A-40B9-8400-065480AC4175}"/>
              </a:ext>
            </a:extLst>
          </p:cNvPr>
          <p:cNvSpPr>
            <a:spLocks noGrp="1"/>
          </p:cNvSpPr>
          <p:nvPr>
            <p:ph type="title"/>
          </p:nvPr>
        </p:nvSpPr>
        <p:spPr/>
        <p:txBody>
          <a:bodyPr/>
          <a:lstStyle/>
          <a:p>
            <a:r>
              <a:rPr lang="en-US" dirty="0"/>
              <a:t>Gifts, Bribes &amp; Salary Supplementation</a:t>
            </a:r>
          </a:p>
        </p:txBody>
      </p:sp>
      <p:sp>
        <p:nvSpPr>
          <p:cNvPr id="3" name="Content Placeholder 2">
            <a:extLst>
              <a:ext uri="{FF2B5EF4-FFF2-40B4-BE49-F238E27FC236}">
                <a16:creationId xmlns:a16="http://schemas.microsoft.com/office/drawing/2014/main" xmlns="" id="{5789ADB1-527E-4D44-B610-D4119246D9B6}"/>
              </a:ext>
            </a:extLst>
          </p:cNvPr>
          <p:cNvSpPr>
            <a:spLocks noGrp="1"/>
          </p:cNvSpPr>
          <p:nvPr>
            <p:ph idx="1"/>
          </p:nvPr>
        </p:nvSpPr>
        <p:spPr/>
        <p:txBody>
          <a:bodyPr/>
          <a:lstStyle/>
          <a:p>
            <a:r>
              <a:rPr lang="en-US" dirty="0"/>
              <a:t>You cannot solicit or accept payment for taking or failing to take an action as a Federal employee or for performing your government job</a:t>
            </a:r>
          </a:p>
          <a:p>
            <a:r>
              <a:rPr lang="en-US" dirty="0"/>
              <a:t>You cannot </a:t>
            </a:r>
            <a:r>
              <a:rPr lang="en-US" u="sng" dirty="0"/>
              <a:t>accept gifts</a:t>
            </a:r>
            <a:r>
              <a:rPr lang="en-US" dirty="0"/>
              <a:t> from people who contract with your agency, seek to contract with your agency or offer the gift because you are a government employee</a:t>
            </a:r>
          </a:p>
          <a:p>
            <a:endParaRPr lang="en-US" dirty="0"/>
          </a:p>
        </p:txBody>
      </p:sp>
      <p:sp>
        <p:nvSpPr>
          <p:cNvPr id="4" name="Footer Placeholder 3">
            <a:extLst>
              <a:ext uri="{FF2B5EF4-FFF2-40B4-BE49-F238E27FC236}">
                <a16:creationId xmlns:a16="http://schemas.microsoft.com/office/drawing/2014/main" xmlns="" id="{F0EBCCF7-32F0-4382-BC35-C31E120EED01}"/>
              </a:ext>
            </a:extLst>
          </p:cNvPr>
          <p:cNvSpPr>
            <a:spLocks noGrp="1"/>
          </p:cNvSpPr>
          <p:nvPr>
            <p:ph type="ftr" sz="quarter" idx="11"/>
          </p:nvPr>
        </p:nvSpPr>
        <p:spPr/>
        <p:txBody>
          <a:bodyPr/>
          <a:lstStyle/>
          <a:p>
            <a:pPr>
              <a:defRPr/>
            </a:pPr>
            <a:r>
              <a:rPr lang="en-US"/>
              <a:t>“Medically Ready Force…Ready Medical Force”</a:t>
            </a:r>
          </a:p>
        </p:txBody>
      </p:sp>
      <p:sp>
        <p:nvSpPr>
          <p:cNvPr id="5" name="Slide Number Placeholder 4">
            <a:extLst>
              <a:ext uri="{FF2B5EF4-FFF2-40B4-BE49-F238E27FC236}">
                <a16:creationId xmlns:a16="http://schemas.microsoft.com/office/drawing/2014/main" xmlns="" id="{0C961341-0A20-4205-A88D-0BA68A524C06}"/>
              </a:ext>
            </a:extLst>
          </p:cNvPr>
          <p:cNvSpPr>
            <a:spLocks noGrp="1"/>
          </p:cNvSpPr>
          <p:nvPr>
            <p:ph type="sldNum" sz="quarter" idx="12"/>
          </p:nvPr>
        </p:nvSpPr>
        <p:spPr/>
        <p:txBody>
          <a:bodyPr/>
          <a:lstStyle/>
          <a:p>
            <a:pPr>
              <a:defRPr/>
            </a:pPr>
            <a:fld id="{B03FC4F1-CD7C-433C-AEF9-04121A050B4B}" type="slidenum">
              <a:rPr lang="en-US" smtClean="0"/>
              <a:pPr>
                <a:defRPr/>
              </a:pPr>
              <a:t>19</a:t>
            </a:fld>
            <a:endParaRPr lang="en-US" dirty="0"/>
          </a:p>
        </p:txBody>
      </p:sp>
      <p:pic>
        <p:nvPicPr>
          <p:cNvPr id="6" name="Picture 2" descr="C:\Users\lraffert\AppData\Local\Microsoft\Windows\Temporary Internet Files\Content.IE5\SG9ZEDER\bribery_bill[1].jpg">
            <a:extLst>
              <a:ext uri="{FF2B5EF4-FFF2-40B4-BE49-F238E27FC236}">
                <a16:creationId xmlns:a16="http://schemas.microsoft.com/office/drawing/2014/main" xmlns="" id="{1223DAA5-4AFF-499E-955F-B822424E2DE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9000" y="4724400"/>
            <a:ext cx="1693285" cy="1193983"/>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3526296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descr="The title of this slide is DHA Vision" title="Slide Title"/>
          <p:cNvSpPr>
            <a:spLocks noGrp="1"/>
          </p:cNvSpPr>
          <p:nvPr>
            <p:ph type="title"/>
          </p:nvPr>
        </p:nvSpPr>
        <p:spPr/>
        <p:txBody>
          <a:bodyPr/>
          <a:lstStyle/>
          <a:p>
            <a:pPr eaLnBrk="1" hangingPunct="1"/>
            <a:r>
              <a:rPr lang="en-US" altLang="en-US" sz="3600" dirty="0"/>
              <a:t>Presenters</a:t>
            </a:r>
          </a:p>
        </p:txBody>
      </p:sp>
      <p:sp>
        <p:nvSpPr>
          <p:cNvPr id="4" name="Footer Placeholder 3"/>
          <p:cNvSpPr>
            <a:spLocks noGrp="1"/>
          </p:cNvSpPr>
          <p:nvPr>
            <p:ph type="ftr" sz="quarter" idx="11"/>
          </p:nvPr>
        </p:nvSpPr>
        <p:spPr/>
        <p:txBody>
          <a:bodyPr/>
          <a:lstStyle/>
          <a:p>
            <a:pPr>
              <a:defRPr/>
            </a:pPr>
            <a:r>
              <a:rPr lang="en-US"/>
              <a:t>“Medically Ready Force…Ready Medical Force”</a:t>
            </a:r>
          </a:p>
        </p:txBody>
      </p:sp>
      <p:sp>
        <p:nvSpPr>
          <p:cNvPr id="5" name="Slide Number Placeholder 4"/>
          <p:cNvSpPr>
            <a:spLocks noGrp="1"/>
          </p:cNvSpPr>
          <p:nvPr>
            <p:ph type="sldNum" sz="quarter" idx="12"/>
          </p:nvPr>
        </p:nvSpPr>
        <p:spPr/>
        <p:txBody>
          <a:bodyPr/>
          <a:lstStyle/>
          <a:p>
            <a:pPr>
              <a:defRPr/>
            </a:pPr>
            <a:fld id="{045164AD-40C6-4321-A525-50F5ED7A6FFC}" type="slidenum">
              <a:rPr lang="en-US" sz="1600"/>
              <a:pPr>
                <a:defRPr/>
              </a:pPr>
              <a:t>2</a:t>
            </a:fld>
            <a:endParaRPr lang="en-US" sz="1600"/>
          </a:p>
        </p:txBody>
      </p:sp>
      <p:sp>
        <p:nvSpPr>
          <p:cNvPr id="2" name="Content Placeholder 1"/>
          <p:cNvSpPr>
            <a:spLocks noGrp="1"/>
          </p:cNvSpPr>
          <p:nvPr>
            <p:ph idx="1"/>
          </p:nvPr>
        </p:nvSpPr>
        <p:spPr/>
        <p:txBody>
          <a:bodyPr anchor="ctr"/>
          <a:lstStyle/>
          <a:p>
            <a:pPr marL="0" indent="0" algn="ctr">
              <a:buNone/>
            </a:pPr>
            <a:r>
              <a:rPr lang="sv-SE" sz="2000" dirty="0" smtClean="0"/>
              <a:t>Mr. John </a:t>
            </a:r>
            <a:r>
              <a:rPr lang="sv-SE" sz="2000" dirty="0" smtClean="0"/>
              <a:t>Tenaglia</a:t>
            </a:r>
            <a:endParaRPr lang="sv-SE" sz="2000" dirty="0"/>
          </a:p>
          <a:p>
            <a:pPr marL="0" indent="0" algn="ctr">
              <a:buNone/>
            </a:pPr>
            <a:r>
              <a:rPr lang="en-US" sz="2000" dirty="0"/>
              <a:t>Deputy Assistant Director for </a:t>
            </a:r>
            <a:r>
              <a:rPr lang="en-US" sz="2000" dirty="0" smtClean="0"/>
              <a:t>Acquisition DAD-A (J-4)</a:t>
            </a:r>
            <a:endParaRPr lang="en-US" sz="2000" dirty="0"/>
          </a:p>
          <a:p>
            <a:pPr marL="0" indent="0" algn="ctr">
              <a:buNone/>
            </a:pPr>
            <a:r>
              <a:rPr lang="en-US" sz="2000" dirty="0"/>
              <a:t>Defense Health Agency </a:t>
            </a:r>
          </a:p>
          <a:p>
            <a:pPr marL="0" indent="0" algn="ctr">
              <a:buNone/>
            </a:pPr>
            <a:r>
              <a:rPr lang="en-US" sz="2000" dirty="0"/>
              <a:t>Falls Church, Virginia</a:t>
            </a:r>
          </a:p>
          <a:p>
            <a:pPr marL="0" indent="0" algn="ctr">
              <a:buNone/>
            </a:pPr>
            <a:endParaRPr lang="en-US" sz="2000" dirty="0"/>
          </a:p>
          <a:p>
            <a:pPr marL="0" indent="0" algn="ctr">
              <a:buNone/>
            </a:pPr>
            <a:r>
              <a:rPr lang="en-US" sz="2000" dirty="0"/>
              <a:t>Ms. Laurie Rafferty, J.D.  </a:t>
            </a:r>
          </a:p>
          <a:p>
            <a:pPr marL="0" marR="5080" indent="0" algn="ctr">
              <a:lnSpc>
                <a:spcPct val="114000"/>
              </a:lnSpc>
              <a:buNone/>
            </a:pPr>
            <a:r>
              <a:rPr lang="en-US" sz="2000" dirty="0"/>
              <a:t>DHA Alternate Deputy Designated Agency Ethics Official</a:t>
            </a:r>
          </a:p>
          <a:p>
            <a:pPr marL="0" marR="5080" indent="0" algn="ctr">
              <a:lnSpc>
                <a:spcPct val="114000"/>
              </a:lnSpc>
              <a:buNone/>
            </a:pPr>
            <a:r>
              <a:rPr lang="en-US" sz="2000" dirty="0"/>
              <a:t>Associate General Counsel</a:t>
            </a:r>
          </a:p>
          <a:p>
            <a:pPr marL="0" indent="0" algn="ctr">
              <a:buNone/>
            </a:pPr>
            <a:r>
              <a:rPr lang="en-US" sz="2000" dirty="0"/>
              <a:t>Defense Health Agency </a:t>
            </a:r>
          </a:p>
          <a:p>
            <a:pPr marL="0" indent="0" algn="ctr">
              <a:buNone/>
            </a:pPr>
            <a:r>
              <a:rPr lang="en-US" sz="2000" dirty="0"/>
              <a:t>Falls Church, Virginia</a:t>
            </a:r>
          </a:p>
          <a:p>
            <a:pPr marL="0" indent="0" algn="ctr">
              <a:spcBef>
                <a:spcPts val="0"/>
              </a:spcBef>
              <a:spcAft>
                <a:spcPts val="600"/>
              </a:spcAft>
              <a:buNone/>
            </a:pPr>
            <a:endParaRPr lang="en-US" dirty="0"/>
          </a:p>
        </p:txBody>
      </p:sp>
    </p:spTree>
    <p:custDataLst>
      <p:tags r:id="rId1"/>
    </p:custDataLst>
    <p:extLst>
      <p:ext uri="{BB962C8B-B14F-4D97-AF65-F5344CB8AC3E}">
        <p14:creationId xmlns:p14="http://schemas.microsoft.com/office/powerpoint/2010/main" val="32432732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158EB83-DD0B-4054-9E3E-E36D36007B44}"/>
              </a:ext>
            </a:extLst>
          </p:cNvPr>
          <p:cNvSpPr>
            <a:spLocks noGrp="1"/>
          </p:cNvSpPr>
          <p:nvPr>
            <p:ph type="title"/>
          </p:nvPr>
        </p:nvSpPr>
        <p:spPr/>
        <p:txBody>
          <a:bodyPr/>
          <a:lstStyle/>
          <a:p>
            <a:r>
              <a:rPr lang="en-US" dirty="0"/>
              <a:t>Exceptions to the Gift Prohibition</a:t>
            </a:r>
          </a:p>
        </p:txBody>
      </p:sp>
      <p:sp>
        <p:nvSpPr>
          <p:cNvPr id="3" name="Content Placeholder 2">
            <a:extLst>
              <a:ext uri="{FF2B5EF4-FFF2-40B4-BE49-F238E27FC236}">
                <a16:creationId xmlns:a16="http://schemas.microsoft.com/office/drawing/2014/main" xmlns="" id="{D6F9C074-1CA0-4542-BEAE-E5F6F2D3C8D8}"/>
              </a:ext>
            </a:extLst>
          </p:cNvPr>
          <p:cNvSpPr>
            <a:spLocks noGrp="1"/>
          </p:cNvSpPr>
          <p:nvPr>
            <p:ph idx="1"/>
          </p:nvPr>
        </p:nvSpPr>
        <p:spPr/>
        <p:txBody>
          <a:bodyPr/>
          <a:lstStyle/>
          <a:p>
            <a:r>
              <a:rPr lang="en-US" u="sng" dirty="0">
                <a:solidFill>
                  <a:srgbClr val="FF0000"/>
                </a:solidFill>
              </a:rPr>
              <a:t>If there is no appearance issue</a:t>
            </a:r>
            <a:r>
              <a:rPr lang="en-US" dirty="0"/>
              <a:t>, then you can accept:</a:t>
            </a:r>
          </a:p>
          <a:p>
            <a:pPr lvl="1"/>
            <a:r>
              <a:rPr lang="en-US" dirty="0"/>
              <a:t>Awards &amp; honorary degrees </a:t>
            </a:r>
          </a:p>
          <a:p>
            <a:pPr lvl="1"/>
            <a:r>
              <a:rPr lang="en-US" dirty="0"/>
              <a:t>Discounts &amp; similar benefits</a:t>
            </a:r>
          </a:p>
          <a:p>
            <a:pPr lvl="1"/>
            <a:r>
              <a:rPr lang="en-US" dirty="0"/>
              <a:t>Gifts valued at $20 or less (other than cash &amp; up to $50 from the same donor in a year)</a:t>
            </a:r>
          </a:p>
          <a:p>
            <a:pPr lvl="1"/>
            <a:r>
              <a:rPr lang="en-US" dirty="0"/>
              <a:t>Gifts of informational materials (up to $100)</a:t>
            </a:r>
          </a:p>
          <a:p>
            <a:pPr lvl="1"/>
            <a:r>
              <a:rPr lang="en-US" dirty="0"/>
              <a:t>Widely attended gatherings (WAG)</a:t>
            </a:r>
          </a:p>
          <a:p>
            <a:endParaRPr lang="en-US" dirty="0"/>
          </a:p>
        </p:txBody>
      </p:sp>
      <p:sp>
        <p:nvSpPr>
          <p:cNvPr id="4" name="Footer Placeholder 3">
            <a:extLst>
              <a:ext uri="{FF2B5EF4-FFF2-40B4-BE49-F238E27FC236}">
                <a16:creationId xmlns:a16="http://schemas.microsoft.com/office/drawing/2014/main" xmlns="" id="{A4FE0F5F-0573-4103-A7F2-F34C187343FE}"/>
              </a:ext>
            </a:extLst>
          </p:cNvPr>
          <p:cNvSpPr>
            <a:spLocks noGrp="1"/>
          </p:cNvSpPr>
          <p:nvPr>
            <p:ph type="ftr" sz="quarter" idx="11"/>
          </p:nvPr>
        </p:nvSpPr>
        <p:spPr/>
        <p:txBody>
          <a:bodyPr/>
          <a:lstStyle/>
          <a:p>
            <a:pPr>
              <a:defRPr/>
            </a:pPr>
            <a:r>
              <a:rPr lang="en-US"/>
              <a:t>“Medically Ready Force…Ready Medical Force”</a:t>
            </a:r>
          </a:p>
        </p:txBody>
      </p:sp>
      <p:sp>
        <p:nvSpPr>
          <p:cNvPr id="5" name="Slide Number Placeholder 4">
            <a:extLst>
              <a:ext uri="{FF2B5EF4-FFF2-40B4-BE49-F238E27FC236}">
                <a16:creationId xmlns:a16="http://schemas.microsoft.com/office/drawing/2014/main" xmlns="" id="{AA4F96DC-C828-4EC8-B464-57C2EB9FEA00}"/>
              </a:ext>
            </a:extLst>
          </p:cNvPr>
          <p:cNvSpPr>
            <a:spLocks noGrp="1"/>
          </p:cNvSpPr>
          <p:nvPr>
            <p:ph type="sldNum" sz="quarter" idx="12"/>
          </p:nvPr>
        </p:nvSpPr>
        <p:spPr/>
        <p:txBody>
          <a:bodyPr/>
          <a:lstStyle/>
          <a:p>
            <a:pPr>
              <a:defRPr/>
            </a:pPr>
            <a:fld id="{B03FC4F1-CD7C-433C-AEF9-04121A050B4B}" type="slidenum">
              <a:rPr lang="en-US" smtClean="0"/>
              <a:pPr>
                <a:defRPr/>
              </a:pPr>
              <a:t>20</a:t>
            </a:fld>
            <a:endParaRPr lang="en-US" dirty="0"/>
          </a:p>
        </p:txBody>
      </p:sp>
    </p:spTree>
    <p:custDataLst>
      <p:tags r:id="rId1"/>
    </p:custDataLst>
    <p:extLst>
      <p:ext uri="{BB962C8B-B14F-4D97-AF65-F5344CB8AC3E}">
        <p14:creationId xmlns:p14="http://schemas.microsoft.com/office/powerpoint/2010/main" val="37353665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454A16E-B7E4-48E6-9D0E-0AF42355CCB7}"/>
              </a:ext>
            </a:extLst>
          </p:cNvPr>
          <p:cNvSpPr>
            <a:spLocks noGrp="1"/>
          </p:cNvSpPr>
          <p:nvPr>
            <p:ph type="title"/>
          </p:nvPr>
        </p:nvSpPr>
        <p:spPr/>
        <p:txBody>
          <a:bodyPr/>
          <a:lstStyle/>
          <a:p>
            <a:r>
              <a:rPr lang="en-US" dirty="0"/>
              <a:t>Scenarios</a:t>
            </a:r>
          </a:p>
        </p:txBody>
      </p:sp>
      <p:sp>
        <p:nvSpPr>
          <p:cNvPr id="3" name="Content Placeholder 2">
            <a:extLst>
              <a:ext uri="{FF2B5EF4-FFF2-40B4-BE49-F238E27FC236}">
                <a16:creationId xmlns:a16="http://schemas.microsoft.com/office/drawing/2014/main" xmlns="" id="{C99695DF-A38D-4C13-83F6-616908EF2FDF}"/>
              </a:ext>
            </a:extLst>
          </p:cNvPr>
          <p:cNvSpPr>
            <a:spLocks noGrp="1"/>
          </p:cNvSpPr>
          <p:nvPr>
            <p:ph idx="1"/>
          </p:nvPr>
        </p:nvSpPr>
        <p:spPr/>
        <p:txBody>
          <a:bodyPr/>
          <a:lstStyle/>
          <a:p>
            <a:r>
              <a:rPr lang="en-US" dirty="0" smtClean="0"/>
              <a:t>In my role as Deputy Director of DPAP for International Contracting, frequent interchanges with senior officials from foreign governments</a:t>
            </a:r>
          </a:p>
          <a:p>
            <a:pPr lvl="1"/>
            <a:r>
              <a:rPr lang="en-US" dirty="0" smtClean="0"/>
              <a:t>Meals</a:t>
            </a:r>
          </a:p>
          <a:p>
            <a:pPr lvl="1"/>
            <a:r>
              <a:rPr lang="en-US" dirty="0" smtClean="0"/>
              <a:t>Gifts</a:t>
            </a:r>
          </a:p>
          <a:p>
            <a:pPr lvl="1"/>
            <a:r>
              <a:rPr lang="en-US" dirty="0" smtClean="0"/>
              <a:t>Location</a:t>
            </a:r>
          </a:p>
          <a:p>
            <a:pPr marL="0" indent="0">
              <a:buNone/>
            </a:pPr>
            <a:endParaRPr lang="en-US" dirty="0"/>
          </a:p>
          <a:p>
            <a:endParaRPr lang="en-US" dirty="0"/>
          </a:p>
        </p:txBody>
      </p:sp>
      <p:sp>
        <p:nvSpPr>
          <p:cNvPr id="4" name="Footer Placeholder 3">
            <a:extLst>
              <a:ext uri="{FF2B5EF4-FFF2-40B4-BE49-F238E27FC236}">
                <a16:creationId xmlns:a16="http://schemas.microsoft.com/office/drawing/2014/main" xmlns="" id="{88B25DE7-1228-4F77-8735-2ACCBE981040}"/>
              </a:ext>
            </a:extLst>
          </p:cNvPr>
          <p:cNvSpPr>
            <a:spLocks noGrp="1"/>
          </p:cNvSpPr>
          <p:nvPr>
            <p:ph type="ftr" sz="quarter" idx="11"/>
          </p:nvPr>
        </p:nvSpPr>
        <p:spPr/>
        <p:txBody>
          <a:bodyPr/>
          <a:lstStyle/>
          <a:p>
            <a:pPr>
              <a:defRPr/>
            </a:pPr>
            <a:r>
              <a:rPr lang="en-US"/>
              <a:t>“Medically Ready Force…Ready Medical Force”</a:t>
            </a:r>
          </a:p>
        </p:txBody>
      </p:sp>
      <p:sp>
        <p:nvSpPr>
          <p:cNvPr id="5" name="Slide Number Placeholder 4">
            <a:extLst>
              <a:ext uri="{FF2B5EF4-FFF2-40B4-BE49-F238E27FC236}">
                <a16:creationId xmlns:a16="http://schemas.microsoft.com/office/drawing/2014/main" xmlns="" id="{DC186AA8-47B9-4BF6-82A5-22334007F65C}"/>
              </a:ext>
            </a:extLst>
          </p:cNvPr>
          <p:cNvSpPr>
            <a:spLocks noGrp="1"/>
          </p:cNvSpPr>
          <p:nvPr>
            <p:ph type="sldNum" sz="quarter" idx="12"/>
          </p:nvPr>
        </p:nvSpPr>
        <p:spPr/>
        <p:txBody>
          <a:bodyPr/>
          <a:lstStyle/>
          <a:p>
            <a:pPr>
              <a:defRPr/>
            </a:pPr>
            <a:fld id="{B03FC4F1-CD7C-433C-AEF9-04121A050B4B}" type="slidenum">
              <a:rPr lang="en-US" smtClean="0"/>
              <a:pPr>
                <a:defRPr/>
              </a:pPr>
              <a:t>21</a:t>
            </a:fld>
            <a:endParaRPr lang="en-US" dirty="0"/>
          </a:p>
        </p:txBody>
      </p:sp>
      <p:pic>
        <p:nvPicPr>
          <p:cNvPr id="6" name="Picture 2" descr="C:\Users\lraffert\AppData\Local\Microsoft\Windows\Temporary Internet Files\Content.IE5\ZJUMK2T7\5647809356_5610585af0_b[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05600" y="4741962"/>
            <a:ext cx="2094330" cy="1396901"/>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7869464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D5015BF-DFF6-4DA8-92A3-FEBF9CF5B62A}"/>
              </a:ext>
            </a:extLst>
          </p:cNvPr>
          <p:cNvSpPr>
            <a:spLocks noGrp="1"/>
          </p:cNvSpPr>
          <p:nvPr>
            <p:ph type="title"/>
          </p:nvPr>
        </p:nvSpPr>
        <p:spPr/>
        <p:txBody>
          <a:bodyPr/>
          <a:lstStyle/>
          <a:p>
            <a:r>
              <a:rPr lang="en-US" dirty="0"/>
              <a:t>Gifts Between Government Employees</a:t>
            </a:r>
          </a:p>
        </p:txBody>
      </p:sp>
      <p:sp>
        <p:nvSpPr>
          <p:cNvPr id="3" name="Content Placeholder 2">
            <a:extLst>
              <a:ext uri="{FF2B5EF4-FFF2-40B4-BE49-F238E27FC236}">
                <a16:creationId xmlns:a16="http://schemas.microsoft.com/office/drawing/2014/main" xmlns="" id="{A041F0DB-63E2-4587-8EB7-847516492AE2}"/>
              </a:ext>
            </a:extLst>
          </p:cNvPr>
          <p:cNvSpPr>
            <a:spLocks noGrp="1"/>
          </p:cNvSpPr>
          <p:nvPr>
            <p:ph idx="1"/>
          </p:nvPr>
        </p:nvSpPr>
        <p:spPr/>
        <p:txBody>
          <a:bodyPr/>
          <a:lstStyle/>
          <a:p>
            <a:r>
              <a:rPr lang="en-US" dirty="0"/>
              <a:t>You cannot offer a gift to your supervisor or accept a gift from your subordinate or someone who makes less pay</a:t>
            </a:r>
          </a:p>
          <a:p>
            <a:r>
              <a:rPr lang="en-US" dirty="0"/>
              <a:t>Exceptions:</a:t>
            </a:r>
          </a:p>
          <a:p>
            <a:pPr lvl="1"/>
            <a:r>
              <a:rPr lang="en-US" dirty="0"/>
              <a:t>Bosses Day, birthdays, holidays where gifts are exchanged ($10 cap)</a:t>
            </a:r>
          </a:p>
          <a:p>
            <a:pPr lvl="1"/>
            <a:r>
              <a:rPr lang="en-US" dirty="0"/>
              <a:t>Retirements (gift capped at $300 &amp; no subordinate may be asked to contribute more than $10)</a:t>
            </a:r>
          </a:p>
          <a:p>
            <a:pPr lvl="1"/>
            <a:r>
              <a:rPr lang="en-US" dirty="0"/>
              <a:t>Personal hospitality &amp; food shared in the office</a:t>
            </a:r>
          </a:p>
          <a:p>
            <a:endParaRPr lang="en-US" dirty="0"/>
          </a:p>
        </p:txBody>
      </p:sp>
      <p:sp>
        <p:nvSpPr>
          <p:cNvPr id="4" name="Footer Placeholder 3">
            <a:extLst>
              <a:ext uri="{FF2B5EF4-FFF2-40B4-BE49-F238E27FC236}">
                <a16:creationId xmlns:a16="http://schemas.microsoft.com/office/drawing/2014/main" xmlns="" id="{8C2751CA-0B57-4289-B829-AB58A3E4A20C}"/>
              </a:ext>
            </a:extLst>
          </p:cNvPr>
          <p:cNvSpPr>
            <a:spLocks noGrp="1"/>
          </p:cNvSpPr>
          <p:nvPr>
            <p:ph type="ftr" sz="quarter" idx="11"/>
          </p:nvPr>
        </p:nvSpPr>
        <p:spPr/>
        <p:txBody>
          <a:bodyPr/>
          <a:lstStyle/>
          <a:p>
            <a:pPr>
              <a:defRPr/>
            </a:pPr>
            <a:r>
              <a:rPr lang="en-US"/>
              <a:t>“Medically Ready Force…Ready Medical Force”</a:t>
            </a:r>
          </a:p>
        </p:txBody>
      </p:sp>
      <p:sp>
        <p:nvSpPr>
          <p:cNvPr id="5" name="Slide Number Placeholder 4">
            <a:extLst>
              <a:ext uri="{FF2B5EF4-FFF2-40B4-BE49-F238E27FC236}">
                <a16:creationId xmlns:a16="http://schemas.microsoft.com/office/drawing/2014/main" xmlns="" id="{5CCE601E-B938-4F43-A330-530A1604FB30}"/>
              </a:ext>
            </a:extLst>
          </p:cNvPr>
          <p:cNvSpPr>
            <a:spLocks noGrp="1"/>
          </p:cNvSpPr>
          <p:nvPr>
            <p:ph type="sldNum" sz="quarter" idx="12"/>
          </p:nvPr>
        </p:nvSpPr>
        <p:spPr/>
        <p:txBody>
          <a:bodyPr/>
          <a:lstStyle/>
          <a:p>
            <a:pPr>
              <a:defRPr/>
            </a:pPr>
            <a:fld id="{B03FC4F1-CD7C-433C-AEF9-04121A050B4B}" type="slidenum">
              <a:rPr lang="en-US" smtClean="0"/>
              <a:pPr>
                <a:defRPr/>
              </a:pPr>
              <a:t>22</a:t>
            </a:fld>
            <a:endParaRPr lang="en-US" dirty="0"/>
          </a:p>
        </p:txBody>
      </p:sp>
    </p:spTree>
    <p:custDataLst>
      <p:tags r:id="rId1"/>
    </p:custDataLst>
    <p:extLst>
      <p:ext uri="{BB962C8B-B14F-4D97-AF65-F5344CB8AC3E}">
        <p14:creationId xmlns:p14="http://schemas.microsoft.com/office/powerpoint/2010/main" val="21146213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AFBD6F6-5258-47D9-97E3-749D00F092C2}"/>
              </a:ext>
            </a:extLst>
          </p:cNvPr>
          <p:cNvSpPr>
            <a:spLocks noGrp="1"/>
          </p:cNvSpPr>
          <p:nvPr>
            <p:ph type="title"/>
          </p:nvPr>
        </p:nvSpPr>
        <p:spPr/>
        <p:txBody>
          <a:bodyPr/>
          <a:lstStyle/>
          <a:p>
            <a:r>
              <a:rPr lang="en-US" dirty="0"/>
              <a:t>Scenarios</a:t>
            </a:r>
          </a:p>
        </p:txBody>
      </p:sp>
      <p:sp>
        <p:nvSpPr>
          <p:cNvPr id="3" name="Content Placeholder 2">
            <a:extLst>
              <a:ext uri="{FF2B5EF4-FFF2-40B4-BE49-F238E27FC236}">
                <a16:creationId xmlns:a16="http://schemas.microsoft.com/office/drawing/2014/main" xmlns="" id="{C1955E95-314A-4B6B-B421-42ECC85B63EF}"/>
              </a:ext>
            </a:extLst>
          </p:cNvPr>
          <p:cNvSpPr>
            <a:spLocks noGrp="1"/>
          </p:cNvSpPr>
          <p:nvPr>
            <p:ph idx="1"/>
          </p:nvPr>
        </p:nvSpPr>
        <p:spPr>
          <a:xfrm>
            <a:off x="609600" y="2081212"/>
            <a:ext cx="8229600" cy="4457700"/>
          </a:xfrm>
        </p:spPr>
        <p:txBody>
          <a:bodyPr/>
          <a:lstStyle/>
          <a:p>
            <a:r>
              <a:rPr lang="en-US" sz="3200" dirty="0" smtClean="0"/>
              <a:t>Awkward scenario </a:t>
            </a:r>
            <a:r>
              <a:rPr lang="en-US" sz="3200" dirty="0"/>
              <a:t>is when your staff buys you something that you cannot accept.  It’s best to make sure your staff are all aware of the rules beforehand and that they have </a:t>
            </a:r>
            <a:r>
              <a:rPr lang="en-US" sz="3200" dirty="0" smtClean="0"/>
              <a:t>Office of General Counsel’s (OGC’s) </a:t>
            </a:r>
            <a:r>
              <a:rPr lang="en-US" sz="3200" dirty="0"/>
              <a:t>contact info at hand.</a:t>
            </a:r>
          </a:p>
          <a:p>
            <a:endParaRPr lang="en-US" dirty="0"/>
          </a:p>
        </p:txBody>
      </p:sp>
      <p:sp>
        <p:nvSpPr>
          <p:cNvPr id="4" name="Footer Placeholder 3">
            <a:extLst>
              <a:ext uri="{FF2B5EF4-FFF2-40B4-BE49-F238E27FC236}">
                <a16:creationId xmlns:a16="http://schemas.microsoft.com/office/drawing/2014/main" xmlns="" id="{7BC1D659-3007-4C19-A453-38A0B2821D9D}"/>
              </a:ext>
            </a:extLst>
          </p:cNvPr>
          <p:cNvSpPr>
            <a:spLocks noGrp="1"/>
          </p:cNvSpPr>
          <p:nvPr>
            <p:ph type="ftr" sz="quarter" idx="11"/>
          </p:nvPr>
        </p:nvSpPr>
        <p:spPr/>
        <p:txBody>
          <a:bodyPr/>
          <a:lstStyle/>
          <a:p>
            <a:pPr>
              <a:defRPr/>
            </a:pPr>
            <a:r>
              <a:rPr lang="en-US"/>
              <a:t>“Medically Ready Force…Ready Medical Force”</a:t>
            </a:r>
          </a:p>
        </p:txBody>
      </p:sp>
      <p:sp>
        <p:nvSpPr>
          <p:cNvPr id="5" name="Slide Number Placeholder 4">
            <a:extLst>
              <a:ext uri="{FF2B5EF4-FFF2-40B4-BE49-F238E27FC236}">
                <a16:creationId xmlns:a16="http://schemas.microsoft.com/office/drawing/2014/main" xmlns="" id="{92C9F258-6570-40EA-8CF8-3DABCA2D1D9E}"/>
              </a:ext>
            </a:extLst>
          </p:cNvPr>
          <p:cNvSpPr>
            <a:spLocks noGrp="1"/>
          </p:cNvSpPr>
          <p:nvPr>
            <p:ph type="sldNum" sz="quarter" idx="12"/>
          </p:nvPr>
        </p:nvSpPr>
        <p:spPr/>
        <p:txBody>
          <a:bodyPr/>
          <a:lstStyle/>
          <a:p>
            <a:pPr>
              <a:defRPr/>
            </a:pPr>
            <a:fld id="{B03FC4F1-CD7C-433C-AEF9-04121A050B4B}" type="slidenum">
              <a:rPr lang="en-US" smtClean="0"/>
              <a:pPr>
                <a:defRPr/>
              </a:pPr>
              <a:t>23</a:t>
            </a:fld>
            <a:endParaRPr lang="en-US" dirty="0"/>
          </a:p>
        </p:txBody>
      </p:sp>
      <p:pic>
        <p:nvPicPr>
          <p:cNvPr id="6" name="Picture 2" descr="C:\Users\lraffert\AppData\Local\Microsoft\Windows\Temporary Internet Files\Content.IE5\PWE32G18\large-present-or-a-gift-wrapped-box-166.6-17298[1].gif">
            <a:extLst>
              <a:ext uri="{FF2B5EF4-FFF2-40B4-BE49-F238E27FC236}">
                <a16:creationId xmlns:a16="http://schemas.microsoft.com/office/drawing/2014/main" xmlns="" id="{D2280B7E-BF94-480E-9546-5D734E69D1C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10400" y="4572000"/>
            <a:ext cx="1905000" cy="1705144"/>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7725716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71A33A6-2767-4444-830D-B3733170250E}"/>
              </a:ext>
            </a:extLst>
          </p:cNvPr>
          <p:cNvSpPr>
            <a:spLocks noGrp="1"/>
          </p:cNvSpPr>
          <p:nvPr>
            <p:ph type="title"/>
          </p:nvPr>
        </p:nvSpPr>
        <p:spPr/>
        <p:txBody>
          <a:bodyPr/>
          <a:lstStyle/>
          <a:p>
            <a:r>
              <a:rPr lang="en-US" dirty="0"/>
              <a:t>Outside Employment</a:t>
            </a:r>
          </a:p>
        </p:txBody>
      </p:sp>
      <p:sp>
        <p:nvSpPr>
          <p:cNvPr id="3" name="Content Placeholder 2">
            <a:extLst>
              <a:ext uri="{FF2B5EF4-FFF2-40B4-BE49-F238E27FC236}">
                <a16:creationId xmlns:a16="http://schemas.microsoft.com/office/drawing/2014/main" xmlns="" id="{62F6B1EC-8985-4644-955F-670F9E16CD96}"/>
              </a:ext>
            </a:extLst>
          </p:cNvPr>
          <p:cNvSpPr>
            <a:spLocks noGrp="1"/>
          </p:cNvSpPr>
          <p:nvPr>
            <p:ph idx="1"/>
          </p:nvPr>
        </p:nvSpPr>
        <p:spPr/>
        <p:txBody>
          <a:bodyPr/>
          <a:lstStyle/>
          <a:p>
            <a:r>
              <a:rPr lang="en-US" dirty="0"/>
              <a:t>You cannot engage in outside employment that </a:t>
            </a:r>
            <a:r>
              <a:rPr lang="en-US" u="sng" dirty="0"/>
              <a:t>conflicts</a:t>
            </a:r>
            <a:r>
              <a:rPr lang="en-US" dirty="0"/>
              <a:t> with your DHA employment</a:t>
            </a:r>
          </a:p>
          <a:p>
            <a:r>
              <a:rPr lang="en-US" dirty="0"/>
              <a:t>You are prohibited from working for a foreign government</a:t>
            </a:r>
          </a:p>
          <a:p>
            <a:r>
              <a:rPr lang="en-US" dirty="0"/>
              <a:t>You are prohibited from representing third-parties back to the United States government</a:t>
            </a:r>
          </a:p>
          <a:p>
            <a:endParaRPr lang="en-US" dirty="0"/>
          </a:p>
        </p:txBody>
      </p:sp>
      <p:sp>
        <p:nvSpPr>
          <p:cNvPr id="4" name="Footer Placeholder 3">
            <a:extLst>
              <a:ext uri="{FF2B5EF4-FFF2-40B4-BE49-F238E27FC236}">
                <a16:creationId xmlns:a16="http://schemas.microsoft.com/office/drawing/2014/main" xmlns="" id="{8EC2D013-0D0B-41A0-B2F9-6062B119E6A5}"/>
              </a:ext>
            </a:extLst>
          </p:cNvPr>
          <p:cNvSpPr>
            <a:spLocks noGrp="1"/>
          </p:cNvSpPr>
          <p:nvPr>
            <p:ph type="ftr" sz="quarter" idx="11"/>
          </p:nvPr>
        </p:nvSpPr>
        <p:spPr/>
        <p:txBody>
          <a:bodyPr/>
          <a:lstStyle/>
          <a:p>
            <a:pPr>
              <a:defRPr/>
            </a:pPr>
            <a:r>
              <a:rPr lang="en-US"/>
              <a:t>“Medically Ready Force…Ready Medical Force”</a:t>
            </a:r>
          </a:p>
        </p:txBody>
      </p:sp>
      <p:sp>
        <p:nvSpPr>
          <p:cNvPr id="5" name="Slide Number Placeholder 4">
            <a:extLst>
              <a:ext uri="{FF2B5EF4-FFF2-40B4-BE49-F238E27FC236}">
                <a16:creationId xmlns:a16="http://schemas.microsoft.com/office/drawing/2014/main" xmlns="" id="{9E24442C-3A59-49B0-A0E9-E822E7C43BEF}"/>
              </a:ext>
            </a:extLst>
          </p:cNvPr>
          <p:cNvSpPr>
            <a:spLocks noGrp="1"/>
          </p:cNvSpPr>
          <p:nvPr>
            <p:ph type="sldNum" sz="quarter" idx="12"/>
          </p:nvPr>
        </p:nvSpPr>
        <p:spPr/>
        <p:txBody>
          <a:bodyPr/>
          <a:lstStyle/>
          <a:p>
            <a:pPr>
              <a:defRPr/>
            </a:pPr>
            <a:fld id="{B03FC4F1-CD7C-433C-AEF9-04121A050B4B}" type="slidenum">
              <a:rPr lang="en-US" smtClean="0"/>
              <a:pPr>
                <a:defRPr/>
              </a:pPr>
              <a:t>24</a:t>
            </a:fld>
            <a:endParaRPr lang="en-US" dirty="0"/>
          </a:p>
        </p:txBody>
      </p:sp>
    </p:spTree>
    <p:custDataLst>
      <p:tags r:id="rId1"/>
    </p:custDataLst>
    <p:extLst>
      <p:ext uri="{BB962C8B-B14F-4D97-AF65-F5344CB8AC3E}">
        <p14:creationId xmlns:p14="http://schemas.microsoft.com/office/powerpoint/2010/main" val="27773052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E02C28D-56C3-45F9-91DD-168FAE1A709F}"/>
              </a:ext>
            </a:extLst>
          </p:cNvPr>
          <p:cNvSpPr>
            <a:spLocks noGrp="1"/>
          </p:cNvSpPr>
          <p:nvPr>
            <p:ph type="title"/>
          </p:nvPr>
        </p:nvSpPr>
        <p:spPr/>
        <p:txBody>
          <a:bodyPr/>
          <a:lstStyle/>
          <a:p>
            <a:r>
              <a:rPr lang="en-US" dirty="0"/>
              <a:t>Scenarios</a:t>
            </a:r>
          </a:p>
        </p:txBody>
      </p:sp>
      <p:sp>
        <p:nvSpPr>
          <p:cNvPr id="3" name="Content Placeholder 2">
            <a:extLst>
              <a:ext uri="{FF2B5EF4-FFF2-40B4-BE49-F238E27FC236}">
                <a16:creationId xmlns:a16="http://schemas.microsoft.com/office/drawing/2014/main" xmlns="" id="{751E4F5A-9748-4A01-8C6B-37F609A28D17}"/>
              </a:ext>
            </a:extLst>
          </p:cNvPr>
          <p:cNvSpPr>
            <a:spLocks noGrp="1"/>
          </p:cNvSpPr>
          <p:nvPr>
            <p:ph idx="1"/>
          </p:nvPr>
        </p:nvSpPr>
        <p:spPr/>
        <p:txBody>
          <a:bodyPr/>
          <a:lstStyle/>
          <a:p>
            <a:r>
              <a:rPr lang="en-US" sz="3600" dirty="0" smtClean="0"/>
              <a:t>Subordinates who have taught courses at universities in the evening</a:t>
            </a:r>
          </a:p>
          <a:p>
            <a:pPr lvl="1"/>
            <a:r>
              <a:rPr lang="en-US" sz="3200" dirty="0" smtClean="0"/>
              <a:t>Content related to official duties?</a:t>
            </a:r>
          </a:p>
          <a:p>
            <a:pPr lvl="1"/>
            <a:r>
              <a:rPr lang="en-US" sz="3200" dirty="0" smtClean="0"/>
              <a:t>Compensation</a:t>
            </a:r>
          </a:p>
          <a:p>
            <a:pPr lvl="1"/>
            <a:r>
              <a:rPr lang="en-US" sz="3200" dirty="0" smtClean="0"/>
              <a:t>Degree-seeking?  Recurring?</a:t>
            </a:r>
          </a:p>
          <a:p>
            <a:pPr marL="0" indent="0">
              <a:buNone/>
            </a:pPr>
            <a:endParaRPr lang="en-US" sz="3600" dirty="0" smtClean="0"/>
          </a:p>
          <a:p>
            <a:endParaRPr lang="en-US" sz="3600" dirty="0"/>
          </a:p>
          <a:p>
            <a:endParaRPr lang="en-US" dirty="0"/>
          </a:p>
        </p:txBody>
      </p:sp>
      <p:sp>
        <p:nvSpPr>
          <p:cNvPr id="4" name="Footer Placeholder 3">
            <a:extLst>
              <a:ext uri="{FF2B5EF4-FFF2-40B4-BE49-F238E27FC236}">
                <a16:creationId xmlns:a16="http://schemas.microsoft.com/office/drawing/2014/main" xmlns="" id="{232501BC-446A-4F23-8E6F-07ECD4292945}"/>
              </a:ext>
            </a:extLst>
          </p:cNvPr>
          <p:cNvSpPr>
            <a:spLocks noGrp="1"/>
          </p:cNvSpPr>
          <p:nvPr>
            <p:ph type="ftr" sz="quarter" idx="11"/>
          </p:nvPr>
        </p:nvSpPr>
        <p:spPr/>
        <p:txBody>
          <a:bodyPr/>
          <a:lstStyle/>
          <a:p>
            <a:pPr>
              <a:defRPr/>
            </a:pPr>
            <a:r>
              <a:rPr lang="en-US"/>
              <a:t>“Medically Ready Force…Ready Medical Force”</a:t>
            </a:r>
          </a:p>
        </p:txBody>
      </p:sp>
      <p:sp>
        <p:nvSpPr>
          <p:cNvPr id="5" name="Slide Number Placeholder 4">
            <a:extLst>
              <a:ext uri="{FF2B5EF4-FFF2-40B4-BE49-F238E27FC236}">
                <a16:creationId xmlns:a16="http://schemas.microsoft.com/office/drawing/2014/main" xmlns="" id="{16F63898-8632-4A37-9C84-354B21841DDC}"/>
              </a:ext>
            </a:extLst>
          </p:cNvPr>
          <p:cNvSpPr>
            <a:spLocks noGrp="1"/>
          </p:cNvSpPr>
          <p:nvPr>
            <p:ph type="sldNum" sz="quarter" idx="12"/>
          </p:nvPr>
        </p:nvSpPr>
        <p:spPr/>
        <p:txBody>
          <a:bodyPr/>
          <a:lstStyle/>
          <a:p>
            <a:pPr>
              <a:defRPr/>
            </a:pPr>
            <a:fld id="{B03FC4F1-CD7C-433C-AEF9-04121A050B4B}" type="slidenum">
              <a:rPr lang="en-US" smtClean="0"/>
              <a:pPr>
                <a:defRPr/>
              </a:pPr>
              <a:t>25</a:t>
            </a:fld>
            <a:endParaRPr lang="en-US" dirty="0"/>
          </a:p>
        </p:txBody>
      </p:sp>
      <p:pic>
        <p:nvPicPr>
          <p:cNvPr id="6" name="Picture 4" descr="C:\Users\lraffert\AppData\Local\Microsoft\Windows\Temporary Internet Files\Content.IE5\M5FPY2B7\moonlight-landscape-11287160000RlIy[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34100" y="4572000"/>
            <a:ext cx="2667000" cy="1554163"/>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43529117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5E31644-11D5-4B37-8D72-AF3639B9CA78}"/>
              </a:ext>
            </a:extLst>
          </p:cNvPr>
          <p:cNvSpPr>
            <a:spLocks noGrp="1"/>
          </p:cNvSpPr>
          <p:nvPr>
            <p:ph type="title"/>
          </p:nvPr>
        </p:nvSpPr>
        <p:spPr/>
        <p:txBody>
          <a:bodyPr/>
          <a:lstStyle/>
          <a:p>
            <a:r>
              <a:rPr lang="en-US" dirty="0"/>
              <a:t>Political Activities</a:t>
            </a:r>
          </a:p>
        </p:txBody>
      </p:sp>
      <p:sp>
        <p:nvSpPr>
          <p:cNvPr id="3" name="Content Placeholder 2">
            <a:extLst>
              <a:ext uri="{FF2B5EF4-FFF2-40B4-BE49-F238E27FC236}">
                <a16:creationId xmlns:a16="http://schemas.microsoft.com/office/drawing/2014/main" xmlns="" id="{E5401778-0327-4B6F-9835-5A8840E4508E}"/>
              </a:ext>
            </a:extLst>
          </p:cNvPr>
          <p:cNvSpPr>
            <a:spLocks noGrp="1"/>
          </p:cNvSpPr>
          <p:nvPr>
            <p:ph idx="1"/>
          </p:nvPr>
        </p:nvSpPr>
        <p:spPr/>
        <p:txBody>
          <a:bodyPr/>
          <a:lstStyle/>
          <a:p>
            <a:r>
              <a:rPr lang="en-US" dirty="0"/>
              <a:t>You may not engage in partisan political campaign activities while on duty or on </a:t>
            </a:r>
            <a:r>
              <a:rPr lang="en-US" dirty="0" smtClean="0"/>
              <a:t>government premises </a:t>
            </a:r>
            <a:r>
              <a:rPr lang="en-US" dirty="0"/>
              <a:t>or wearing anything that identifies you as a </a:t>
            </a:r>
            <a:r>
              <a:rPr lang="en-US" dirty="0" smtClean="0"/>
              <a:t>government employee</a:t>
            </a:r>
            <a:endParaRPr lang="en-US" dirty="0"/>
          </a:p>
          <a:p>
            <a:r>
              <a:rPr lang="en-US" dirty="0"/>
              <a:t>Less restricted employees may engage in partisan political activities off duty and away from </a:t>
            </a:r>
            <a:r>
              <a:rPr lang="en-US" dirty="0" smtClean="0"/>
              <a:t>government premises </a:t>
            </a:r>
            <a:endParaRPr lang="en-US" dirty="0"/>
          </a:p>
          <a:p>
            <a:r>
              <a:rPr lang="en-US" dirty="0"/>
              <a:t>Further restricted employees may only vote &amp; contribute money up to the allowable limit </a:t>
            </a:r>
          </a:p>
          <a:p>
            <a:endParaRPr lang="en-US" dirty="0"/>
          </a:p>
        </p:txBody>
      </p:sp>
      <p:sp>
        <p:nvSpPr>
          <p:cNvPr id="4" name="Footer Placeholder 3">
            <a:extLst>
              <a:ext uri="{FF2B5EF4-FFF2-40B4-BE49-F238E27FC236}">
                <a16:creationId xmlns:a16="http://schemas.microsoft.com/office/drawing/2014/main" xmlns="" id="{A0173734-E96C-4DE2-A7E9-139EE8EC9ED8}"/>
              </a:ext>
            </a:extLst>
          </p:cNvPr>
          <p:cNvSpPr>
            <a:spLocks noGrp="1"/>
          </p:cNvSpPr>
          <p:nvPr>
            <p:ph type="ftr" sz="quarter" idx="11"/>
          </p:nvPr>
        </p:nvSpPr>
        <p:spPr/>
        <p:txBody>
          <a:bodyPr/>
          <a:lstStyle/>
          <a:p>
            <a:pPr>
              <a:defRPr/>
            </a:pPr>
            <a:r>
              <a:rPr lang="en-US"/>
              <a:t>“Medically Ready Force…Ready Medical Force”</a:t>
            </a:r>
          </a:p>
        </p:txBody>
      </p:sp>
      <p:sp>
        <p:nvSpPr>
          <p:cNvPr id="5" name="Slide Number Placeholder 4">
            <a:extLst>
              <a:ext uri="{FF2B5EF4-FFF2-40B4-BE49-F238E27FC236}">
                <a16:creationId xmlns:a16="http://schemas.microsoft.com/office/drawing/2014/main" xmlns="" id="{5DF237A5-EB1E-4D41-A724-1C3BA0B82B5E}"/>
              </a:ext>
            </a:extLst>
          </p:cNvPr>
          <p:cNvSpPr>
            <a:spLocks noGrp="1"/>
          </p:cNvSpPr>
          <p:nvPr>
            <p:ph type="sldNum" sz="quarter" idx="12"/>
          </p:nvPr>
        </p:nvSpPr>
        <p:spPr/>
        <p:txBody>
          <a:bodyPr/>
          <a:lstStyle/>
          <a:p>
            <a:pPr>
              <a:defRPr/>
            </a:pPr>
            <a:fld id="{B03FC4F1-CD7C-433C-AEF9-04121A050B4B}" type="slidenum">
              <a:rPr lang="en-US" smtClean="0"/>
              <a:pPr>
                <a:defRPr/>
              </a:pPr>
              <a:t>26</a:t>
            </a:fld>
            <a:endParaRPr lang="en-US" dirty="0"/>
          </a:p>
        </p:txBody>
      </p:sp>
    </p:spTree>
    <p:custDataLst>
      <p:tags r:id="rId1"/>
    </p:custDataLst>
    <p:extLst>
      <p:ext uri="{BB962C8B-B14F-4D97-AF65-F5344CB8AC3E}">
        <p14:creationId xmlns:p14="http://schemas.microsoft.com/office/powerpoint/2010/main" val="7816468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F05B92C-FEFD-4597-A432-2F668C425ACD}"/>
              </a:ext>
            </a:extLst>
          </p:cNvPr>
          <p:cNvSpPr>
            <a:spLocks noGrp="1"/>
          </p:cNvSpPr>
          <p:nvPr>
            <p:ph type="title"/>
          </p:nvPr>
        </p:nvSpPr>
        <p:spPr/>
        <p:txBody>
          <a:bodyPr/>
          <a:lstStyle/>
          <a:p>
            <a:r>
              <a:rPr lang="en-US" dirty="0"/>
              <a:t>Scenarios</a:t>
            </a:r>
          </a:p>
        </p:txBody>
      </p:sp>
      <p:sp>
        <p:nvSpPr>
          <p:cNvPr id="3" name="Content Placeholder 2">
            <a:extLst>
              <a:ext uri="{FF2B5EF4-FFF2-40B4-BE49-F238E27FC236}">
                <a16:creationId xmlns:a16="http://schemas.microsoft.com/office/drawing/2014/main" xmlns="" id="{35DD8478-F12C-4473-B568-0018C0CF92A4}"/>
              </a:ext>
            </a:extLst>
          </p:cNvPr>
          <p:cNvSpPr>
            <a:spLocks noGrp="1"/>
          </p:cNvSpPr>
          <p:nvPr>
            <p:ph idx="1"/>
          </p:nvPr>
        </p:nvSpPr>
        <p:spPr/>
        <p:txBody>
          <a:bodyPr/>
          <a:lstStyle/>
          <a:p>
            <a:r>
              <a:rPr lang="en-US" dirty="0" smtClean="0"/>
              <a:t>Spouse interested in politics</a:t>
            </a:r>
          </a:p>
          <a:p>
            <a:pPr lvl="1"/>
            <a:r>
              <a:rPr lang="en-US" dirty="0" smtClean="0"/>
              <a:t>Yard signs</a:t>
            </a:r>
          </a:p>
          <a:p>
            <a:pPr lvl="1"/>
            <a:r>
              <a:rPr lang="en-US" dirty="0" smtClean="0"/>
              <a:t>Participating in fundraising events</a:t>
            </a:r>
          </a:p>
          <a:p>
            <a:r>
              <a:rPr lang="en-US" dirty="0" smtClean="0"/>
              <a:t>Watercooler talk</a:t>
            </a:r>
          </a:p>
          <a:p>
            <a:r>
              <a:rPr lang="en-US" dirty="0" smtClean="0"/>
              <a:t>You notice a political bumper sticker on co-worker’s car</a:t>
            </a:r>
            <a:endParaRPr lang="en-US" dirty="0"/>
          </a:p>
        </p:txBody>
      </p:sp>
      <p:sp>
        <p:nvSpPr>
          <p:cNvPr id="4" name="Footer Placeholder 3">
            <a:extLst>
              <a:ext uri="{FF2B5EF4-FFF2-40B4-BE49-F238E27FC236}">
                <a16:creationId xmlns:a16="http://schemas.microsoft.com/office/drawing/2014/main" xmlns="" id="{048C4513-5E00-4B2B-83A8-A3AD76968ABF}"/>
              </a:ext>
            </a:extLst>
          </p:cNvPr>
          <p:cNvSpPr>
            <a:spLocks noGrp="1"/>
          </p:cNvSpPr>
          <p:nvPr>
            <p:ph type="ftr" sz="quarter" idx="11"/>
          </p:nvPr>
        </p:nvSpPr>
        <p:spPr/>
        <p:txBody>
          <a:bodyPr/>
          <a:lstStyle/>
          <a:p>
            <a:pPr>
              <a:defRPr/>
            </a:pPr>
            <a:r>
              <a:rPr lang="en-US"/>
              <a:t>“Medically Ready Force…Ready Medical Force”</a:t>
            </a:r>
          </a:p>
        </p:txBody>
      </p:sp>
      <p:sp>
        <p:nvSpPr>
          <p:cNvPr id="5" name="Slide Number Placeholder 4">
            <a:extLst>
              <a:ext uri="{FF2B5EF4-FFF2-40B4-BE49-F238E27FC236}">
                <a16:creationId xmlns:a16="http://schemas.microsoft.com/office/drawing/2014/main" xmlns="" id="{1E4E4E18-B2AD-478D-AC36-4560C6124CD8}"/>
              </a:ext>
            </a:extLst>
          </p:cNvPr>
          <p:cNvSpPr>
            <a:spLocks noGrp="1"/>
          </p:cNvSpPr>
          <p:nvPr>
            <p:ph type="sldNum" sz="quarter" idx="12"/>
          </p:nvPr>
        </p:nvSpPr>
        <p:spPr/>
        <p:txBody>
          <a:bodyPr/>
          <a:lstStyle/>
          <a:p>
            <a:pPr>
              <a:defRPr/>
            </a:pPr>
            <a:fld id="{B03FC4F1-CD7C-433C-AEF9-04121A050B4B}" type="slidenum">
              <a:rPr lang="en-US" smtClean="0"/>
              <a:pPr>
                <a:defRPr/>
              </a:pPr>
              <a:t>27</a:t>
            </a:fld>
            <a:endParaRPr lang="en-US" dirty="0"/>
          </a:p>
        </p:txBody>
      </p:sp>
      <p:pic>
        <p:nvPicPr>
          <p:cNvPr id="6" name="Picture 2" descr="C:\Users\lraffert\AppData\Local\Microsoft\Windows\Temporary Internet Files\Content.IE5\ZJUMK2T7\ClipArt-VoteButton[1].jpg">
            <a:extLst>
              <a:ext uri="{FF2B5EF4-FFF2-40B4-BE49-F238E27FC236}">
                <a16:creationId xmlns:a16="http://schemas.microsoft.com/office/drawing/2014/main" xmlns="" id="{17CF25A8-8371-40C9-AB41-DDB393ACC66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0" y="5105400"/>
            <a:ext cx="914400" cy="90805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15608699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F063832-4E62-4267-BC78-F9FD238857C3}"/>
              </a:ext>
            </a:extLst>
          </p:cNvPr>
          <p:cNvSpPr>
            <a:spLocks noGrp="1"/>
          </p:cNvSpPr>
          <p:nvPr>
            <p:ph type="title"/>
          </p:nvPr>
        </p:nvSpPr>
        <p:spPr/>
        <p:txBody>
          <a:bodyPr/>
          <a:lstStyle/>
          <a:p>
            <a:r>
              <a:rPr lang="en-US" dirty="0"/>
              <a:t>Misuse of Government Resources</a:t>
            </a:r>
          </a:p>
        </p:txBody>
      </p:sp>
      <p:sp>
        <p:nvSpPr>
          <p:cNvPr id="3" name="Content Placeholder 2">
            <a:extLst>
              <a:ext uri="{FF2B5EF4-FFF2-40B4-BE49-F238E27FC236}">
                <a16:creationId xmlns:a16="http://schemas.microsoft.com/office/drawing/2014/main" xmlns="" id="{65720D17-1BBB-4453-AD0E-D8152A9709F2}"/>
              </a:ext>
            </a:extLst>
          </p:cNvPr>
          <p:cNvSpPr>
            <a:spLocks noGrp="1"/>
          </p:cNvSpPr>
          <p:nvPr>
            <p:ph idx="1"/>
          </p:nvPr>
        </p:nvSpPr>
        <p:spPr/>
        <p:txBody>
          <a:bodyPr/>
          <a:lstStyle/>
          <a:p>
            <a:r>
              <a:rPr lang="en-US" dirty="0"/>
              <a:t>Government resources are only for </a:t>
            </a:r>
            <a:r>
              <a:rPr lang="en-US" u="sng" dirty="0"/>
              <a:t>permitted purposes</a:t>
            </a:r>
            <a:r>
              <a:rPr lang="en-US" dirty="0"/>
              <a:t>—not for personal, commercial or partisan political purposes</a:t>
            </a:r>
          </a:p>
          <a:p>
            <a:r>
              <a:rPr lang="en-US" dirty="0"/>
              <a:t>Use of your public office for anyone’s private gain is prohibited</a:t>
            </a:r>
          </a:p>
          <a:p>
            <a:r>
              <a:rPr lang="en-US" dirty="0"/>
              <a:t>Use of government authority, to include business contacts obtained through your government </a:t>
            </a:r>
            <a:r>
              <a:rPr lang="en-US" dirty="0" smtClean="0"/>
              <a:t>employment </a:t>
            </a:r>
            <a:r>
              <a:rPr lang="en-US" dirty="0"/>
              <a:t>is prohibited</a:t>
            </a:r>
          </a:p>
          <a:p>
            <a:endParaRPr lang="en-US" dirty="0"/>
          </a:p>
        </p:txBody>
      </p:sp>
      <p:sp>
        <p:nvSpPr>
          <p:cNvPr id="4" name="Footer Placeholder 3">
            <a:extLst>
              <a:ext uri="{FF2B5EF4-FFF2-40B4-BE49-F238E27FC236}">
                <a16:creationId xmlns:a16="http://schemas.microsoft.com/office/drawing/2014/main" xmlns="" id="{7DEB6CAE-44F0-4F28-A86C-2AD69D1A74B5}"/>
              </a:ext>
            </a:extLst>
          </p:cNvPr>
          <p:cNvSpPr>
            <a:spLocks noGrp="1"/>
          </p:cNvSpPr>
          <p:nvPr>
            <p:ph type="ftr" sz="quarter" idx="11"/>
          </p:nvPr>
        </p:nvSpPr>
        <p:spPr/>
        <p:txBody>
          <a:bodyPr/>
          <a:lstStyle/>
          <a:p>
            <a:pPr>
              <a:defRPr/>
            </a:pPr>
            <a:r>
              <a:rPr lang="en-US"/>
              <a:t>“Medically Ready Force…Ready Medical Force”</a:t>
            </a:r>
          </a:p>
        </p:txBody>
      </p:sp>
      <p:sp>
        <p:nvSpPr>
          <p:cNvPr id="5" name="Slide Number Placeholder 4">
            <a:extLst>
              <a:ext uri="{FF2B5EF4-FFF2-40B4-BE49-F238E27FC236}">
                <a16:creationId xmlns:a16="http://schemas.microsoft.com/office/drawing/2014/main" xmlns="" id="{3E2C7D69-F1FF-480F-967B-AE2EF88AF413}"/>
              </a:ext>
            </a:extLst>
          </p:cNvPr>
          <p:cNvSpPr>
            <a:spLocks noGrp="1"/>
          </p:cNvSpPr>
          <p:nvPr>
            <p:ph type="sldNum" sz="quarter" idx="12"/>
          </p:nvPr>
        </p:nvSpPr>
        <p:spPr/>
        <p:txBody>
          <a:bodyPr/>
          <a:lstStyle/>
          <a:p>
            <a:pPr>
              <a:defRPr/>
            </a:pPr>
            <a:fld id="{B03FC4F1-CD7C-433C-AEF9-04121A050B4B}" type="slidenum">
              <a:rPr lang="en-US" smtClean="0"/>
              <a:pPr>
                <a:defRPr/>
              </a:pPr>
              <a:t>28</a:t>
            </a:fld>
            <a:endParaRPr lang="en-US" dirty="0"/>
          </a:p>
        </p:txBody>
      </p:sp>
      <p:pic>
        <p:nvPicPr>
          <p:cNvPr id="6" name="Picture 2" descr="C:\Users\lraffert\AppData\Local\Microsoft\Windows\Temporary Internet Files\Content.IE5\SG9ZEDER\Government[1].jpg">
            <a:extLst>
              <a:ext uri="{FF2B5EF4-FFF2-40B4-BE49-F238E27FC236}">
                <a16:creationId xmlns:a16="http://schemas.microsoft.com/office/drawing/2014/main" xmlns="" id="{08E2BE3E-1837-4B7D-92AE-6F9626B027D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10400" y="4800599"/>
            <a:ext cx="2063306" cy="1325563"/>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54797204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C5B53FA-4D5B-4A72-B973-7F5F05686E04}"/>
              </a:ext>
            </a:extLst>
          </p:cNvPr>
          <p:cNvSpPr>
            <a:spLocks noGrp="1"/>
          </p:cNvSpPr>
          <p:nvPr>
            <p:ph type="title"/>
          </p:nvPr>
        </p:nvSpPr>
        <p:spPr/>
        <p:txBody>
          <a:bodyPr/>
          <a:lstStyle/>
          <a:p>
            <a:r>
              <a:rPr lang="en-US" dirty="0"/>
              <a:t>               Scenarios</a:t>
            </a:r>
          </a:p>
        </p:txBody>
      </p:sp>
      <p:sp>
        <p:nvSpPr>
          <p:cNvPr id="3" name="Content Placeholder 2">
            <a:extLst>
              <a:ext uri="{FF2B5EF4-FFF2-40B4-BE49-F238E27FC236}">
                <a16:creationId xmlns:a16="http://schemas.microsoft.com/office/drawing/2014/main" xmlns="" id="{0FA2EFF4-0754-4B53-9F76-DE8D46CD833A}"/>
              </a:ext>
            </a:extLst>
          </p:cNvPr>
          <p:cNvSpPr>
            <a:spLocks noGrp="1"/>
          </p:cNvSpPr>
          <p:nvPr>
            <p:ph idx="1"/>
          </p:nvPr>
        </p:nvSpPr>
        <p:spPr/>
        <p:txBody>
          <a:bodyPr/>
          <a:lstStyle/>
          <a:p>
            <a:r>
              <a:rPr lang="en-US" dirty="0" smtClean="0"/>
              <a:t>Use of Government vehicles and other property -- should only be used for official duty. </a:t>
            </a:r>
          </a:p>
          <a:p>
            <a:pPr lvl="1"/>
            <a:r>
              <a:rPr lang="en-US" dirty="0" smtClean="0"/>
              <a:t>Harken back to my days as a Missile Launch Officer </a:t>
            </a:r>
          </a:p>
          <a:p>
            <a:r>
              <a:rPr lang="en-US" dirty="0" smtClean="0"/>
              <a:t>Proper accounting for travel reimbursement</a:t>
            </a:r>
          </a:p>
          <a:p>
            <a:r>
              <a:rPr lang="en-US" dirty="0" smtClean="0"/>
              <a:t>Using Government time to write an article for Contract Management magazine</a:t>
            </a:r>
          </a:p>
          <a:p>
            <a:pPr lvl="1"/>
            <a:r>
              <a:rPr lang="en-US" dirty="0" smtClean="0"/>
              <a:t>Using Government title in the by-line?</a:t>
            </a:r>
          </a:p>
          <a:p>
            <a:endParaRPr lang="en-US" dirty="0" smtClean="0"/>
          </a:p>
          <a:p>
            <a:pPr marL="0" indent="0">
              <a:buNone/>
            </a:pPr>
            <a:endParaRPr lang="en-US" dirty="0"/>
          </a:p>
        </p:txBody>
      </p:sp>
      <p:sp>
        <p:nvSpPr>
          <p:cNvPr id="4" name="Footer Placeholder 3">
            <a:extLst>
              <a:ext uri="{FF2B5EF4-FFF2-40B4-BE49-F238E27FC236}">
                <a16:creationId xmlns:a16="http://schemas.microsoft.com/office/drawing/2014/main" xmlns="" id="{F467259F-D3A4-41DB-B439-90D2E3CD4CDD}"/>
              </a:ext>
            </a:extLst>
          </p:cNvPr>
          <p:cNvSpPr>
            <a:spLocks noGrp="1"/>
          </p:cNvSpPr>
          <p:nvPr>
            <p:ph type="ftr" sz="quarter" idx="11"/>
          </p:nvPr>
        </p:nvSpPr>
        <p:spPr/>
        <p:txBody>
          <a:bodyPr/>
          <a:lstStyle/>
          <a:p>
            <a:pPr>
              <a:defRPr/>
            </a:pPr>
            <a:r>
              <a:rPr lang="en-US"/>
              <a:t>“Medically Ready Force…Ready Medical Force”</a:t>
            </a:r>
          </a:p>
        </p:txBody>
      </p:sp>
      <p:sp>
        <p:nvSpPr>
          <p:cNvPr id="5" name="Slide Number Placeholder 4">
            <a:extLst>
              <a:ext uri="{FF2B5EF4-FFF2-40B4-BE49-F238E27FC236}">
                <a16:creationId xmlns:a16="http://schemas.microsoft.com/office/drawing/2014/main" xmlns="" id="{3F8930D9-5CC9-46E9-9DD6-23B76EADAEBC}"/>
              </a:ext>
            </a:extLst>
          </p:cNvPr>
          <p:cNvSpPr>
            <a:spLocks noGrp="1"/>
          </p:cNvSpPr>
          <p:nvPr>
            <p:ph type="sldNum" sz="quarter" idx="12"/>
          </p:nvPr>
        </p:nvSpPr>
        <p:spPr/>
        <p:txBody>
          <a:bodyPr/>
          <a:lstStyle/>
          <a:p>
            <a:pPr>
              <a:defRPr/>
            </a:pPr>
            <a:fld id="{B03FC4F1-CD7C-433C-AEF9-04121A050B4B}" type="slidenum">
              <a:rPr lang="en-US" smtClean="0"/>
              <a:pPr>
                <a:defRPr/>
              </a:pPr>
              <a:t>29</a:t>
            </a:fld>
            <a:endParaRPr lang="en-US" dirty="0"/>
          </a:p>
        </p:txBody>
      </p:sp>
      <p:pic>
        <p:nvPicPr>
          <p:cNvPr id="6" name="Picture 2" descr="C:\Users\lraffert\AppData\Local\Microsoft\Windows\Temporary Internet Files\Content.IE5\SG9ZEDER\thinmint[1].JPG">
            <a:extLst>
              <a:ext uri="{FF2B5EF4-FFF2-40B4-BE49-F238E27FC236}">
                <a16:creationId xmlns:a16="http://schemas.microsoft.com/office/drawing/2014/main" xmlns="" id="{6673F666-BB89-4CAA-89E7-9D44580381E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129784"/>
            <a:ext cx="1219831" cy="1272318"/>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8000568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descr="Slide Title" title="Slide Title"/>
          <p:cNvSpPr>
            <a:spLocks noGrp="1"/>
          </p:cNvSpPr>
          <p:nvPr>
            <p:ph type="title"/>
          </p:nvPr>
        </p:nvSpPr>
        <p:spPr/>
        <p:txBody>
          <a:bodyPr/>
          <a:lstStyle/>
          <a:p>
            <a:pPr eaLnBrk="1" hangingPunct="1"/>
            <a:r>
              <a:rPr lang="sv-SE" sz="3600" dirty="0" smtClean="0"/>
              <a:t>Mr. John M. Tenaglia</a:t>
            </a:r>
            <a:endParaRPr lang="en-US" altLang="en-US" sz="3600" dirty="0"/>
          </a:p>
        </p:txBody>
      </p:sp>
      <p:sp>
        <p:nvSpPr>
          <p:cNvPr id="3" name="Footer Placeholder 2"/>
          <p:cNvSpPr>
            <a:spLocks noGrp="1"/>
          </p:cNvSpPr>
          <p:nvPr>
            <p:ph type="ftr" sz="quarter" idx="11"/>
          </p:nvPr>
        </p:nvSpPr>
        <p:spPr/>
        <p:txBody>
          <a:bodyPr/>
          <a:lstStyle/>
          <a:p>
            <a:pPr>
              <a:defRPr/>
            </a:pPr>
            <a:r>
              <a:rPr lang="en-US"/>
              <a:t>“Medically Ready Force…Ready Medical Force”</a:t>
            </a:r>
          </a:p>
        </p:txBody>
      </p:sp>
      <p:sp>
        <p:nvSpPr>
          <p:cNvPr id="4" name="Slide Number Placeholder 3"/>
          <p:cNvSpPr>
            <a:spLocks noGrp="1"/>
          </p:cNvSpPr>
          <p:nvPr>
            <p:ph type="sldNum" sz="quarter" idx="12"/>
          </p:nvPr>
        </p:nvSpPr>
        <p:spPr/>
        <p:txBody>
          <a:bodyPr/>
          <a:lstStyle/>
          <a:p>
            <a:pPr>
              <a:defRPr/>
            </a:pPr>
            <a:fld id="{F0CD0AD2-40EE-4482-8B1B-EF5416C9895C}" type="slidenum">
              <a:rPr lang="en-US"/>
              <a:pPr>
                <a:defRPr/>
              </a:pPr>
              <a:t>3</a:t>
            </a:fld>
            <a:endParaRPr lang="en-US"/>
          </a:p>
        </p:txBody>
      </p:sp>
      <p:sp>
        <p:nvSpPr>
          <p:cNvPr id="7" name="Content Placeholder 8"/>
          <p:cNvSpPr txBox="1">
            <a:spLocks/>
          </p:cNvSpPr>
          <p:nvPr/>
        </p:nvSpPr>
        <p:spPr>
          <a:xfrm>
            <a:off x="3454640" y="1905000"/>
            <a:ext cx="5384800" cy="3352800"/>
          </a:xfrm>
          <a:prstGeom prst="rect">
            <a:avLst/>
          </a:prstGeom>
        </p:spPr>
        <p:txBody>
          <a:bodyPr/>
          <a:lstStyle>
            <a:lvl1pPr marL="342900" indent="-342900" algn="l" rtl="0" eaLnBrk="0" fontAlgn="base" hangingPunct="0">
              <a:spcBef>
                <a:spcPct val="20000"/>
              </a:spcBef>
              <a:spcAft>
                <a:spcPct val="0"/>
              </a:spcAft>
              <a:buFont typeface="Lucida Sans Unicode" pitchFamily="34" charset="0"/>
              <a:buChar char="∎"/>
              <a:defRPr sz="28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Wingdings" pitchFamily="2" charset="2"/>
              <a:buChar char="q"/>
              <a:defRPr sz="24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Wingdings" pitchFamily="2" charset="2"/>
              <a:buChar char="§"/>
              <a:defRPr sz="22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Lucida Sans Unicode"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Lucida Sans Unicode"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en-US" sz="1400" dirty="0"/>
          </a:p>
        </p:txBody>
      </p:sp>
      <p:sp>
        <p:nvSpPr>
          <p:cNvPr id="5" name="TextBox 4"/>
          <p:cNvSpPr txBox="1"/>
          <p:nvPr/>
        </p:nvSpPr>
        <p:spPr>
          <a:xfrm>
            <a:off x="2743200" y="1905000"/>
            <a:ext cx="6096240" cy="3693319"/>
          </a:xfrm>
          <a:prstGeom prst="rect">
            <a:avLst/>
          </a:prstGeom>
          <a:noFill/>
        </p:spPr>
        <p:txBody>
          <a:bodyPr wrap="square" rtlCol="0">
            <a:spAutoFit/>
          </a:bodyPr>
          <a:lstStyle/>
          <a:p>
            <a:pPr marL="285750" indent="-285750">
              <a:buFont typeface="Wingdings" panose="05000000000000000000" pitchFamily="2" charset="2"/>
              <a:buChar char="§"/>
            </a:pPr>
            <a:r>
              <a:rPr lang="en-US" dirty="0"/>
              <a:t>Prior to joining the Defense Health Agency (DHA) as the Deputy Assistant Director Acquisition (DAD-A) (J-4), </a:t>
            </a:r>
            <a:r>
              <a:rPr lang="en-US" dirty="0" smtClean="0"/>
              <a:t/>
            </a:r>
            <a:br>
              <a:rPr lang="en-US" dirty="0" smtClean="0"/>
            </a:br>
            <a:r>
              <a:rPr lang="en-US" dirty="0" smtClean="0"/>
              <a:t>Mr</a:t>
            </a:r>
            <a:r>
              <a:rPr lang="en-US" dirty="0"/>
              <a:t>. Tenaglia served as the Deputy Director for Contract Policy and International Contracting in the Office of the Under Secretary of Defense (OUSD) for Acquisition, Technology and Logistics (AT&amp;L), Defense Procurement and Acquisition Policy (DPAP). </a:t>
            </a:r>
            <a:endParaRPr lang="en-US" dirty="0" smtClean="0"/>
          </a:p>
          <a:p>
            <a:pPr marL="285750" indent="-285750">
              <a:buFont typeface="Wingdings" panose="05000000000000000000" pitchFamily="2" charset="2"/>
              <a:buChar char="§"/>
            </a:pPr>
            <a:r>
              <a:rPr lang="en-US" dirty="0" smtClean="0"/>
              <a:t>Mr</a:t>
            </a:r>
            <a:r>
              <a:rPr lang="en-US" dirty="0"/>
              <a:t>. Tenaglia was commissioned in the Air Force in 1988 and retired from active duty in 2008. </a:t>
            </a:r>
            <a:endParaRPr lang="en-US" dirty="0" smtClean="0"/>
          </a:p>
          <a:p>
            <a:pPr marL="285750" indent="-285750">
              <a:buFont typeface="Wingdings" panose="05000000000000000000" pitchFamily="2" charset="2"/>
              <a:buChar char="§"/>
            </a:pPr>
            <a:r>
              <a:rPr lang="en-US" dirty="0" smtClean="0"/>
              <a:t>Following </a:t>
            </a:r>
            <a:r>
              <a:rPr lang="en-US" dirty="0"/>
              <a:t>his retirement from active duty, Mr. Tenaglia served as a Senior Procurement Analyst in DPAP where he developed various procurement policy and oversaw the OSD Peer Review program.</a:t>
            </a:r>
          </a:p>
        </p:txBody>
      </p:sp>
      <p:pic>
        <p:nvPicPr>
          <p:cNvPr id="8" name="Picture 7" descr="http://www.acq.osd.mil/dpap/cpic/images/Tenaglia_John_(July2014_Portrait).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0623" y="1938042"/>
            <a:ext cx="2283977" cy="3319758"/>
          </a:xfrm>
          <a:prstGeom prst="rect">
            <a:avLst/>
          </a:prstGeom>
          <a:noFill/>
          <a:ln>
            <a:noFill/>
          </a:ln>
        </p:spPr>
      </p:pic>
    </p:spTree>
    <p:custDataLst>
      <p:tags r:id="rId1"/>
    </p:custDataLst>
    <p:extLst>
      <p:ext uri="{BB962C8B-B14F-4D97-AF65-F5344CB8AC3E}">
        <p14:creationId xmlns:p14="http://schemas.microsoft.com/office/powerpoint/2010/main" val="19561718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A65F36C-A499-4CAE-8496-A266A4F73ACA}"/>
              </a:ext>
            </a:extLst>
          </p:cNvPr>
          <p:cNvSpPr>
            <a:spLocks noGrp="1"/>
          </p:cNvSpPr>
          <p:nvPr>
            <p:ph type="title"/>
          </p:nvPr>
        </p:nvSpPr>
        <p:spPr/>
        <p:txBody>
          <a:bodyPr/>
          <a:lstStyle/>
          <a:p>
            <a:r>
              <a:rPr lang="en-US" dirty="0"/>
              <a:t>               Post-Government Employment</a:t>
            </a:r>
          </a:p>
        </p:txBody>
      </p:sp>
      <p:sp>
        <p:nvSpPr>
          <p:cNvPr id="10" name="Text Placeholder 9">
            <a:extLst>
              <a:ext uri="{FF2B5EF4-FFF2-40B4-BE49-F238E27FC236}">
                <a16:creationId xmlns:a16="http://schemas.microsoft.com/office/drawing/2014/main" xmlns="" id="{5F9F2BA0-49C9-49DA-A7C1-4220568D9E74}"/>
              </a:ext>
            </a:extLst>
          </p:cNvPr>
          <p:cNvSpPr>
            <a:spLocks noGrp="1"/>
          </p:cNvSpPr>
          <p:nvPr>
            <p:ph type="body" idx="1"/>
          </p:nvPr>
        </p:nvSpPr>
        <p:spPr>
          <a:xfrm>
            <a:off x="457200" y="1854994"/>
            <a:ext cx="4040188" cy="639762"/>
          </a:xfrm>
        </p:spPr>
        <p:txBody>
          <a:bodyPr/>
          <a:lstStyle/>
          <a:p>
            <a:pPr algn="ctr"/>
            <a:r>
              <a:rPr lang="en-US" dirty="0"/>
              <a:t>Procurement Integrity Act</a:t>
            </a:r>
          </a:p>
          <a:p>
            <a:endParaRPr lang="en-US" dirty="0"/>
          </a:p>
        </p:txBody>
      </p:sp>
      <p:sp>
        <p:nvSpPr>
          <p:cNvPr id="11" name="Content Placeholder 10">
            <a:extLst>
              <a:ext uri="{FF2B5EF4-FFF2-40B4-BE49-F238E27FC236}">
                <a16:creationId xmlns:a16="http://schemas.microsoft.com/office/drawing/2014/main" xmlns="" id="{BB219041-76FC-4D93-9578-EA349BFAFF8B}"/>
              </a:ext>
            </a:extLst>
          </p:cNvPr>
          <p:cNvSpPr>
            <a:spLocks noGrp="1"/>
          </p:cNvSpPr>
          <p:nvPr>
            <p:ph sz="half" idx="2"/>
          </p:nvPr>
        </p:nvSpPr>
        <p:spPr/>
        <p:txBody>
          <a:bodyPr/>
          <a:lstStyle/>
          <a:p>
            <a:r>
              <a:rPr lang="en-US" sz="1800" dirty="0"/>
              <a:t>One year </a:t>
            </a:r>
            <a:r>
              <a:rPr lang="en-US" sz="1800" u="sng" dirty="0"/>
              <a:t>compensation</a:t>
            </a:r>
            <a:r>
              <a:rPr lang="en-US" sz="1800" dirty="0"/>
              <a:t> bar</a:t>
            </a:r>
          </a:p>
          <a:p>
            <a:r>
              <a:rPr lang="en-US" sz="1800" dirty="0"/>
              <a:t>For contracts &gt; $10M</a:t>
            </a:r>
          </a:p>
          <a:p>
            <a:r>
              <a:rPr lang="en-US" sz="1800" dirty="0"/>
              <a:t>If you were the:</a:t>
            </a:r>
          </a:p>
          <a:p>
            <a:pPr lvl="1"/>
            <a:r>
              <a:rPr lang="en-US" sz="1800" dirty="0"/>
              <a:t>Source Selection Authority (SSA)</a:t>
            </a:r>
          </a:p>
          <a:p>
            <a:pPr lvl="1"/>
            <a:r>
              <a:rPr lang="en-US" sz="1800" dirty="0"/>
              <a:t>Member of the Source Selection Evaluation Board (SSEB)</a:t>
            </a:r>
          </a:p>
          <a:p>
            <a:pPr lvl="1"/>
            <a:r>
              <a:rPr lang="en-US" sz="1800" dirty="0"/>
              <a:t>Chief/technical or scientific evaluation board</a:t>
            </a:r>
          </a:p>
          <a:p>
            <a:pPr lvl="1"/>
            <a:r>
              <a:rPr lang="en-US" sz="1800" dirty="0"/>
              <a:t>Program Manager/Deputy Program Manager (PM/DPM)</a:t>
            </a:r>
          </a:p>
          <a:p>
            <a:pPr lvl="1"/>
            <a:r>
              <a:rPr lang="en-US" sz="1800" dirty="0"/>
              <a:t>Contracting Officer</a:t>
            </a:r>
          </a:p>
          <a:p>
            <a:pPr lvl="1"/>
            <a:r>
              <a:rPr lang="en-US" sz="1800" dirty="0"/>
              <a:t>Decision Maker (on payments &amp; mods &amp; task orders)</a:t>
            </a:r>
          </a:p>
          <a:p>
            <a:endParaRPr lang="en-US" dirty="0"/>
          </a:p>
        </p:txBody>
      </p:sp>
      <p:sp>
        <p:nvSpPr>
          <p:cNvPr id="12" name="Text Placeholder 11">
            <a:extLst>
              <a:ext uri="{FF2B5EF4-FFF2-40B4-BE49-F238E27FC236}">
                <a16:creationId xmlns:a16="http://schemas.microsoft.com/office/drawing/2014/main" xmlns="" id="{6E4F7A3A-885D-4149-8117-202DB15C2772}"/>
              </a:ext>
            </a:extLst>
          </p:cNvPr>
          <p:cNvSpPr>
            <a:spLocks noGrp="1"/>
          </p:cNvSpPr>
          <p:nvPr>
            <p:ph type="body" sz="quarter" idx="3"/>
          </p:nvPr>
        </p:nvSpPr>
        <p:spPr>
          <a:xfrm>
            <a:off x="4610994" y="1900778"/>
            <a:ext cx="4041775" cy="639762"/>
          </a:xfrm>
        </p:spPr>
        <p:txBody>
          <a:bodyPr/>
          <a:lstStyle/>
          <a:p>
            <a:pPr algn="ctr"/>
            <a:r>
              <a:rPr lang="en-US" dirty="0"/>
              <a:t>18 USC 207</a:t>
            </a:r>
          </a:p>
          <a:p>
            <a:endParaRPr lang="en-US" dirty="0"/>
          </a:p>
        </p:txBody>
      </p:sp>
      <p:sp>
        <p:nvSpPr>
          <p:cNvPr id="13" name="Content Placeholder 12">
            <a:extLst>
              <a:ext uri="{FF2B5EF4-FFF2-40B4-BE49-F238E27FC236}">
                <a16:creationId xmlns:a16="http://schemas.microsoft.com/office/drawing/2014/main" xmlns="" id="{3E15DDE5-C0C1-4FF2-9CD6-E6CCBE9AF6D1}"/>
              </a:ext>
            </a:extLst>
          </p:cNvPr>
          <p:cNvSpPr>
            <a:spLocks noGrp="1"/>
          </p:cNvSpPr>
          <p:nvPr>
            <p:ph sz="quarter" idx="4"/>
          </p:nvPr>
        </p:nvSpPr>
        <p:spPr/>
        <p:txBody>
          <a:bodyPr/>
          <a:lstStyle/>
          <a:p>
            <a:r>
              <a:rPr lang="en-US" u="sng" dirty="0"/>
              <a:t>Representational</a:t>
            </a:r>
            <a:r>
              <a:rPr lang="en-US" dirty="0"/>
              <a:t> Bars</a:t>
            </a:r>
          </a:p>
          <a:p>
            <a:pPr lvl="1"/>
            <a:r>
              <a:rPr lang="en-US" dirty="0"/>
              <a:t>Lifetime for personal &amp; substantial participation in a contract</a:t>
            </a:r>
          </a:p>
          <a:p>
            <a:pPr lvl="1"/>
            <a:r>
              <a:rPr lang="en-US" dirty="0"/>
              <a:t>2 years for contracts that were pending under your official responsibility during your final year</a:t>
            </a:r>
          </a:p>
          <a:p>
            <a:pPr lvl="1"/>
            <a:r>
              <a:rPr lang="en-US" dirty="0"/>
              <a:t>1 year cooling-off period for Senior Personnel that applies to their home agency</a:t>
            </a:r>
          </a:p>
          <a:p>
            <a:endParaRPr lang="en-US" dirty="0"/>
          </a:p>
        </p:txBody>
      </p:sp>
      <p:sp>
        <p:nvSpPr>
          <p:cNvPr id="4" name="Footer Placeholder 3">
            <a:extLst>
              <a:ext uri="{FF2B5EF4-FFF2-40B4-BE49-F238E27FC236}">
                <a16:creationId xmlns:a16="http://schemas.microsoft.com/office/drawing/2014/main" xmlns="" id="{1B570EBB-9D8C-404A-8E3D-F9A22600884D}"/>
              </a:ext>
            </a:extLst>
          </p:cNvPr>
          <p:cNvSpPr>
            <a:spLocks noGrp="1"/>
          </p:cNvSpPr>
          <p:nvPr>
            <p:ph type="ftr" sz="quarter" idx="11"/>
          </p:nvPr>
        </p:nvSpPr>
        <p:spPr/>
        <p:txBody>
          <a:bodyPr/>
          <a:lstStyle/>
          <a:p>
            <a:pPr>
              <a:defRPr/>
            </a:pPr>
            <a:r>
              <a:rPr lang="en-US"/>
              <a:t>“Medically Ready Force…Ready Medical Force”</a:t>
            </a:r>
          </a:p>
        </p:txBody>
      </p:sp>
      <p:sp>
        <p:nvSpPr>
          <p:cNvPr id="5" name="Slide Number Placeholder 4">
            <a:extLst>
              <a:ext uri="{FF2B5EF4-FFF2-40B4-BE49-F238E27FC236}">
                <a16:creationId xmlns:a16="http://schemas.microsoft.com/office/drawing/2014/main" xmlns="" id="{12FFFD3C-8C45-4746-8C85-DA82862ABB77}"/>
              </a:ext>
            </a:extLst>
          </p:cNvPr>
          <p:cNvSpPr>
            <a:spLocks noGrp="1"/>
          </p:cNvSpPr>
          <p:nvPr>
            <p:ph type="sldNum" sz="quarter" idx="12"/>
          </p:nvPr>
        </p:nvSpPr>
        <p:spPr/>
        <p:txBody>
          <a:bodyPr/>
          <a:lstStyle/>
          <a:p>
            <a:pPr>
              <a:defRPr/>
            </a:pPr>
            <a:fld id="{B03FC4F1-CD7C-433C-AEF9-04121A050B4B}" type="slidenum">
              <a:rPr lang="en-US" smtClean="0"/>
              <a:pPr>
                <a:defRPr/>
              </a:pPr>
              <a:t>30</a:t>
            </a:fld>
            <a:endParaRPr lang="en-US" dirty="0"/>
          </a:p>
        </p:txBody>
      </p:sp>
      <p:pic>
        <p:nvPicPr>
          <p:cNvPr id="7" name="Picture 3" descr="C:\Users\lraffert\AppData\Local\Microsoft\Windows\Temporary Internet Files\Content.IE5\PWE32G18\Baby_Boomers3[1].JPG">
            <a:extLst>
              <a:ext uri="{FF2B5EF4-FFF2-40B4-BE49-F238E27FC236}">
                <a16:creationId xmlns:a16="http://schemas.microsoft.com/office/drawing/2014/main" xmlns="" id="{1FA21F15-2CEF-4E0D-886E-7BE3BB4F052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297366"/>
            <a:ext cx="1556318" cy="871538"/>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68271921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46FD6C9-5585-4BB6-85A0-9E4AA8CD73A5}"/>
              </a:ext>
            </a:extLst>
          </p:cNvPr>
          <p:cNvSpPr>
            <a:spLocks noGrp="1"/>
          </p:cNvSpPr>
          <p:nvPr>
            <p:ph type="title"/>
          </p:nvPr>
        </p:nvSpPr>
        <p:spPr/>
        <p:txBody>
          <a:bodyPr/>
          <a:lstStyle/>
          <a:p>
            <a:r>
              <a:rPr lang="en-US" dirty="0"/>
              <a:t>Scenarios</a:t>
            </a:r>
          </a:p>
        </p:txBody>
      </p:sp>
      <p:sp>
        <p:nvSpPr>
          <p:cNvPr id="3" name="Content Placeholder 2">
            <a:extLst>
              <a:ext uri="{FF2B5EF4-FFF2-40B4-BE49-F238E27FC236}">
                <a16:creationId xmlns:a16="http://schemas.microsoft.com/office/drawing/2014/main" xmlns="" id="{044B7CA4-AA9D-4F57-9C3B-7651BE875F50}"/>
              </a:ext>
            </a:extLst>
          </p:cNvPr>
          <p:cNvSpPr>
            <a:spLocks noGrp="1"/>
          </p:cNvSpPr>
          <p:nvPr>
            <p:ph idx="1"/>
          </p:nvPr>
        </p:nvSpPr>
        <p:spPr/>
        <p:txBody>
          <a:bodyPr/>
          <a:lstStyle/>
          <a:p>
            <a:r>
              <a:rPr lang="en-US" dirty="0" smtClean="0"/>
              <a:t>Approached by former senior officials in the agency</a:t>
            </a:r>
          </a:p>
          <a:p>
            <a:pPr lvl="1"/>
            <a:r>
              <a:rPr lang="en-US" dirty="0" smtClean="0"/>
              <a:t>Appearance of unequal access</a:t>
            </a:r>
          </a:p>
          <a:p>
            <a:pPr lvl="1"/>
            <a:r>
              <a:rPr lang="en-US" dirty="0" smtClean="0"/>
              <a:t>Not putting myself in a situation where someone like this could refer to a discussion we had to intentionally or inadvertently indicate access</a:t>
            </a:r>
          </a:p>
          <a:p>
            <a:r>
              <a:rPr lang="en-US" dirty="0" smtClean="0"/>
              <a:t>Approached by former bosses of mine who followed the rules and advised me whether their cooling off period had run or not</a:t>
            </a:r>
          </a:p>
          <a:p>
            <a:r>
              <a:rPr lang="en-US" dirty="0" smtClean="0"/>
              <a:t>Industry engagements</a:t>
            </a:r>
          </a:p>
          <a:p>
            <a:r>
              <a:rPr lang="en-US" dirty="0" smtClean="0"/>
              <a:t>Opportunities to be overheard in office setting</a:t>
            </a:r>
            <a:endParaRPr lang="en-US" dirty="0"/>
          </a:p>
          <a:p>
            <a:pPr marL="0" indent="0">
              <a:buNone/>
            </a:pPr>
            <a:endParaRPr lang="en-US" dirty="0"/>
          </a:p>
        </p:txBody>
      </p:sp>
      <p:sp>
        <p:nvSpPr>
          <p:cNvPr id="4" name="Footer Placeholder 3">
            <a:extLst>
              <a:ext uri="{FF2B5EF4-FFF2-40B4-BE49-F238E27FC236}">
                <a16:creationId xmlns:a16="http://schemas.microsoft.com/office/drawing/2014/main" xmlns="" id="{C1923832-9199-4169-ACD0-B31B2B82BCD1}"/>
              </a:ext>
            </a:extLst>
          </p:cNvPr>
          <p:cNvSpPr>
            <a:spLocks noGrp="1"/>
          </p:cNvSpPr>
          <p:nvPr>
            <p:ph type="ftr" sz="quarter" idx="11"/>
          </p:nvPr>
        </p:nvSpPr>
        <p:spPr/>
        <p:txBody>
          <a:bodyPr/>
          <a:lstStyle/>
          <a:p>
            <a:pPr>
              <a:defRPr/>
            </a:pPr>
            <a:r>
              <a:rPr lang="en-US"/>
              <a:t>“Medically Ready Force…Ready Medical Force”</a:t>
            </a:r>
          </a:p>
        </p:txBody>
      </p:sp>
      <p:sp>
        <p:nvSpPr>
          <p:cNvPr id="5" name="Slide Number Placeholder 4">
            <a:extLst>
              <a:ext uri="{FF2B5EF4-FFF2-40B4-BE49-F238E27FC236}">
                <a16:creationId xmlns:a16="http://schemas.microsoft.com/office/drawing/2014/main" xmlns="" id="{C02D0EFD-302E-419B-9A0C-BF615ECA26ED}"/>
              </a:ext>
            </a:extLst>
          </p:cNvPr>
          <p:cNvSpPr>
            <a:spLocks noGrp="1"/>
          </p:cNvSpPr>
          <p:nvPr>
            <p:ph type="sldNum" sz="quarter" idx="12"/>
          </p:nvPr>
        </p:nvSpPr>
        <p:spPr/>
        <p:txBody>
          <a:bodyPr/>
          <a:lstStyle/>
          <a:p>
            <a:pPr>
              <a:defRPr/>
            </a:pPr>
            <a:fld id="{B03FC4F1-CD7C-433C-AEF9-04121A050B4B}" type="slidenum">
              <a:rPr lang="en-US" smtClean="0"/>
              <a:pPr>
                <a:defRPr/>
              </a:pPr>
              <a:t>31</a:t>
            </a:fld>
            <a:endParaRPr lang="en-US" dirty="0"/>
          </a:p>
        </p:txBody>
      </p:sp>
    </p:spTree>
    <p:custDataLst>
      <p:tags r:id="rId1"/>
    </p:custDataLst>
    <p:extLst>
      <p:ext uri="{BB962C8B-B14F-4D97-AF65-F5344CB8AC3E}">
        <p14:creationId xmlns:p14="http://schemas.microsoft.com/office/powerpoint/2010/main" val="231186040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03377F5-DBAE-48F9-A719-E444AAC3D194}"/>
              </a:ext>
            </a:extLst>
          </p:cNvPr>
          <p:cNvSpPr>
            <a:spLocks noGrp="1"/>
          </p:cNvSpPr>
          <p:nvPr>
            <p:ph type="title"/>
          </p:nvPr>
        </p:nvSpPr>
        <p:spPr/>
        <p:txBody>
          <a:bodyPr/>
          <a:lstStyle/>
          <a:p>
            <a:r>
              <a:rPr lang="en-US" dirty="0"/>
              <a:t>Financial Disclosure</a:t>
            </a:r>
          </a:p>
        </p:txBody>
      </p:sp>
      <p:sp>
        <p:nvSpPr>
          <p:cNvPr id="3" name="Content Placeholder 2">
            <a:extLst>
              <a:ext uri="{FF2B5EF4-FFF2-40B4-BE49-F238E27FC236}">
                <a16:creationId xmlns:a16="http://schemas.microsoft.com/office/drawing/2014/main" xmlns="" id="{7D835F90-5FA6-4302-8A87-0BF9D6A7696F}"/>
              </a:ext>
            </a:extLst>
          </p:cNvPr>
          <p:cNvSpPr>
            <a:spLocks noGrp="1"/>
          </p:cNvSpPr>
          <p:nvPr>
            <p:ph idx="1"/>
          </p:nvPr>
        </p:nvSpPr>
        <p:spPr/>
        <p:txBody>
          <a:bodyPr/>
          <a:lstStyle/>
          <a:p>
            <a:r>
              <a:rPr lang="en-US" dirty="0"/>
              <a:t>If you are required to file a financial disclosure report, </a:t>
            </a:r>
            <a:r>
              <a:rPr lang="en-US" u="sng" dirty="0"/>
              <a:t>please fully report all reportable assets</a:t>
            </a:r>
          </a:p>
          <a:p>
            <a:pPr lvl="1"/>
            <a:r>
              <a:rPr lang="en-US" dirty="0"/>
              <a:t>Not “various stocks &amp; bonds”</a:t>
            </a:r>
          </a:p>
          <a:p>
            <a:pPr lvl="1"/>
            <a:r>
              <a:rPr lang="en-US" dirty="0"/>
              <a:t>Not “401K” or “IRA” or “retirement account” and nothing more</a:t>
            </a:r>
          </a:p>
          <a:p>
            <a:pPr lvl="1"/>
            <a:r>
              <a:rPr lang="en-US" dirty="0"/>
              <a:t>Not your spouse’s name but not his/her employer’s name</a:t>
            </a:r>
          </a:p>
          <a:p>
            <a:endParaRPr lang="en-US" dirty="0"/>
          </a:p>
        </p:txBody>
      </p:sp>
      <p:sp>
        <p:nvSpPr>
          <p:cNvPr id="4" name="Footer Placeholder 3">
            <a:extLst>
              <a:ext uri="{FF2B5EF4-FFF2-40B4-BE49-F238E27FC236}">
                <a16:creationId xmlns:a16="http://schemas.microsoft.com/office/drawing/2014/main" xmlns="" id="{44A72DF2-FA21-4874-8BDB-033BAD4A811E}"/>
              </a:ext>
            </a:extLst>
          </p:cNvPr>
          <p:cNvSpPr>
            <a:spLocks noGrp="1"/>
          </p:cNvSpPr>
          <p:nvPr>
            <p:ph type="ftr" sz="quarter" idx="11"/>
          </p:nvPr>
        </p:nvSpPr>
        <p:spPr/>
        <p:txBody>
          <a:bodyPr/>
          <a:lstStyle/>
          <a:p>
            <a:pPr>
              <a:defRPr/>
            </a:pPr>
            <a:r>
              <a:rPr lang="en-US"/>
              <a:t>“Medically Ready Force…Ready Medical Force”</a:t>
            </a:r>
          </a:p>
        </p:txBody>
      </p:sp>
      <p:sp>
        <p:nvSpPr>
          <p:cNvPr id="5" name="Slide Number Placeholder 4">
            <a:extLst>
              <a:ext uri="{FF2B5EF4-FFF2-40B4-BE49-F238E27FC236}">
                <a16:creationId xmlns:a16="http://schemas.microsoft.com/office/drawing/2014/main" xmlns="" id="{D4F1C1B4-52ED-4430-AE94-7FB140FAF913}"/>
              </a:ext>
            </a:extLst>
          </p:cNvPr>
          <p:cNvSpPr>
            <a:spLocks noGrp="1"/>
          </p:cNvSpPr>
          <p:nvPr>
            <p:ph type="sldNum" sz="quarter" idx="12"/>
          </p:nvPr>
        </p:nvSpPr>
        <p:spPr/>
        <p:txBody>
          <a:bodyPr/>
          <a:lstStyle/>
          <a:p>
            <a:pPr>
              <a:defRPr/>
            </a:pPr>
            <a:fld id="{B03FC4F1-CD7C-433C-AEF9-04121A050B4B}" type="slidenum">
              <a:rPr lang="en-US" smtClean="0"/>
              <a:pPr>
                <a:defRPr/>
              </a:pPr>
              <a:t>32</a:t>
            </a:fld>
            <a:endParaRPr lang="en-US" dirty="0"/>
          </a:p>
        </p:txBody>
      </p:sp>
      <p:pic>
        <p:nvPicPr>
          <p:cNvPr id="6" name="Picture 3" descr="C:\Users\lraffert\AppData\Local\Microsoft\Windows\Temporary Internet Files\Content.IE5\ZJUMK2T7\8441395357_04dd4d869e[1].jpg">
            <a:extLst>
              <a:ext uri="{FF2B5EF4-FFF2-40B4-BE49-F238E27FC236}">
                <a16:creationId xmlns:a16="http://schemas.microsoft.com/office/drawing/2014/main" xmlns="" id="{32D4E5B3-0031-407B-89AF-995CFF7E744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53200" y="4386374"/>
            <a:ext cx="2406650" cy="1606325"/>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78469396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C2D6A13-6498-47FA-A6FB-A423E1D23B30}"/>
              </a:ext>
            </a:extLst>
          </p:cNvPr>
          <p:cNvSpPr>
            <a:spLocks noGrp="1"/>
          </p:cNvSpPr>
          <p:nvPr>
            <p:ph type="title"/>
          </p:nvPr>
        </p:nvSpPr>
        <p:spPr/>
        <p:txBody>
          <a:bodyPr/>
          <a:lstStyle/>
          <a:p>
            <a:r>
              <a:rPr lang="en-US" dirty="0"/>
              <a:t>Remember: Stay on the Right Side</a:t>
            </a:r>
          </a:p>
        </p:txBody>
      </p:sp>
      <p:sp>
        <p:nvSpPr>
          <p:cNvPr id="4" name="Footer Placeholder 3">
            <a:extLst>
              <a:ext uri="{FF2B5EF4-FFF2-40B4-BE49-F238E27FC236}">
                <a16:creationId xmlns:a16="http://schemas.microsoft.com/office/drawing/2014/main" xmlns="" id="{9136DF1D-ACA7-4F82-ABDF-5A9EB7C24926}"/>
              </a:ext>
            </a:extLst>
          </p:cNvPr>
          <p:cNvSpPr>
            <a:spLocks noGrp="1"/>
          </p:cNvSpPr>
          <p:nvPr>
            <p:ph type="ftr" sz="quarter" idx="11"/>
          </p:nvPr>
        </p:nvSpPr>
        <p:spPr/>
        <p:txBody>
          <a:bodyPr/>
          <a:lstStyle/>
          <a:p>
            <a:pPr>
              <a:defRPr/>
            </a:pPr>
            <a:r>
              <a:rPr lang="en-US"/>
              <a:t>“Medically Ready Force…Ready Medical Force”</a:t>
            </a:r>
          </a:p>
        </p:txBody>
      </p:sp>
      <p:sp>
        <p:nvSpPr>
          <p:cNvPr id="5" name="Slide Number Placeholder 4">
            <a:extLst>
              <a:ext uri="{FF2B5EF4-FFF2-40B4-BE49-F238E27FC236}">
                <a16:creationId xmlns:a16="http://schemas.microsoft.com/office/drawing/2014/main" xmlns="" id="{1D278C9B-32A9-4B9E-96CF-647D06371775}"/>
              </a:ext>
            </a:extLst>
          </p:cNvPr>
          <p:cNvSpPr>
            <a:spLocks noGrp="1"/>
          </p:cNvSpPr>
          <p:nvPr>
            <p:ph type="sldNum" sz="quarter" idx="12"/>
          </p:nvPr>
        </p:nvSpPr>
        <p:spPr/>
        <p:txBody>
          <a:bodyPr/>
          <a:lstStyle/>
          <a:p>
            <a:pPr>
              <a:defRPr/>
            </a:pPr>
            <a:fld id="{B03FC4F1-CD7C-433C-AEF9-04121A050B4B}" type="slidenum">
              <a:rPr lang="en-US" smtClean="0"/>
              <a:pPr>
                <a:defRPr/>
              </a:pPr>
              <a:t>33</a:t>
            </a:fld>
            <a:endParaRPr lang="en-US" dirty="0"/>
          </a:p>
        </p:txBody>
      </p:sp>
      <p:pic>
        <p:nvPicPr>
          <p:cNvPr id="6" name="Picture 2" descr="C:\Users\lraffert\AppData\Local\Microsoft\Windows\Temporary Internet Files\Content.IE5\ZJUMK2T7\436786394_bbab51c1e0_z[1].jpg">
            <a:extLst>
              <a:ext uri="{FF2B5EF4-FFF2-40B4-BE49-F238E27FC236}">
                <a16:creationId xmlns:a16="http://schemas.microsoft.com/office/drawing/2014/main" xmlns="" id="{410D9E05-9647-4318-B617-F03F24B3DF7F}"/>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981200" y="1905000"/>
            <a:ext cx="4800600" cy="388620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14028160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07C24C9-0D79-429B-98FD-45656A1422EC}"/>
              </a:ext>
            </a:extLst>
          </p:cNvPr>
          <p:cNvSpPr>
            <a:spLocks noGrp="1"/>
          </p:cNvSpPr>
          <p:nvPr>
            <p:ph type="title"/>
          </p:nvPr>
        </p:nvSpPr>
        <p:spPr/>
        <p:txBody>
          <a:bodyPr/>
          <a:lstStyle/>
          <a:p>
            <a:r>
              <a:rPr lang="en-US" dirty="0"/>
              <a:t>Contact Information</a:t>
            </a:r>
          </a:p>
        </p:txBody>
      </p:sp>
      <p:sp>
        <p:nvSpPr>
          <p:cNvPr id="4" name="Footer Placeholder 3">
            <a:extLst>
              <a:ext uri="{FF2B5EF4-FFF2-40B4-BE49-F238E27FC236}">
                <a16:creationId xmlns:a16="http://schemas.microsoft.com/office/drawing/2014/main" xmlns="" id="{3101A885-6D47-461B-A7C7-5F056E0DC145}"/>
              </a:ext>
            </a:extLst>
          </p:cNvPr>
          <p:cNvSpPr>
            <a:spLocks noGrp="1"/>
          </p:cNvSpPr>
          <p:nvPr>
            <p:ph type="ftr" sz="quarter" idx="11"/>
          </p:nvPr>
        </p:nvSpPr>
        <p:spPr/>
        <p:txBody>
          <a:bodyPr/>
          <a:lstStyle/>
          <a:p>
            <a:pPr>
              <a:defRPr/>
            </a:pPr>
            <a:r>
              <a:rPr lang="en-US"/>
              <a:t>“Medically Ready Force…Ready Medical Force”</a:t>
            </a:r>
          </a:p>
        </p:txBody>
      </p:sp>
      <p:sp>
        <p:nvSpPr>
          <p:cNvPr id="5" name="Slide Number Placeholder 4">
            <a:extLst>
              <a:ext uri="{FF2B5EF4-FFF2-40B4-BE49-F238E27FC236}">
                <a16:creationId xmlns:a16="http://schemas.microsoft.com/office/drawing/2014/main" xmlns="" id="{B62919B4-78BC-470B-B0E9-2FED25A001C5}"/>
              </a:ext>
            </a:extLst>
          </p:cNvPr>
          <p:cNvSpPr>
            <a:spLocks noGrp="1"/>
          </p:cNvSpPr>
          <p:nvPr>
            <p:ph type="sldNum" sz="quarter" idx="12"/>
          </p:nvPr>
        </p:nvSpPr>
        <p:spPr/>
        <p:txBody>
          <a:bodyPr/>
          <a:lstStyle/>
          <a:p>
            <a:pPr>
              <a:defRPr/>
            </a:pPr>
            <a:fld id="{B03FC4F1-CD7C-433C-AEF9-04121A050B4B}" type="slidenum">
              <a:rPr lang="en-US" smtClean="0"/>
              <a:pPr>
                <a:defRPr/>
              </a:pPr>
              <a:t>34</a:t>
            </a:fld>
            <a:endParaRPr lang="en-US" dirty="0"/>
          </a:p>
        </p:txBody>
      </p:sp>
      <p:pic>
        <p:nvPicPr>
          <p:cNvPr id="6" name="Picture 2" descr="C:\Users\lraffert\AppData\Local\Microsoft\Windows\Temporary Internet Files\Content.IE5\PWE32G18\legal-advice-button-in-blue-showing-attorney-guidance_fydvg4wd-300x273[1].jpg">
            <a:extLst>
              <a:ext uri="{FF2B5EF4-FFF2-40B4-BE49-F238E27FC236}">
                <a16:creationId xmlns:a16="http://schemas.microsoft.com/office/drawing/2014/main" xmlns="" id="{B7F8B565-D53E-4DEA-A2F1-4E30447B55A1}"/>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143250" y="1981200"/>
            <a:ext cx="2857500" cy="2600325"/>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xmlns="" id="{CDC8F0CC-F2DB-4E50-A941-ABDBA1ECC3D0}"/>
              </a:ext>
            </a:extLst>
          </p:cNvPr>
          <p:cNvSpPr txBox="1"/>
          <p:nvPr/>
        </p:nvSpPr>
        <p:spPr>
          <a:xfrm>
            <a:off x="1638300" y="4724400"/>
            <a:ext cx="5829300" cy="1200329"/>
          </a:xfrm>
          <a:prstGeom prst="rect">
            <a:avLst/>
          </a:prstGeom>
          <a:noFill/>
        </p:spPr>
        <p:txBody>
          <a:bodyPr wrap="square" rtlCol="0">
            <a:spAutoFit/>
          </a:bodyPr>
          <a:lstStyle/>
          <a:p>
            <a:pPr algn="ctr"/>
            <a:r>
              <a:rPr lang="en-US" b="1" dirty="0"/>
              <a:t>Laurie Rafferty</a:t>
            </a:r>
          </a:p>
          <a:p>
            <a:pPr algn="ctr"/>
            <a:r>
              <a:rPr lang="en-US" dirty="0"/>
              <a:t>DHA’s Alternate Deputy Designated Agency Ethics Official</a:t>
            </a:r>
          </a:p>
          <a:p>
            <a:pPr algn="ctr"/>
            <a:r>
              <a:rPr lang="en-US" dirty="0">
                <a:hlinkClick r:id="rId4"/>
              </a:rPr>
              <a:t>Laurie.p.rafferty.civ@mail.mil</a:t>
            </a:r>
            <a:endParaRPr lang="en-US" dirty="0"/>
          </a:p>
          <a:p>
            <a:pPr algn="ctr"/>
            <a:r>
              <a:rPr lang="en-US" dirty="0"/>
              <a:t>703-681-6012</a:t>
            </a:r>
          </a:p>
        </p:txBody>
      </p:sp>
    </p:spTree>
    <p:custDataLst>
      <p:tags r:id="rId1"/>
    </p:custDataLst>
    <p:extLst>
      <p:ext uri="{BB962C8B-B14F-4D97-AF65-F5344CB8AC3E}">
        <p14:creationId xmlns:p14="http://schemas.microsoft.com/office/powerpoint/2010/main" val="39409108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Key Takeaways</a:t>
            </a:r>
            <a:endParaRPr lang="en-US" dirty="0"/>
          </a:p>
        </p:txBody>
      </p:sp>
      <p:sp>
        <p:nvSpPr>
          <p:cNvPr id="3" name="Content Placeholder 2"/>
          <p:cNvSpPr>
            <a:spLocks noGrp="1"/>
          </p:cNvSpPr>
          <p:nvPr>
            <p:ph idx="1"/>
          </p:nvPr>
        </p:nvSpPr>
        <p:spPr/>
        <p:txBody>
          <a:bodyPr/>
          <a:lstStyle/>
          <a:p>
            <a:r>
              <a:rPr lang="en-US" sz="3000" dirty="0"/>
              <a:t>Do not work on matters in which you, or someone whose interests are imputed to you, have a financial interest.</a:t>
            </a:r>
          </a:p>
          <a:p>
            <a:r>
              <a:rPr lang="en-US" sz="3000" dirty="0"/>
              <a:t>Do not use your public office for someone’s private gain.</a:t>
            </a:r>
          </a:p>
          <a:p>
            <a:r>
              <a:rPr lang="en-US" sz="3000" dirty="0"/>
              <a:t>Seek post-government employment counseling </a:t>
            </a:r>
            <a:r>
              <a:rPr lang="en-US" sz="3000" u="sng" dirty="0"/>
              <a:t>before</a:t>
            </a:r>
            <a:r>
              <a:rPr lang="en-US" sz="3000" dirty="0"/>
              <a:t> you start your job search.</a:t>
            </a:r>
          </a:p>
          <a:p>
            <a:r>
              <a:rPr lang="en-US" sz="3000" dirty="0"/>
              <a:t>Stay in the ethics mid-field.</a:t>
            </a:r>
          </a:p>
        </p:txBody>
      </p:sp>
      <p:sp>
        <p:nvSpPr>
          <p:cNvPr id="4" name="Footer Placeholder 3"/>
          <p:cNvSpPr>
            <a:spLocks noGrp="1"/>
          </p:cNvSpPr>
          <p:nvPr>
            <p:ph type="ftr" sz="quarter" idx="11"/>
          </p:nvPr>
        </p:nvSpPr>
        <p:spPr/>
        <p:txBody>
          <a:bodyPr/>
          <a:lstStyle/>
          <a:p>
            <a:pPr>
              <a:defRPr/>
            </a:pPr>
            <a:r>
              <a:rPr lang="en-US"/>
              <a:t>“Medically Ready Force…Ready Medical Force”</a:t>
            </a:r>
          </a:p>
        </p:txBody>
      </p:sp>
      <p:sp>
        <p:nvSpPr>
          <p:cNvPr id="5" name="Slide Number Placeholder 4"/>
          <p:cNvSpPr>
            <a:spLocks noGrp="1"/>
          </p:cNvSpPr>
          <p:nvPr>
            <p:ph type="sldNum" sz="quarter" idx="12"/>
          </p:nvPr>
        </p:nvSpPr>
        <p:spPr/>
        <p:txBody>
          <a:bodyPr/>
          <a:lstStyle/>
          <a:p>
            <a:pPr>
              <a:defRPr/>
            </a:pPr>
            <a:fld id="{B03FC4F1-CD7C-433C-AEF9-04121A050B4B}" type="slidenum">
              <a:rPr lang="en-US" smtClean="0"/>
              <a:pPr>
                <a:defRPr/>
              </a:pPr>
              <a:t>35</a:t>
            </a:fld>
            <a:endParaRPr lang="en-US" dirty="0"/>
          </a:p>
        </p:txBody>
      </p:sp>
    </p:spTree>
    <p:custDataLst>
      <p:tags r:id="rId1"/>
    </p:custDataLst>
    <p:extLst>
      <p:ext uri="{BB962C8B-B14F-4D97-AF65-F5344CB8AC3E}">
        <p14:creationId xmlns:p14="http://schemas.microsoft.com/office/powerpoint/2010/main" val="206539072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a:t>
            </a:r>
          </a:p>
        </p:txBody>
      </p:sp>
      <p:sp>
        <p:nvSpPr>
          <p:cNvPr id="3" name="Content Placeholder 2"/>
          <p:cNvSpPr>
            <a:spLocks noGrp="1"/>
          </p:cNvSpPr>
          <p:nvPr>
            <p:ph idx="1"/>
          </p:nvPr>
        </p:nvSpPr>
        <p:spPr>
          <a:xfrm>
            <a:off x="0" y="1658144"/>
            <a:ext cx="9144000" cy="4457700"/>
          </a:xfrm>
        </p:spPr>
        <p:txBody>
          <a:bodyPr/>
          <a:lstStyle/>
          <a:p>
            <a:pPr marL="0" indent="0">
              <a:lnSpc>
                <a:spcPct val="200000"/>
              </a:lnSpc>
              <a:spcBef>
                <a:spcPts val="0"/>
              </a:spcBef>
              <a:buNone/>
            </a:pPr>
            <a:r>
              <a:rPr lang="en-US" sz="1400" dirty="0" err="1" smtClean="0"/>
              <a:t>Esper</a:t>
            </a:r>
            <a:r>
              <a:rPr lang="en-US" sz="1400" dirty="0" smtClean="0"/>
              <a:t>, Mark. (2019, August 19). Reaffirming </a:t>
            </a:r>
            <a:r>
              <a:rPr lang="en-US" sz="1400" dirty="0"/>
              <a:t>Our Commitment to Ethics </a:t>
            </a:r>
            <a:r>
              <a:rPr lang="en-US" sz="1400" dirty="0" smtClean="0"/>
              <a:t>Conduct [ Memo written August 19, 2019 to: All 	Military Personnel and Department of Defense Employees]. </a:t>
            </a:r>
            <a:endParaRPr lang="en-US" sz="1400" dirty="0"/>
          </a:p>
          <a:p>
            <a:pPr marL="0" indent="0">
              <a:buNone/>
            </a:pPr>
            <a:r>
              <a:rPr lang="en-US" sz="1400" dirty="0" smtClean="0"/>
              <a:t>Procurement </a:t>
            </a:r>
            <a:r>
              <a:rPr lang="en-US" sz="1400" dirty="0"/>
              <a:t>Integrity Act, 41 U.S.C. §§ 2101-07 .</a:t>
            </a:r>
          </a:p>
          <a:p>
            <a:pPr marL="0" indent="0">
              <a:lnSpc>
                <a:spcPct val="200000"/>
              </a:lnSpc>
              <a:spcBef>
                <a:spcPts val="0"/>
              </a:spcBef>
              <a:buNone/>
            </a:pPr>
            <a:r>
              <a:rPr lang="en-US" sz="1400" dirty="0"/>
              <a:t>Shanahan, P. M. (2019, February 2). Leading with and Ethics Mindset [Memo written February 2, 2019 to 	Department of Defense Personnel]. Retrieved May 29, 2019, from: 	http://ogc.osd.mil/defense_ethics/resource_library/acting_secdef_shanaha	</a:t>
            </a:r>
            <a:r>
              <a:rPr lang="en-US" sz="1400" dirty="0" err="1" smtClean="0"/>
              <a:t>n_leading</a:t>
            </a:r>
            <a:r>
              <a:rPr lang="en-US" sz="1400" dirty="0"/>
              <a:t> </a:t>
            </a:r>
            <a:r>
              <a:rPr lang="en-US" sz="1400" dirty="0" smtClean="0"/>
              <a:t>	_ethics_mindset_2019.pdf</a:t>
            </a:r>
            <a:endParaRPr lang="en-US" sz="1400" dirty="0"/>
          </a:p>
          <a:p>
            <a:pPr marL="0" indent="0">
              <a:lnSpc>
                <a:spcPct val="200000"/>
              </a:lnSpc>
              <a:spcBef>
                <a:spcPts val="0"/>
              </a:spcBef>
              <a:buNone/>
            </a:pPr>
            <a:r>
              <a:rPr lang="en-US" sz="1400" dirty="0"/>
              <a:t>United States of America. (n.d.). 18 U.S.C. § 207: Restrictions on former officers, employees, and elected </a:t>
            </a:r>
            <a:r>
              <a:rPr lang="en-US" sz="1400" dirty="0" smtClean="0"/>
              <a:t>officials </a:t>
            </a:r>
            <a:r>
              <a:rPr lang="en-US" sz="1400" dirty="0"/>
              <a:t>of the </a:t>
            </a:r>
            <a:r>
              <a:rPr lang="en-US" sz="1400" dirty="0" smtClean="0"/>
              <a:t>	executive </a:t>
            </a:r>
            <a:r>
              <a:rPr lang="en-US" sz="1400" dirty="0"/>
              <a:t>and legislative branches. Retrieved from: </a:t>
            </a:r>
            <a:r>
              <a:rPr lang="en-US" sz="1400" dirty="0" smtClean="0"/>
              <a:t>https</a:t>
            </a:r>
            <a:r>
              <a:rPr lang="en-US" sz="1400" dirty="0"/>
              <a:t>://</a:t>
            </a:r>
            <a:r>
              <a:rPr lang="en-US" sz="1400" dirty="0" smtClean="0"/>
              <a:t>www.govinfo.gov/content/pkg/USCODE-2012-	title18/html/USCODE-2012-title18-partI-chap11-sec207.htm</a:t>
            </a:r>
            <a:endParaRPr lang="en-US" sz="1400" dirty="0"/>
          </a:p>
          <a:p>
            <a:endParaRPr lang="en-US" sz="1200" dirty="0"/>
          </a:p>
        </p:txBody>
      </p:sp>
      <p:sp>
        <p:nvSpPr>
          <p:cNvPr id="4" name="Footer Placeholder 3"/>
          <p:cNvSpPr>
            <a:spLocks noGrp="1"/>
          </p:cNvSpPr>
          <p:nvPr>
            <p:ph type="ftr" sz="quarter" idx="11"/>
          </p:nvPr>
        </p:nvSpPr>
        <p:spPr/>
        <p:txBody>
          <a:bodyPr/>
          <a:lstStyle/>
          <a:p>
            <a:pPr>
              <a:defRPr/>
            </a:pPr>
            <a:r>
              <a:rPr lang="en-US"/>
              <a:t>“Medically Ready Force…Ready Medical Force”</a:t>
            </a:r>
          </a:p>
        </p:txBody>
      </p:sp>
      <p:sp>
        <p:nvSpPr>
          <p:cNvPr id="5" name="Slide Number Placeholder 4"/>
          <p:cNvSpPr>
            <a:spLocks noGrp="1"/>
          </p:cNvSpPr>
          <p:nvPr>
            <p:ph type="sldNum" sz="quarter" idx="12"/>
          </p:nvPr>
        </p:nvSpPr>
        <p:spPr/>
        <p:txBody>
          <a:bodyPr/>
          <a:lstStyle/>
          <a:p>
            <a:pPr>
              <a:defRPr/>
            </a:pPr>
            <a:fld id="{B03FC4F1-CD7C-433C-AEF9-04121A050B4B}" type="slidenum">
              <a:rPr lang="en-US" smtClean="0"/>
              <a:pPr>
                <a:defRPr/>
              </a:pPr>
              <a:t>36</a:t>
            </a:fld>
            <a:endParaRPr lang="en-US" dirty="0"/>
          </a:p>
        </p:txBody>
      </p:sp>
    </p:spTree>
    <p:custDataLst>
      <p:tags r:id="rId1"/>
    </p:custDataLst>
    <p:extLst>
      <p:ext uri="{BB962C8B-B14F-4D97-AF65-F5344CB8AC3E}">
        <p14:creationId xmlns:p14="http://schemas.microsoft.com/office/powerpoint/2010/main" val="423679175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to Obtain CE Credit</a:t>
            </a:r>
          </a:p>
        </p:txBody>
      </p:sp>
      <p:sp>
        <p:nvSpPr>
          <p:cNvPr id="3" name="Content Placeholder 2"/>
          <p:cNvSpPr>
            <a:spLocks noGrp="1"/>
          </p:cNvSpPr>
          <p:nvPr>
            <p:ph idx="1"/>
          </p:nvPr>
        </p:nvSpPr>
        <p:spPr>
          <a:xfrm>
            <a:off x="0" y="1600200"/>
            <a:ext cx="9144000" cy="4457700"/>
          </a:xfrm>
        </p:spPr>
        <p:txBody>
          <a:bodyPr/>
          <a:lstStyle/>
          <a:p>
            <a:pPr marL="0" indent="0">
              <a:buNone/>
            </a:pPr>
            <a:r>
              <a:rPr lang="en-US" sz="1500" b="1" dirty="0"/>
              <a:t>To receive CE credits you must complete the course posttest and evaluation before collecting your certificate. The posttest and evaluation will be available from 3 September – 3 October 2019 at 2359 ET. Please complete the following steps to obtain CE credit:</a:t>
            </a:r>
          </a:p>
          <a:p>
            <a:pPr marL="0" indent="0">
              <a:buNone/>
            </a:pPr>
            <a:endParaRPr lang="en-US" sz="600" b="1" dirty="0"/>
          </a:p>
          <a:p>
            <a:pPr>
              <a:buFont typeface="+mj-lt"/>
              <a:buAutoNum type="arabicPeriod"/>
            </a:pPr>
            <a:r>
              <a:rPr lang="en-US" sz="1400" dirty="0" smtClean="0"/>
              <a:t>Go to URL </a:t>
            </a:r>
            <a:r>
              <a:rPr lang="en-US" sz="1400" dirty="0" smtClean="0">
                <a:hlinkClick r:id="rId3"/>
              </a:rPr>
              <a:t>https://www.dhaj7-cepo.com/</a:t>
            </a:r>
            <a:endParaRPr lang="en-US" sz="1400" dirty="0" smtClean="0"/>
          </a:p>
          <a:p>
            <a:pPr>
              <a:buFont typeface="+mj-lt"/>
              <a:buAutoNum type="arabicPeriod"/>
            </a:pPr>
            <a:r>
              <a:rPr lang="en-US" sz="1400" dirty="0" smtClean="0"/>
              <a:t>In the search bar on the top left, copy and paste the activity name: </a:t>
            </a:r>
            <a:r>
              <a:rPr lang="en-US" sz="1400" b="1" dirty="0" smtClean="0"/>
              <a:t>Leading with an Ethics Mindset 2019</a:t>
            </a:r>
            <a:r>
              <a:rPr lang="en-US" sz="1400" dirty="0"/>
              <a:t>.</a:t>
            </a:r>
            <a:r>
              <a:rPr lang="en-US" sz="1400" dirty="0" smtClean="0"/>
              <a:t> This will take you to the activity home page.</a:t>
            </a:r>
          </a:p>
          <a:p>
            <a:pPr>
              <a:buFont typeface="+mj-lt"/>
              <a:buAutoNum type="arabicPeriod"/>
            </a:pPr>
            <a:r>
              <a:rPr lang="en-US" sz="1400" dirty="0" smtClean="0"/>
              <a:t>Click </a:t>
            </a:r>
            <a:r>
              <a:rPr lang="en-US" sz="1400" dirty="0"/>
              <a:t>on the REGISTER/TAKE COURSE tab.</a:t>
            </a:r>
          </a:p>
          <a:p>
            <a:pPr marL="672941" lvl="1" indent="-342900">
              <a:buFont typeface="+mj-lt"/>
              <a:buAutoNum type="alphaLcPeriod"/>
            </a:pPr>
            <a:r>
              <a:rPr lang="en-US" sz="1400" dirty="0"/>
              <a:t>If you have previously used the CEPO LMS, click login.</a:t>
            </a:r>
          </a:p>
          <a:p>
            <a:pPr marL="672941" lvl="1" indent="-342900">
              <a:buFont typeface="+mj-lt"/>
              <a:buAutoNum type="alphaLcPeriod"/>
            </a:pPr>
            <a:r>
              <a:rPr lang="en-US" sz="1400" dirty="0"/>
              <a:t>If you have not previously used the CEPO LMS click register to create a new account.</a:t>
            </a:r>
          </a:p>
          <a:p>
            <a:pPr>
              <a:buFont typeface="+mj-lt"/>
              <a:buAutoNum type="arabicPeriod"/>
            </a:pPr>
            <a:r>
              <a:rPr lang="en-US" sz="1400" dirty="0"/>
              <a:t>Verify, correct, or add your profile information. </a:t>
            </a:r>
          </a:p>
          <a:p>
            <a:pPr>
              <a:buFont typeface="+mj-lt"/>
              <a:buAutoNum type="arabicPeriod"/>
            </a:pPr>
            <a:r>
              <a:rPr lang="en-US" sz="1400" dirty="0"/>
              <a:t>Follow the onscreen prompts to complete the post-activity assessments:</a:t>
            </a:r>
          </a:p>
          <a:p>
            <a:pPr marL="672941" lvl="1" indent="-342900">
              <a:buFont typeface="+mj-lt"/>
              <a:buAutoNum type="alphaLcPeriod"/>
            </a:pPr>
            <a:r>
              <a:rPr lang="en-US" sz="1400" dirty="0"/>
              <a:t>Read the Accreditation Statement</a:t>
            </a:r>
          </a:p>
          <a:p>
            <a:pPr marL="672941" lvl="1" indent="-342900">
              <a:buFont typeface="+mj-lt"/>
              <a:buAutoNum type="alphaLcPeriod"/>
            </a:pPr>
            <a:r>
              <a:rPr lang="en-US" sz="1400" dirty="0"/>
              <a:t>Complete the Evaluation</a:t>
            </a:r>
          </a:p>
          <a:p>
            <a:pPr marL="672941" lvl="1" indent="-342900">
              <a:buFont typeface="+mj-lt"/>
              <a:buAutoNum type="alphaLcPeriod"/>
            </a:pPr>
            <a:r>
              <a:rPr lang="en-US" sz="1400" dirty="0"/>
              <a:t>Take the Posttest</a:t>
            </a:r>
          </a:p>
          <a:p>
            <a:pPr>
              <a:buFont typeface="+mj-lt"/>
              <a:buAutoNum type="arabicPeriod"/>
            </a:pPr>
            <a:r>
              <a:rPr lang="en-US" sz="1400" dirty="0"/>
              <a:t>After completing the posttest at 80% or above, your certificate will be available for print or download.</a:t>
            </a:r>
          </a:p>
          <a:p>
            <a:pPr>
              <a:buFont typeface="+mj-lt"/>
              <a:buAutoNum type="arabicPeriod"/>
            </a:pPr>
            <a:r>
              <a:rPr lang="en-US" sz="1400" dirty="0"/>
              <a:t>You can return to the site at any time in the future to print your certificate and transcripts at https://www.dhaj7-cepo.com/</a:t>
            </a:r>
          </a:p>
          <a:p>
            <a:pPr>
              <a:buFont typeface="+mj-lt"/>
              <a:buAutoNum type="arabicPeriod"/>
            </a:pPr>
            <a:r>
              <a:rPr lang="en-US" sz="1400" dirty="0"/>
              <a:t>If you require further support, please contact us at </a:t>
            </a:r>
            <a:r>
              <a:rPr lang="en-US" sz="1400" dirty="0">
                <a:hlinkClick r:id="rId4"/>
              </a:rPr>
              <a:t>dha.ncr.j7.mbx.cepo-lms-support@mail.mil</a:t>
            </a:r>
            <a:endParaRPr lang="en-US" sz="1400" dirty="0"/>
          </a:p>
          <a:p>
            <a:pPr marL="514350" indent="-514350">
              <a:buFont typeface="+mj-lt"/>
              <a:buAutoNum type="arabicPeriod"/>
            </a:pPr>
            <a:endParaRPr lang="en-US" dirty="0"/>
          </a:p>
        </p:txBody>
      </p:sp>
      <p:sp>
        <p:nvSpPr>
          <p:cNvPr id="4" name="Footer Placeholder 3"/>
          <p:cNvSpPr>
            <a:spLocks noGrp="1"/>
          </p:cNvSpPr>
          <p:nvPr>
            <p:ph type="ftr" sz="quarter" idx="11"/>
          </p:nvPr>
        </p:nvSpPr>
        <p:spPr/>
        <p:txBody>
          <a:bodyPr/>
          <a:lstStyle/>
          <a:p>
            <a:pPr>
              <a:defRPr/>
            </a:pPr>
            <a:r>
              <a:rPr lang="en-US"/>
              <a:t>“Medically Ready Force…Ready Medical Force”</a:t>
            </a:r>
          </a:p>
        </p:txBody>
      </p:sp>
      <p:sp>
        <p:nvSpPr>
          <p:cNvPr id="5" name="Slide Number Placeholder 4"/>
          <p:cNvSpPr>
            <a:spLocks noGrp="1"/>
          </p:cNvSpPr>
          <p:nvPr>
            <p:ph type="sldNum" sz="quarter" idx="12"/>
          </p:nvPr>
        </p:nvSpPr>
        <p:spPr/>
        <p:txBody>
          <a:bodyPr/>
          <a:lstStyle/>
          <a:p>
            <a:pPr>
              <a:defRPr/>
            </a:pPr>
            <a:fld id="{B03FC4F1-CD7C-433C-AEF9-04121A050B4B}" type="slidenum">
              <a:rPr lang="en-US" smtClean="0"/>
              <a:pPr>
                <a:defRPr/>
              </a:pPr>
              <a:t>37</a:t>
            </a:fld>
            <a:endParaRPr lang="en-US" dirty="0"/>
          </a:p>
        </p:txBody>
      </p:sp>
    </p:spTree>
    <p:custDataLst>
      <p:tags r:id="rId1"/>
    </p:custDataLst>
    <p:extLst>
      <p:ext uri="{BB962C8B-B14F-4D97-AF65-F5344CB8AC3E}">
        <p14:creationId xmlns:p14="http://schemas.microsoft.com/office/powerpoint/2010/main" val="10770659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34BC4E84-D944-45F2-8D36-49A3F8479910}"/>
              </a:ext>
            </a:extLst>
          </p:cNvPr>
          <p:cNvSpPr>
            <a:spLocks noGrp="1"/>
          </p:cNvSpPr>
          <p:nvPr>
            <p:ph type="title"/>
          </p:nvPr>
        </p:nvSpPr>
        <p:spPr/>
        <p:txBody>
          <a:bodyPr/>
          <a:lstStyle/>
          <a:p>
            <a:r>
              <a:rPr lang="en-US" dirty="0"/>
              <a:t>Laurie Rafferty, J.D. </a:t>
            </a:r>
          </a:p>
        </p:txBody>
      </p:sp>
      <p:sp>
        <p:nvSpPr>
          <p:cNvPr id="2" name="Content Placeholder 1"/>
          <p:cNvSpPr>
            <a:spLocks noGrp="1"/>
          </p:cNvSpPr>
          <p:nvPr>
            <p:ph sz="half" idx="2"/>
          </p:nvPr>
        </p:nvSpPr>
        <p:spPr>
          <a:xfrm>
            <a:off x="3276600" y="1600200"/>
            <a:ext cx="5410200" cy="4525963"/>
          </a:xfrm>
        </p:spPr>
        <p:txBody>
          <a:bodyPr/>
          <a:lstStyle/>
          <a:p>
            <a:r>
              <a:rPr lang="en-US" sz="1500" dirty="0"/>
              <a:t>Laurie Powell Rafferty is the lead ethics attorney for the Defense Health Agency (DHA). She has held this position since 2008. Prior to DHA, Laurie was an ethics attorney for the U.S. Department of Commerce, the National Aeronautics and Space Administration, and the U.S. Office of Government Ethics. </a:t>
            </a:r>
          </a:p>
          <a:p>
            <a:r>
              <a:rPr lang="en-US" sz="1500" dirty="0"/>
              <a:t>She has given numerous presentations on the Criminal Conflict of Interest Statutes and the Standards of Conduct regulation, and reviewed tens of thousands of financial disclosure reports. </a:t>
            </a:r>
          </a:p>
          <a:p>
            <a:r>
              <a:rPr lang="en-US" sz="1500" dirty="0"/>
              <a:t>Laurie also practiced in the Employment and Labor Law area for the Defense Contract Audit Agency, the Resolution Trust Corporation, and the Commerce Department. </a:t>
            </a:r>
          </a:p>
          <a:p>
            <a:r>
              <a:rPr lang="en-US" sz="1500" dirty="0"/>
              <a:t>Prior to her Government service, Laurie worked for a small, private law firm in Washington, DC. Laurie graduated from the College of William and Mary in Virginia with an AB in English, and the George Mason University School of Law with a JD. </a:t>
            </a:r>
          </a:p>
          <a:p>
            <a:r>
              <a:rPr lang="en-US" sz="1500" dirty="0"/>
              <a:t>She is a member of the Virginia, Maryland and District of Columbia bars.</a:t>
            </a:r>
          </a:p>
          <a:p>
            <a:endParaRPr lang="en-US" dirty="0"/>
          </a:p>
        </p:txBody>
      </p:sp>
      <p:sp>
        <p:nvSpPr>
          <p:cNvPr id="3" name="Footer Placeholder 2">
            <a:extLst>
              <a:ext uri="{FF2B5EF4-FFF2-40B4-BE49-F238E27FC236}">
                <a16:creationId xmlns:a16="http://schemas.microsoft.com/office/drawing/2014/main" xmlns="" id="{44DF633A-D01A-44B9-96C1-786FD944BA98}"/>
              </a:ext>
            </a:extLst>
          </p:cNvPr>
          <p:cNvSpPr>
            <a:spLocks noGrp="1"/>
          </p:cNvSpPr>
          <p:nvPr>
            <p:ph type="ftr" sz="quarter" idx="11"/>
          </p:nvPr>
        </p:nvSpPr>
        <p:spPr/>
        <p:txBody>
          <a:bodyPr/>
          <a:lstStyle/>
          <a:p>
            <a:pPr>
              <a:defRPr/>
            </a:pPr>
            <a:r>
              <a:rPr lang="en-US" dirty="0"/>
              <a:t>“Medically Ready Force…Ready Medical Force”</a:t>
            </a:r>
          </a:p>
        </p:txBody>
      </p:sp>
      <p:sp>
        <p:nvSpPr>
          <p:cNvPr id="4" name="Slide Number Placeholder 3">
            <a:extLst>
              <a:ext uri="{FF2B5EF4-FFF2-40B4-BE49-F238E27FC236}">
                <a16:creationId xmlns:a16="http://schemas.microsoft.com/office/drawing/2014/main" xmlns="" id="{7469F2D2-E202-4BDD-BAB2-3513D2D826BB}"/>
              </a:ext>
            </a:extLst>
          </p:cNvPr>
          <p:cNvSpPr>
            <a:spLocks noGrp="1"/>
          </p:cNvSpPr>
          <p:nvPr>
            <p:ph type="sldNum" sz="quarter" idx="12"/>
          </p:nvPr>
        </p:nvSpPr>
        <p:spPr/>
        <p:txBody>
          <a:bodyPr/>
          <a:lstStyle/>
          <a:p>
            <a:pPr>
              <a:defRPr/>
            </a:pPr>
            <a:fld id="{BF3A1523-6233-4CEA-A6CD-79B5D213F840}" type="slidenum">
              <a:rPr lang="en-US" smtClean="0"/>
              <a:pPr>
                <a:defRPr/>
              </a:pPr>
              <a:t>4</a:t>
            </a:fld>
            <a:endParaRPr lang="en-US" dirty="0"/>
          </a:p>
        </p:txBody>
      </p:sp>
      <p:pic>
        <p:nvPicPr>
          <p:cNvPr id="9" name="Content Placeholder 8"/>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228600" y="1752600"/>
            <a:ext cx="2797178" cy="3886201"/>
          </a:xfrm>
        </p:spPr>
      </p:pic>
    </p:spTree>
    <p:custDataLst>
      <p:tags r:id="rId1"/>
    </p:custDataLst>
    <p:extLst>
      <p:ext uri="{BB962C8B-B14F-4D97-AF65-F5344CB8AC3E}">
        <p14:creationId xmlns:p14="http://schemas.microsoft.com/office/powerpoint/2010/main" val="40507618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descr="The title of this slide is Military Health Service Objectives" title="Slide Title"/>
          <p:cNvSpPr>
            <a:spLocks noGrp="1"/>
          </p:cNvSpPr>
          <p:nvPr>
            <p:ph type="title"/>
          </p:nvPr>
        </p:nvSpPr>
        <p:spPr/>
        <p:txBody>
          <a:bodyPr/>
          <a:lstStyle/>
          <a:p>
            <a:pPr eaLnBrk="1" hangingPunct="1"/>
            <a:r>
              <a:rPr lang="en-US" sz="3600" dirty="0"/>
              <a:t>Disclosures</a:t>
            </a:r>
            <a:endParaRPr lang="en-US" altLang="en-US" sz="3600" dirty="0">
              <a:solidFill>
                <a:srgbClr val="000000"/>
              </a:solidFill>
            </a:endParaRPr>
          </a:p>
        </p:txBody>
      </p:sp>
      <p:sp>
        <p:nvSpPr>
          <p:cNvPr id="3" name="Content Placeholder 2"/>
          <p:cNvSpPr>
            <a:spLocks noGrp="1"/>
          </p:cNvSpPr>
          <p:nvPr>
            <p:ph idx="1"/>
          </p:nvPr>
        </p:nvSpPr>
        <p:spPr>
          <a:xfrm>
            <a:off x="152400" y="1668463"/>
            <a:ext cx="8534400" cy="4457700"/>
          </a:xfrm>
        </p:spPr>
        <p:txBody>
          <a:bodyPr>
            <a:normAutofit/>
          </a:bodyPr>
          <a:lstStyle/>
          <a:p>
            <a:pPr>
              <a:buFont typeface="Wingdings" panose="05000000000000000000" pitchFamily="2" charset="2"/>
              <a:buChar char="§"/>
            </a:pPr>
            <a:r>
              <a:rPr lang="en-US" sz="1800" dirty="0" smtClean="0"/>
              <a:t>Mr. John Tenaglia has </a:t>
            </a:r>
            <a:r>
              <a:rPr lang="en-US" sz="1800" dirty="0"/>
              <a:t>no relevant financial or non-financial relationships to disclose relating to the content of this </a:t>
            </a:r>
            <a:r>
              <a:rPr lang="en-US" sz="1800" dirty="0" smtClean="0"/>
              <a:t>activity.</a:t>
            </a:r>
            <a:endParaRPr lang="en-US" sz="1800" dirty="0"/>
          </a:p>
          <a:p>
            <a:pPr>
              <a:buFont typeface="Wingdings" panose="05000000000000000000" pitchFamily="2" charset="2"/>
              <a:buChar char="§"/>
            </a:pPr>
            <a:r>
              <a:rPr lang="en-US" sz="1800" dirty="0"/>
              <a:t>The views expressed in this presentation are those of the author and do not necessarily reflect the official policy or position of the Department of Defense, </a:t>
            </a:r>
            <a:r>
              <a:rPr lang="en-US" sz="1800" dirty="0" smtClean="0"/>
              <a:t>nor the </a:t>
            </a:r>
            <a:r>
              <a:rPr lang="en-US" sz="1800" dirty="0"/>
              <a:t>U.S. Government.</a:t>
            </a:r>
          </a:p>
          <a:p>
            <a:pPr>
              <a:buFont typeface="Wingdings" panose="05000000000000000000" pitchFamily="2" charset="2"/>
              <a:buChar char="§"/>
            </a:pPr>
            <a:r>
              <a:rPr lang="en-US" sz="1800" dirty="0"/>
              <a:t>This continuing education activity is managed and accredited by the Defense Health Agency J-7 Continuing Education Program Office (DHA J-7 CEPO). DHA J-7 CEPO and all accrediting organizations do not support or endorse any product or service mentioned in this activity.</a:t>
            </a:r>
          </a:p>
          <a:p>
            <a:pPr>
              <a:buFont typeface="Wingdings" panose="05000000000000000000" pitchFamily="2" charset="2"/>
              <a:buChar char="§"/>
            </a:pPr>
            <a:r>
              <a:rPr lang="en-US" sz="1800" dirty="0"/>
              <a:t>DHA </a:t>
            </a:r>
            <a:r>
              <a:rPr lang="en-US" sz="1800" dirty="0" smtClean="0"/>
              <a:t>J-4 </a:t>
            </a:r>
            <a:r>
              <a:rPr lang="en-US" sz="1800" dirty="0"/>
              <a:t>staff, as well as activity planners and reviewers have no relevant financial or non-financial interest to disclose.</a:t>
            </a:r>
          </a:p>
          <a:p>
            <a:pPr>
              <a:buFont typeface="Wingdings" panose="05000000000000000000" pitchFamily="2" charset="2"/>
              <a:buChar char="§"/>
            </a:pPr>
            <a:r>
              <a:rPr lang="en-US" sz="1800" dirty="0"/>
              <a:t>Commercial support was not received for this activity. </a:t>
            </a:r>
          </a:p>
        </p:txBody>
      </p:sp>
      <p:sp>
        <p:nvSpPr>
          <p:cNvPr id="4" name="Footer Placeholder 3"/>
          <p:cNvSpPr>
            <a:spLocks noGrp="1"/>
          </p:cNvSpPr>
          <p:nvPr>
            <p:ph type="ftr" sz="quarter" idx="11"/>
          </p:nvPr>
        </p:nvSpPr>
        <p:spPr/>
        <p:txBody>
          <a:bodyPr/>
          <a:lstStyle/>
          <a:p>
            <a:pPr>
              <a:defRPr/>
            </a:pPr>
            <a:r>
              <a:rPr lang="en-US"/>
              <a:t>“Medically Ready Force…Ready Medical Force”</a:t>
            </a:r>
          </a:p>
        </p:txBody>
      </p:sp>
      <p:sp>
        <p:nvSpPr>
          <p:cNvPr id="5" name="Slide Number Placeholder 4"/>
          <p:cNvSpPr>
            <a:spLocks noGrp="1"/>
          </p:cNvSpPr>
          <p:nvPr>
            <p:ph type="sldNum" sz="quarter" idx="12"/>
          </p:nvPr>
        </p:nvSpPr>
        <p:spPr/>
        <p:txBody>
          <a:bodyPr/>
          <a:lstStyle/>
          <a:p>
            <a:pPr>
              <a:defRPr/>
            </a:pPr>
            <a:fld id="{F62C42EF-E4F3-4353-BC38-A3D3AB34DD28}" type="slidenum">
              <a:rPr lang="en-US"/>
              <a:pPr>
                <a:defRPr/>
              </a:pPr>
              <a:t>5</a:t>
            </a:fld>
            <a:endParaRPr lang="en-US" dirty="0"/>
          </a:p>
        </p:txBody>
      </p:sp>
    </p:spTree>
    <p:custDataLst>
      <p:tags r:id="rId1"/>
    </p:custDataLst>
    <p:extLst>
      <p:ext uri="{BB962C8B-B14F-4D97-AF65-F5344CB8AC3E}">
        <p14:creationId xmlns:p14="http://schemas.microsoft.com/office/powerpoint/2010/main" val="3444938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A191DA1-6A88-4599-9BF8-2EE501FBEAEA}"/>
              </a:ext>
            </a:extLst>
          </p:cNvPr>
          <p:cNvSpPr>
            <a:spLocks noGrp="1"/>
          </p:cNvSpPr>
          <p:nvPr>
            <p:ph type="title"/>
          </p:nvPr>
        </p:nvSpPr>
        <p:spPr/>
        <p:txBody>
          <a:bodyPr/>
          <a:lstStyle/>
          <a:p>
            <a:r>
              <a:rPr lang="en-US" dirty="0"/>
              <a:t>Disclosures</a:t>
            </a:r>
          </a:p>
        </p:txBody>
      </p:sp>
      <p:sp>
        <p:nvSpPr>
          <p:cNvPr id="3" name="Content Placeholder 2">
            <a:extLst>
              <a:ext uri="{FF2B5EF4-FFF2-40B4-BE49-F238E27FC236}">
                <a16:creationId xmlns:a16="http://schemas.microsoft.com/office/drawing/2014/main" xmlns="" id="{10B4433C-60FB-43C1-89DF-F846F11AD845}"/>
              </a:ext>
            </a:extLst>
          </p:cNvPr>
          <p:cNvSpPr>
            <a:spLocks noGrp="1"/>
          </p:cNvSpPr>
          <p:nvPr>
            <p:ph idx="1"/>
          </p:nvPr>
        </p:nvSpPr>
        <p:spPr>
          <a:xfrm>
            <a:off x="152400" y="1668463"/>
            <a:ext cx="8534400" cy="4457700"/>
          </a:xfrm>
        </p:spPr>
        <p:txBody>
          <a:bodyPr/>
          <a:lstStyle/>
          <a:p>
            <a:pPr>
              <a:buFont typeface="Wingdings" panose="05000000000000000000" pitchFamily="2" charset="2"/>
              <a:buChar char="§"/>
            </a:pPr>
            <a:r>
              <a:rPr lang="en-US" sz="1800" dirty="0"/>
              <a:t>Ms. Laurie Rafferty has no relevant financial or non-financial relationships to disclose relating to the content of this activity; or presenter(s) must disclose the type of affiliation/financial interest (e.g. employee, speaker, consultant, principal investigator, grant recipient) with company name(s) included.</a:t>
            </a:r>
          </a:p>
          <a:p>
            <a:pPr>
              <a:buFont typeface="Wingdings" panose="05000000000000000000" pitchFamily="2" charset="2"/>
              <a:buChar char="§"/>
            </a:pPr>
            <a:r>
              <a:rPr lang="en-US" sz="1800" dirty="0"/>
              <a:t>The views expressed in this presentation are those of the author and do not necessarily reflect the official policy or position of the Department of Defense, </a:t>
            </a:r>
            <a:r>
              <a:rPr lang="en-US" sz="1800" dirty="0" smtClean="0"/>
              <a:t>nor the </a:t>
            </a:r>
            <a:r>
              <a:rPr lang="en-US" sz="1800" dirty="0"/>
              <a:t>U.S. Government.</a:t>
            </a:r>
          </a:p>
          <a:p>
            <a:pPr>
              <a:buFont typeface="Wingdings" panose="05000000000000000000" pitchFamily="2" charset="2"/>
              <a:buChar char="§"/>
            </a:pPr>
            <a:r>
              <a:rPr lang="en-US" sz="1800" dirty="0"/>
              <a:t>This continuing education activity is managed and accredited by the Defense Health Agency J-7 Continuing Education Program Office (DHA J-7 CEPO). DHA J-7 CEPO and all accrediting organizations do not support or endorse any product or service mentioned in this activity.</a:t>
            </a:r>
          </a:p>
          <a:p>
            <a:pPr>
              <a:buFont typeface="Wingdings" panose="05000000000000000000" pitchFamily="2" charset="2"/>
              <a:buChar char="§"/>
            </a:pPr>
            <a:r>
              <a:rPr lang="en-US" sz="1800" dirty="0"/>
              <a:t>DHA J-7 CEPO staff, as well as activity planners and reviewers have no relevant financial or non-financial interest to disclose.</a:t>
            </a:r>
          </a:p>
          <a:p>
            <a:pPr>
              <a:buFont typeface="Wingdings" panose="05000000000000000000" pitchFamily="2" charset="2"/>
              <a:buChar char="§"/>
            </a:pPr>
            <a:r>
              <a:rPr lang="en-US" sz="1800" dirty="0"/>
              <a:t>Commercial support was not received for this activity. </a:t>
            </a:r>
          </a:p>
          <a:p>
            <a:endParaRPr lang="en-US" dirty="0"/>
          </a:p>
        </p:txBody>
      </p:sp>
      <p:sp>
        <p:nvSpPr>
          <p:cNvPr id="4" name="Footer Placeholder 3">
            <a:extLst>
              <a:ext uri="{FF2B5EF4-FFF2-40B4-BE49-F238E27FC236}">
                <a16:creationId xmlns:a16="http://schemas.microsoft.com/office/drawing/2014/main" xmlns="" id="{0A44EDAA-5659-4E4A-959F-1C24872627CA}"/>
              </a:ext>
            </a:extLst>
          </p:cNvPr>
          <p:cNvSpPr>
            <a:spLocks noGrp="1"/>
          </p:cNvSpPr>
          <p:nvPr>
            <p:ph type="ftr" sz="quarter" idx="11"/>
          </p:nvPr>
        </p:nvSpPr>
        <p:spPr/>
        <p:txBody>
          <a:bodyPr/>
          <a:lstStyle/>
          <a:p>
            <a:pPr>
              <a:defRPr/>
            </a:pPr>
            <a:r>
              <a:rPr lang="en-US"/>
              <a:t>“Medically Ready Force…Ready Medical Force”</a:t>
            </a:r>
          </a:p>
        </p:txBody>
      </p:sp>
      <p:sp>
        <p:nvSpPr>
          <p:cNvPr id="5" name="Slide Number Placeholder 4">
            <a:extLst>
              <a:ext uri="{FF2B5EF4-FFF2-40B4-BE49-F238E27FC236}">
                <a16:creationId xmlns:a16="http://schemas.microsoft.com/office/drawing/2014/main" xmlns="" id="{829800DB-08D1-448C-8636-9545F0577A23}"/>
              </a:ext>
            </a:extLst>
          </p:cNvPr>
          <p:cNvSpPr>
            <a:spLocks noGrp="1"/>
          </p:cNvSpPr>
          <p:nvPr>
            <p:ph type="sldNum" sz="quarter" idx="12"/>
          </p:nvPr>
        </p:nvSpPr>
        <p:spPr/>
        <p:txBody>
          <a:bodyPr/>
          <a:lstStyle/>
          <a:p>
            <a:pPr>
              <a:defRPr/>
            </a:pPr>
            <a:fld id="{B03FC4F1-CD7C-433C-AEF9-04121A050B4B}" type="slidenum">
              <a:rPr lang="en-US" smtClean="0"/>
              <a:pPr>
                <a:defRPr/>
              </a:pPr>
              <a:t>6</a:t>
            </a:fld>
            <a:endParaRPr lang="en-US" dirty="0"/>
          </a:p>
        </p:txBody>
      </p:sp>
    </p:spTree>
    <p:custDataLst>
      <p:tags r:id="rId1"/>
    </p:custDataLst>
    <p:extLst>
      <p:ext uri="{BB962C8B-B14F-4D97-AF65-F5344CB8AC3E}">
        <p14:creationId xmlns:p14="http://schemas.microsoft.com/office/powerpoint/2010/main" val="19403530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descr="The title of this slide is" title="Slide Title"/>
          <p:cNvSpPr>
            <a:spLocks noGrp="1"/>
          </p:cNvSpPr>
          <p:nvPr>
            <p:ph type="title"/>
          </p:nvPr>
        </p:nvSpPr>
        <p:spPr/>
        <p:txBody>
          <a:bodyPr/>
          <a:lstStyle/>
          <a:p>
            <a:pPr eaLnBrk="1" hangingPunct="1"/>
            <a:r>
              <a:rPr lang="en-US" dirty="0"/>
              <a:t>Learning Objectives</a:t>
            </a:r>
            <a:endParaRPr lang="en-US" altLang="en-US" dirty="0"/>
          </a:p>
        </p:txBody>
      </p:sp>
      <p:sp>
        <p:nvSpPr>
          <p:cNvPr id="8195" name="Content Placeholder 2"/>
          <p:cNvSpPr>
            <a:spLocks noGrp="1"/>
          </p:cNvSpPr>
          <p:nvPr>
            <p:ph idx="1"/>
          </p:nvPr>
        </p:nvSpPr>
        <p:spPr/>
        <p:txBody>
          <a:bodyPr/>
          <a:lstStyle/>
          <a:p>
            <a:pPr marL="0" indent="0">
              <a:buNone/>
            </a:pPr>
            <a:r>
              <a:rPr lang="en-US" dirty="0"/>
              <a:t>At the conclusion of this activity, participants will be able to:</a:t>
            </a:r>
          </a:p>
          <a:p>
            <a:pPr marL="0" indent="0">
              <a:buNone/>
            </a:pPr>
            <a:endParaRPr lang="en-US" sz="1000" dirty="0"/>
          </a:p>
          <a:p>
            <a:pPr marL="514350" indent="-514350">
              <a:buFont typeface="+mj-lt"/>
              <a:buAutoNum type="arabicPeriod"/>
            </a:pPr>
            <a:r>
              <a:rPr lang="en-US" dirty="0"/>
              <a:t>Identify a Financial Conflict of Interest. </a:t>
            </a:r>
          </a:p>
          <a:p>
            <a:pPr marL="514350" indent="-514350">
              <a:buFont typeface="+mj-lt"/>
              <a:buAutoNum type="arabicPeriod"/>
            </a:pPr>
            <a:r>
              <a:rPr lang="en-US" dirty="0"/>
              <a:t>Summarize an Appearance of Bias.</a:t>
            </a:r>
          </a:p>
          <a:p>
            <a:pPr marL="514350" indent="-514350">
              <a:buFont typeface="+mj-lt"/>
              <a:buAutoNum type="arabicPeriod"/>
            </a:pPr>
            <a:r>
              <a:rPr lang="en-US" dirty="0"/>
              <a:t>Discuss exceptions to the Gift Prohibition.</a:t>
            </a:r>
          </a:p>
          <a:p>
            <a:pPr marL="514350" indent="-514350">
              <a:buFont typeface="+mj-lt"/>
              <a:buAutoNum type="arabicPeriod"/>
            </a:pPr>
            <a:r>
              <a:rPr lang="en-US" dirty="0"/>
              <a:t>Explain post-government employment restrictions.</a:t>
            </a:r>
          </a:p>
        </p:txBody>
      </p:sp>
      <p:sp>
        <p:nvSpPr>
          <p:cNvPr id="4" name="Footer Placeholder 3"/>
          <p:cNvSpPr>
            <a:spLocks noGrp="1"/>
          </p:cNvSpPr>
          <p:nvPr>
            <p:ph type="ftr" sz="quarter" idx="11"/>
          </p:nvPr>
        </p:nvSpPr>
        <p:spPr/>
        <p:txBody>
          <a:bodyPr/>
          <a:lstStyle/>
          <a:p>
            <a:pPr>
              <a:defRPr/>
            </a:pPr>
            <a:r>
              <a:rPr lang="en-US"/>
              <a:t>“Medically Ready Force…Ready Medical Force”</a:t>
            </a:r>
          </a:p>
        </p:txBody>
      </p:sp>
      <p:sp>
        <p:nvSpPr>
          <p:cNvPr id="5" name="Slide Number Placeholder 4"/>
          <p:cNvSpPr>
            <a:spLocks noGrp="1"/>
          </p:cNvSpPr>
          <p:nvPr>
            <p:ph type="sldNum" sz="quarter" idx="12"/>
          </p:nvPr>
        </p:nvSpPr>
        <p:spPr/>
        <p:txBody>
          <a:bodyPr/>
          <a:lstStyle/>
          <a:p>
            <a:pPr>
              <a:defRPr/>
            </a:pPr>
            <a:fld id="{AE92034F-8590-4C0E-822C-B92469E734DF}" type="slidenum">
              <a:rPr lang="en-US"/>
              <a:pPr>
                <a:defRPr/>
              </a:pPr>
              <a:t>7</a:t>
            </a:fld>
            <a:endParaRPr lang="en-US" dirty="0"/>
          </a:p>
        </p:txBody>
      </p:sp>
    </p:spTree>
    <p:custDataLst>
      <p:tags r:id="rId1"/>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000" dirty="0"/>
              <a:t>Acting Secretary Shanahan’s “Leading with </a:t>
            </a:r>
            <a:r>
              <a:rPr lang="en-US" sz="3000" dirty="0" smtClean="0"/>
              <a:t>an </a:t>
            </a:r>
            <a:r>
              <a:rPr lang="en-US" sz="3000" dirty="0"/>
              <a:t>Ethics Mindset” Memo</a:t>
            </a:r>
          </a:p>
        </p:txBody>
      </p:sp>
      <p:sp>
        <p:nvSpPr>
          <p:cNvPr id="4" name="Footer Placeholder 3"/>
          <p:cNvSpPr>
            <a:spLocks noGrp="1"/>
          </p:cNvSpPr>
          <p:nvPr>
            <p:ph type="ftr" sz="quarter" idx="11"/>
          </p:nvPr>
        </p:nvSpPr>
        <p:spPr/>
        <p:txBody>
          <a:bodyPr/>
          <a:lstStyle/>
          <a:p>
            <a:pPr>
              <a:defRPr/>
            </a:pPr>
            <a:r>
              <a:rPr lang="en-US"/>
              <a:t>“Medically Ready Force…Ready Medical Force”</a:t>
            </a:r>
          </a:p>
        </p:txBody>
      </p:sp>
      <p:sp>
        <p:nvSpPr>
          <p:cNvPr id="5" name="Slide Number Placeholder 4"/>
          <p:cNvSpPr>
            <a:spLocks noGrp="1"/>
          </p:cNvSpPr>
          <p:nvPr>
            <p:ph type="sldNum" sz="quarter" idx="12"/>
          </p:nvPr>
        </p:nvSpPr>
        <p:spPr/>
        <p:txBody>
          <a:bodyPr/>
          <a:lstStyle/>
          <a:p>
            <a:pPr>
              <a:defRPr/>
            </a:pPr>
            <a:fld id="{B03FC4F1-CD7C-433C-AEF9-04121A050B4B}" type="slidenum">
              <a:rPr lang="en-US" smtClean="0"/>
              <a:pPr>
                <a:defRPr/>
              </a:pPr>
              <a:t>8</a:t>
            </a:fld>
            <a:endParaRPr lang="en-US" dirty="0"/>
          </a:p>
        </p:txBody>
      </p:sp>
      <p:graphicFrame>
        <p:nvGraphicFramePr>
          <p:cNvPr id="6" name="Content Placeholder 3">
            <a:extLst>
              <a:ext uri="{FF2B5EF4-FFF2-40B4-BE49-F238E27FC236}">
                <a16:creationId xmlns:a16="http://schemas.microsoft.com/office/drawing/2014/main" xmlns="" id="{D3712644-4174-4010-A402-27AB35D71C31}"/>
              </a:ext>
            </a:extLst>
          </p:cNvPr>
          <p:cNvGraphicFramePr>
            <a:graphicFrameLocks noChangeAspect="1"/>
          </p:cNvGraphicFramePr>
          <p:nvPr>
            <p:extLst>
              <p:ext uri="{D42A27DB-BD31-4B8C-83A1-F6EECF244321}">
                <p14:modId xmlns:p14="http://schemas.microsoft.com/office/powerpoint/2010/main" val="1311007939"/>
              </p:ext>
            </p:extLst>
          </p:nvPr>
        </p:nvGraphicFramePr>
        <p:xfrm>
          <a:off x="2822575" y="1668463"/>
          <a:ext cx="3497263" cy="4457700"/>
        </p:xfrm>
        <a:graphic>
          <a:graphicData uri="http://schemas.openxmlformats.org/presentationml/2006/ole">
            <mc:AlternateContent xmlns:mc="http://schemas.openxmlformats.org/markup-compatibility/2006">
              <mc:Choice xmlns:v="urn:schemas-microsoft-com:vml" Requires="v">
                <p:oleObj spid="_x0000_s1128" name="Acrobat Document" r:id="rId4" imgW="5829183" imgH="7543566" progId="Acrobat.Document.2015">
                  <p:embed/>
                </p:oleObj>
              </mc:Choice>
              <mc:Fallback>
                <p:oleObj name="Acrobat Document" r:id="rId4" imgW="5829183" imgH="7543566" progId="Acrobat.Document.2015">
                  <p:embed/>
                  <p:pic>
                    <p:nvPicPr>
                      <p:cNvPr id="4" name="Content Placeholder 3"/>
                      <p:cNvPicPr/>
                      <p:nvPr/>
                    </p:nvPicPr>
                    <p:blipFill>
                      <a:blip r:embed="rId5"/>
                      <a:stretch>
                        <a:fillRect/>
                      </a:stretch>
                    </p:blipFill>
                    <p:spPr>
                      <a:xfrm>
                        <a:off x="2822575" y="1668463"/>
                        <a:ext cx="3497263" cy="4457700"/>
                      </a:xfrm>
                      <a:prstGeom prst="rect">
                        <a:avLst/>
                      </a:prstGeom>
                    </p:spPr>
                  </p:pic>
                </p:oleObj>
              </mc:Fallback>
            </mc:AlternateContent>
          </a:graphicData>
        </a:graphic>
      </p:graphicFrame>
    </p:spTree>
    <p:custDataLst>
      <p:tags r:id="rId2"/>
    </p:custDataLst>
    <p:extLst>
      <p:ext uri="{BB962C8B-B14F-4D97-AF65-F5344CB8AC3E}">
        <p14:creationId xmlns:p14="http://schemas.microsoft.com/office/powerpoint/2010/main" val="16201817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Memo Requires: </a:t>
            </a:r>
            <a:endParaRPr lang="en-US" dirty="0"/>
          </a:p>
        </p:txBody>
      </p:sp>
      <p:sp>
        <p:nvSpPr>
          <p:cNvPr id="3" name="Content Placeholder 2"/>
          <p:cNvSpPr>
            <a:spLocks noGrp="1"/>
          </p:cNvSpPr>
          <p:nvPr>
            <p:ph idx="1"/>
          </p:nvPr>
        </p:nvSpPr>
        <p:spPr/>
        <p:txBody>
          <a:bodyPr/>
          <a:lstStyle/>
          <a:p>
            <a:r>
              <a:rPr lang="en-US" dirty="0"/>
              <a:t>Be good stewards of tax payer dollars</a:t>
            </a:r>
          </a:p>
          <a:p>
            <a:r>
              <a:rPr lang="en-US" dirty="0"/>
              <a:t>Reinforce ethical behavior &amp; recognize ethics principles as the foundation for sound, informed decisions</a:t>
            </a:r>
          </a:p>
          <a:p>
            <a:r>
              <a:rPr lang="en-US" dirty="0"/>
              <a:t>Remain in ethics midfield</a:t>
            </a:r>
          </a:p>
          <a:p>
            <a:r>
              <a:rPr lang="en-US" dirty="0"/>
              <a:t>Values-based, ethical decision-making</a:t>
            </a:r>
          </a:p>
          <a:p>
            <a:r>
              <a:rPr lang="en-US" dirty="0"/>
              <a:t>Senior leaders involved in presenting annual ethics training</a:t>
            </a:r>
          </a:p>
          <a:p>
            <a:endParaRPr lang="en-US" dirty="0"/>
          </a:p>
        </p:txBody>
      </p:sp>
      <p:sp>
        <p:nvSpPr>
          <p:cNvPr id="4" name="Footer Placeholder 3"/>
          <p:cNvSpPr>
            <a:spLocks noGrp="1"/>
          </p:cNvSpPr>
          <p:nvPr>
            <p:ph type="ftr" sz="quarter" idx="11"/>
          </p:nvPr>
        </p:nvSpPr>
        <p:spPr/>
        <p:txBody>
          <a:bodyPr/>
          <a:lstStyle/>
          <a:p>
            <a:pPr>
              <a:defRPr/>
            </a:pPr>
            <a:r>
              <a:rPr lang="en-US" smtClean="0"/>
              <a:t>“Medically Ready Force…Ready Medical Force”</a:t>
            </a:r>
            <a:endParaRPr lang="en-US"/>
          </a:p>
        </p:txBody>
      </p:sp>
      <p:sp>
        <p:nvSpPr>
          <p:cNvPr id="5" name="Slide Number Placeholder 4"/>
          <p:cNvSpPr>
            <a:spLocks noGrp="1"/>
          </p:cNvSpPr>
          <p:nvPr>
            <p:ph type="sldNum" sz="quarter" idx="12"/>
          </p:nvPr>
        </p:nvSpPr>
        <p:spPr/>
        <p:txBody>
          <a:bodyPr/>
          <a:lstStyle/>
          <a:p>
            <a:pPr>
              <a:defRPr/>
            </a:pPr>
            <a:fld id="{B03FC4F1-CD7C-433C-AEF9-04121A050B4B}" type="slidenum">
              <a:rPr lang="en-US" smtClean="0"/>
              <a:pPr>
                <a:defRPr/>
              </a:pPr>
              <a:t>9</a:t>
            </a:fld>
            <a:endParaRPr lang="en-US" dirty="0"/>
          </a:p>
        </p:txBody>
      </p:sp>
    </p:spTree>
    <p:extLst>
      <p:ext uri="{BB962C8B-B14F-4D97-AF65-F5344CB8AC3E}">
        <p14:creationId xmlns:p14="http://schemas.microsoft.com/office/powerpoint/2010/main" val="97931590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DESIGN_ID_DHA TEMPLATE 2014-04-22" val="CuuubPUD"/>
  <p:tag name="ARTICULATE_PROJECT_OPEN" val="0"/>
  <p:tag name="ARTICULATE_SLIDE_COUNT" val="34"/>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DHA template 2014-04-2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56ABE32C2AD5F48B9BD2A4200D8B544" ma:contentTypeVersion="0" ma:contentTypeDescription="Create a new document." ma:contentTypeScope="" ma:versionID="8698f26c2dd0ecf1d94f2e88af26f4b5">
  <xsd:schema xmlns:xsd="http://www.w3.org/2001/XMLSchema" xmlns:xs="http://www.w3.org/2001/XMLSchema" xmlns:p="http://schemas.microsoft.com/office/2006/metadata/properties" xmlns:ns2="544be07d-7465-4746-b40c-f2df032bad02" targetNamespace="http://schemas.microsoft.com/office/2006/metadata/properties" ma:root="true" ma:fieldsID="92637c7f3ac00c926dcfc299c11716d0" ns2:_="">
    <xsd:import namespace="544be07d-7465-4746-b40c-f2df032bad02"/>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44be07d-7465-4746-b40c-f2df032bad02"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3.xml><?xml version="1.0" encoding="utf-8"?>
<p:properties xmlns:p="http://schemas.microsoft.com/office/2006/metadata/properties" xmlns:xsi="http://www.w3.org/2001/XMLSchema-instance" xmlns:pc="http://schemas.microsoft.com/office/infopath/2007/PartnerControls">
  <documentManagement>
    <_dlc_DocId xmlns="544be07d-7465-4746-b40c-f2df032bad02">GDIT-1227932057-3763</_dlc_DocId>
    <_dlc_DocIdUrl xmlns="544be07d-7465-4746-b40c-f2df032bad02">
      <Url>https://spspi.gdit.com/opshcsd/hsg/DCoEEP/_layouts/DocIdRedir.aspx?ID=GDIT-1227932057-3763</Url>
      <Description>GDIT-1227932057-3763</Description>
    </_dlc_DocIdUrl>
  </documentManagement>
</p:properties>
</file>

<file path=customXml/item4.xml><?xml version="1.0" encoding="utf-8"?>
<LongProperties xmlns="http://schemas.microsoft.com/office/2006/metadata/longProperties"/>
</file>

<file path=customXml/item5.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D71EEB9-D6EE-4802-9642-F53BAF472D49}"/>
</file>

<file path=customXml/itemProps2.xml><?xml version="1.0" encoding="utf-8"?>
<ds:datastoreItem xmlns:ds="http://schemas.openxmlformats.org/officeDocument/2006/customXml" ds:itemID="{BFB51F97-ED7E-40EC-96F8-F4F049FD20F1}"/>
</file>

<file path=customXml/itemProps3.xml><?xml version="1.0" encoding="utf-8"?>
<ds:datastoreItem xmlns:ds="http://schemas.openxmlformats.org/officeDocument/2006/customXml" ds:itemID="{BD1DE821-8093-4765-BE5C-B06C5FD10D9E}"/>
</file>

<file path=customXml/itemProps4.xml><?xml version="1.0" encoding="utf-8"?>
<ds:datastoreItem xmlns:ds="http://schemas.openxmlformats.org/officeDocument/2006/customXml" ds:itemID="{4E643294-428A-48BE-A5AD-D2DA810D800A}"/>
</file>

<file path=customXml/itemProps5.xml><?xml version="1.0" encoding="utf-8"?>
<ds:datastoreItem xmlns:ds="http://schemas.openxmlformats.org/officeDocument/2006/customXml" ds:itemID="{56ADAA43-8DFA-415C-8F98-BF97A0BD9989}"/>
</file>

<file path=docProps/app.xml><?xml version="1.0" encoding="utf-8"?>
<Properties xmlns="http://schemas.openxmlformats.org/officeDocument/2006/extended-properties" xmlns:vt="http://schemas.openxmlformats.org/officeDocument/2006/docPropsVTypes">
  <Template>DHA template 2014-04-22</Template>
  <TotalTime>14898</TotalTime>
  <Words>2366</Words>
  <Application>Microsoft Office PowerPoint</Application>
  <PresentationFormat>On-screen Show (4:3)</PresentationFormat>
  <Paragraphs>286</Paragraphs>
  <Slides>37</Slides>
  <Notes>0</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37</vt:i4>
      </vt:variant>
    </vt:vector>
  </HeadingPairs>
  <TitlesOfParts>
    <vt:vector size="43" baseType="lpstr">
      <vt:lpstr>Arial</vt:lpstr>
      <vt:lpstr>Calibri</vt:lpstr>
      <vt:lpstr>Lucida Sans Unicode</vt:lpstr>
      <vt:lpstr>Wingdings</vt:lpstr>
      <vt:lpstr>DHA template 2014-04-22</vt:lpstr>
      <vt:lpstr>Acrobat Document</vt:lpstr>
      <vt:lpstr>Leading with an Ethics Mindset  John M. Tenaglia  Laurie Rafferty, J.D.  2019 Annual Ethics Training 29 August 2019 1300-1400 </vt:lpstr>
      <vt:lpstr>Presenters</vt:lpstr>
      <vt:lpstr>Mr. John M. Tenaglia</vt:lpstr>
      <vt:lpstr>Laurie Rafferty, J.D. </vt:lpstr>
      <vt:lpstr>Disclosures</vt:lpstr>
      <vt:lpstr>Disclosures</vt:lpstr>
      <vt:lpstr>Learning Objectives</vt:lpstr>
      <vt:lpstr>Acting Secretary Shanahan’s “Leading with an Ethics Mindset” Memo</vt:lpstr>
      <vt:lpstr>Memo Requires: </vt:lpstr>
      <vt:lpstr>Secretary Esper’s “Reaffirming Our Commitment to Ethics Conduct” Memo</vt:lpstr>
      <vt:lpstr>Memo Requires:</vt:lpstr>
      <vt:lpstr>Topics</vt:lpstr>
      <vt:lpstr>Financial Conflict of Interest</vt:lpstr>
      <vt:lpstr>Exemptions to General Rule</vt:lpstr>
      <vt:lpstr>Scenarios</vt:lpstr>
      <vt:lpstr>Appearances of Bias</vt:lpstr>
      <vt:lpstr>Covered Relationships, cont.</vt:lpstr>
      <vt:lpstr>Scenarios</vt:lpstr>
      <vt:lpstr>Gifts, Bribes &amp; Salary Supplementation</vt:lpstr>
      <vt:lpstr>Exceptions to the Gift Prohibition</vt:lpstr>
      <vt:lpstr>Scenarios</vt:lpstr>
      <vt:lpstr>Gifts Between Government Employees</vt:lpstr>
      <vt:lpstr>Scenarios</vt:lpstr>
      <vt:lpstr>Outside Employment</vt:lpstr>
      <vt:lpstr>Scenarios</vt:lpstr>
      <vt:lpstr>Political Activities</vt:lpstr>
      <vt:lpstr>Scenarios</vt:lpstr>
      <vt:lpstr>Misuse of Government Resources</vt:lpstr>
      <vt:lpstr>               Scenarios</vt:lpstr>
      <vt:lpstr>               Post-Government Employment</vt:lpstr>
      <vt:lpstr>Scenarios</vt:lpstr>
      <vt:lpstr>Financial Disclosure</vt:lpstr>
      <vt:lpstr>Remember: Stay on the Right Side</vt:lpstr>
      <vt:lpstr>Contact Information</vt:lpstr>
      <vt:lpstr>Key Takeaways</vt:lpstr>
      <vt:lpstr>References</vt:lpstr>
      <vt:lpstr>How to Obtain CE Credit</vt:lpstr>
    </vt:vector>
  </TitlesOfParts>
  <Company>Department of Defense - Health Affairs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DHA PowerPoint Template (Approved)</dc:title>
  <dc:creator>Stevenson, James, CTR, OASD(HA)/TMA</dc:creator>
  <cp:lastModifiedBy>King, Ladonna S CTR (USA)</cp:lastModifiedBy>
  <cp:revision>83</cp:revision>
  <dcterms:created xsi:type="dcterms:W3CDTF">2014-05-09T16:12:25Z</dcterms:created>
  <dcterms:modified xsi:type="dcterms:W3CDTF">2019-08-28T15:01:33Z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dlc_DocId">
    <vt:lpwstr>PLMIMS-33-319</vt:lpwstr>
  </property>
  <property fmtid="{D5CDD505-2E9C-101B-9397-08002B2CF9AE}" pid="3" name="_dlc_DocIdItemGuid">
    <vt:lpwstr>42a2651e-f4ba-4225-883d-33e88fb23498</vt:lpwstr>
  </property>
  <property fmtid="{D5CDD505-2E9C-101B-9397-08002B2CF9AE}" pid="4" name="_dlc_DocIdUrl">
    <vt:lpwstr>https://dcoe-portal.amedd.army.mil/_layouts/DocIdRedir.aspx?ID=PLMIMS-33-319, PLMIMS-33-319</vt:lpwstr>
  </property>
  <property fmtid="{D5CDD505-2E9C-101B-9397-08002B2CF9AE}" pid="5" name="ContentTypeId">
    <vt:lpwstr>0x010100556ABE32C2AD5F48B9BD2A4200D8B544</vt:lpwstr>
  </property>
  <property fmtid="{D5CDD505-2E9C-101B-9397-08002B2CF9AE}" pid="6" name="ArticulateGUID">
    <vt:lpwstr>A07E91C4-4B16-414B-B5AB-7A8A0E6F8AD7</vt:lpwstr>
  </property>
  <property fmtid="{D5CDD505-2E9C-101B-9397-08002B2CF9AE}" pid="7" name="ArticulatePath">
    <vt:lpwstr>DHA J7 CEPO Powerpoint Template (1)</vt:lpwstr>
  </property>
</Properties>
</file>