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4"/>
  </p:notesMasterIdLst>
  <p:sldIdLst>
    <p:sldId id="256" r:id="rId7"/>
    <p:sldId id="294" r:id="rId8"/>
    <p:sldId id="295" r:id="rId9"/>
    <p:sldId id="289" r:id="rId10"/>
    <p:sldId id="296" r:id="rId11"/>
    <p:sldId id="290" r:id="rId12"/>
    <p:sldId id="260" r:id="rId13"/>
    <p:sldId id="261" r:id="rId14"/>
    <p:sldId id="292" r:id="rId15"/>
    <p:sldId id="291" r:id="rId16"/>
    <p:sldId id="293"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62" r:id="rId41"/>
    <p:sldId id="263" r:id="rId42"/>
    <p:sldId id="264" r:id="rId43"/>
  </p:sldIdLst>
  <p:sldSz cx="9144000" cy="6858000" type="screen4x3"/>
  <p:notesSz cx="6858000" cy="9144000"/>
  <p:custDataLst>
    <p:tags r:id="rId4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5" d="100"/>
          <a:sy n="105" d="100"/>
        </p:scale>
        <p:origin x="171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37CBA4-7504-4A53-9F02-647CD56C532D}" type="datetimeFigureOut">
              <a:rPr lang="en-US"/>
              <a:pPr>
                <a:defRPr/>
              </a:pPr>
              <a:t>9/16/2019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D9E89A-3ADC-4375-8536-9F21E43B30AD}" type="slidenum">
              <a:rPr lang="en-US"/>
              <a:pPr>
                <a:defRPr/>
              </a:pPr>
              <a:t>‹#›</a:t>
            </a:fld>
            <a:endParaRPr lang="en-US"/>
          </a:p>
        </p:txBody>
      </p:sp>
    </p:spTree>
    <p:extLst>
      <p:ext uri="{BB962C8B-B14F-4D97-AF65-F5344CB8AC3E}">
        <p14:creationId xmlns:p14="http://schemas.microsoft.com/office/powerpoint/2010/main" val="3236185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ilitary department seals in the following order: Department of Defense, Military Health System, Department of the Army, Department of the Marine Corps, Department of the Navy, Department of the Air Force, and Defense Health Agency." title="Collection of Military Department Sea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2063" y="4857750"/>
            <a:ext cx="66198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28801"/>
            <a:ext cx="7772400" cy="3140074"/>
          </a:xfrm>
        </p:spPr>
        <p:txBody>
          <a:bodyPr/>
          <a:lstStyle>
            <a:lvl1pPr algn="ctr">
              <a:defRPr/>
            </a:lvl1pPr>
          </a:lstStyle>
          <a:p>
            <a:r>
              <a:rPr lang="en-US"/>
              <a:t>Click to edit Master title style</a:t>
            </a:r>
            <a:endParaRPr lang="en-US" dirty="0"/>
          </a:p>
        </p:txBody>
      </p:sp>
      <p:sp>
        <p:nvSpPr>
          <p:cNvPr id="3" name="Subtitle 2" descr="Presentation Title" title="Presentation Title"/>
          <p:cNvSpPr>
            <a:spLocks noGrp="1"/>
          </p:cNvSpPr>
          <p:nvPr>
            <p:ph type="subTitle" idx="1"/>
          </p:nvPr>
        </p:nvSpPr>
        <p:spPr>
          <a:xfrm>
            <a:off x="228600" y="228600"/>
            <a:ext cx="6477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9D2B343-3C99-431F-8302-2F87763DD36A}" type="datetime1">
              <a:rPr lang="en-US"/>
              <a:pPr>
                <a:defRPr/>
              </a:pPr>
              <a:t>9/16/2019</a:t>
            </a:fld>
            <a:endParaRPr lang="en-US"/>
          </a:p>
        </p:txBody>
      </p:sp>
      <p:sp>
        <p:nvSpPr>
          <p:cNvPr id="6" name="Footer Placeholder 4"/>
          <p:cNvSpPr>
            <a:spLocks noGrp="1"/>
          </p:cNvSpPr>
          <p:nvPr>
            <p:ph type="ftr" sz="quarter" idx="11"/>
          </p:nvPr>
        </p:nvSpPr>
        <p:spPr>
          <a:xfrm>
            <a:off x="1676400" y="6356350"/>
            <a:ext cx="5791200" cy="365125"/>
          </a:xfrm>
        </p:spPr>
        <p:txBody>
          <a:bodyPr/>
          <a:lstStyle>
            <a:lvl1pPr>
              <a:defRPr sz="2000"/>
            </a:lvl1pPr>
          </a:lstStyle>
          <a:p>
            <a:pPr>
              <a:defRPr/>
            </a:pPr>
            <a:r>
              <a:rPr lang="en-US"/>
              <a:t>“Medically Ready Force…Ready Medical Force”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BB917C-B06F-4712-9113-DDC0E6FF8125}" type="slidenum">
              <a:rPr lang="en-US"/>
              <a:pPr>
                <a:defRPr/>
              </a:pPr>
              <a:t>‹#›</a:t>
            </a:fld>
            <a:endParaRPr lang="en-US"/>
          </a:p>
        </p:txBody>
      </p:sp>
    </p:spTree>
    <p:extLst>
      <p:ext uri="{BB962C8B-B14F-4D97-AF65-F5344CB8AC3E}">
        <p14:creationId xmlns:p14="http://schemas.microsoft.com/office/powerpoint/2010/main" val="407677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240039-8639-476B-B49D-F54B7E793644}" type="datetime1">
              <a:rPr lang="en-US"/>
              <a:pPr>
                <a:defRPr/>
              </a:pPr>
              <a:t>9/16/2019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6" name="Slide Number Placeholder 5"/>
          <p:cNvSpPr>
            <a:spLocks noGrp="1"/>
          </p:cNvSpPr>
          <p:nvPr>
            <p:ph type="sldNum" sz="quarter" idx="12"/>
          </p:nvPr>
        </p:nvSpPr>
        <p:spPr/>
        <p:txBody>
          <a:bodyPr/>
          <a:lstStyle>
            <a:lvl1pPr>
              <a:defRPr sz="1400" b="1"/>
            </a:lvl1pPr>
          </a:lstStyle>
          <a:p>
            <a:pPr>
              <a:defRPr/>
            </a:pPr>
            <a:fld id="{B03FC4F1-CD7C-433C-AEF9-04121A050B4B}" type="slidenum">
              <a:rPr lang="en-US"/>
              <a:pPr>
                <a:defRPr/>
              </a:pPr>
              <a:t>‹#›</a:t>
            </a:fld>
            <a:endParaRPr lang="en-US" dirty="0"/>
          </a:p>
        </p:txBody>
      </p:sp>
    </p:spTree>
    <p:extLst>
      <p:ext uri="{BB962C8B-B14F-4D97-AF65-F5344CB8AC3E}">
        <p14:creationId xmlns:p14="http://schemas.microsoft.com/office/powerpoint/2010/main" val="163970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A88318B-6EEC-4537-B77C-0026516FE5F9}" type="datetime1">
              <a:rPr lang="en-US"/>
              <a:pPr>
                <a:defRPr/>
              </a:pPr>
              <a:t>9/16/2019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7" name="Slide Number Placeholder 5"/>
          <p:cNvSpPr>
            <a:spLocks noGrp="1"/>
          </p:cNvSpPr>
          <p:nvPr>
            <p:ph type="sldNum" sz="quarter" idx="12"/>
          </p:nvPr>
        </p:nvSpPr>
        <p:spPr/>
        <p:txBody>
          <a:bodyPr/>
          <a:lstStyle>
            <a:lvl1pPr>
              <a:defRPr/>
            </a:lvl1pPr>
          </a:lstStyle>
          <a:p>
            <a:pPr>
              <a:defRPr/>
            </a:pPr>
            <a:fld id="{9FFB3A72-63F0-4E5D-B74F-ED2EEE6C1BB5}" type="slidenum">
              <a:rPr lang="en-US"/>
              <a:pPr>
                <a:defRPr/>
              </a:pPr>
              <a:t>‹#›</a:t>
            </a:fld>
            <a:endParaRPr lang="en-US" dirty="0"/>
          </a:p>
        </p:txBody>
      </p:sp>
    </p:spTree>
    <p:extLst>
      <p:ext uri="{BB962C8B-B14F-4D97-AF65-F5344CB8AC3E}">
        <p14:creationId xmlns:p14="http://schemas.microsoft.com/office/powerpoint/2010/main" val="341213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63FFD3B-5E73-4F2B-8819-586000D3E78D}" type="datetime1">
              <a:rPr lang="en-US"/>
              <a:pPr>
                <a:defRPr/>
              </a:pPr>
              <a:t>9/16/2019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9" name="Slide Number Placeholder 5"/>
          <p:cNvSpPr>
            <a:spLocks noGrp="1"/>
          </p:cNvSpPr>
          <p:nvPr>
            <p:ph type="sldNum" sz="quarter" idx="12"/>
          </p:nvPr>
        </p:nvSpPr>
        <p:spPr/>
        <p:txBody>
          <a:bodyPr/>
          <a:lstStyle>
            <a:lvl1pPr>
              <a:defRPr/>
            </a:lvl1pPr>
          </a:lstStyle>
          <a:p>
            <a:pPr>
              <a:defRPr/>
            </a:pPr>
            <a:fld id="{0055F1D5-E264-464E-A352-046ED2049D11}" type="slidenum">
              <a:rPr lang="en-US"/>
              <a:pPr>
                <a:defRPr/>
              </a:pPr>
              <a:t>‹#›</a:t>
            </a:fld>
            <a:endParaRPr lang="en-US" dirty="0"/>
          </a:p>
        </p:txBody>
      </p:sp>
    </p:spTree>
    <p:extLst>
      <p:ext uri="{BB962C8B-B14F-4D97-AF65-F5344CB8AC3E}">
        <p14:creationId xmlns:p14="http://schemas.microsoft.com/office/powerpoint/2010/main" val="5075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Presentation Title" title="Presentation Title"/>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B0D07A5-D384-4186-9FFF-3E54A9B3971F}" type="datetime1">
              <a:rPr lang="en-US"/>
              <a:pPr>
                <a:defRPr/>
              </a:pPr>
              <a:t>9/16/2019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5" name="Slide Number Placeholder 5"/>
          <p:cNvSpPr>
            <a:spLocks noGrp="1"/>
          </p:cNvSpPr>
          <p:nvPr>
            <p:ph type="sldNum" sz="quarter" idx="12"/>
          </p:nvPr>
        </p:nvSpPr>
        <p:spPr/>
        <p:txBody>
          <a:bodyPr/>
          <a:lstStyle>
            <a:lvl1pPr>
              <a:defRPr/>
            </a:lvl1pPr>
          </a:lstStyle>
          <a:p>
            <a:pPr>
              <a:defRPr/>
            </a:pPr>
            <a:fld id="{BF3A1523-6233-4CEA-A6CD-79B5D213F840}" type="slidenum">
              <a:rPr lang="en-US"/>
              <a:pPr>
                <a:defRPr/>
              </a:pPr>
              <a:t>‹#›</a:t>
            </a:fld>
            <a:endParaRPr lang="en-US" dirty="0"/>
          </a:p>
        </p:txBody>
      </p:sp>
    </p:spTree>
    <p:extLst>
      <p:ext uri="{BB962C8B-B14F-4D97-AF65-F5344CB8AC3E}">
        <p14:creationId xmlns:p14="http://schemas.microsoft.com/office/powerpoint/2010/main" val="319538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7B948A-BB2A-4E61-BCB4-88CC213C5630}" type="datetime1">
              <a:rPr lang="en-US"/>
              <a:pPr>
                <a:defRPr/>
              </a:pPr>
              <a:t>9/16/2019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“Medically Ready Force…Ready Medical Force”</a:t>
            </a:r>
          </a:p>
        </p:txBody>
      </p:sp>
      <p:sp>
        <p:nvSpPr>
          <p:cNvPr id="4" name="Slide Number Placeholder 5"/>
          <p:cNvSpPr>
            <a:spLocks noGrp="1"/>
          </p:cNvSpPr>
          <p:nvPr>
            <p:ph type="sldNum" sz="quarter" idx="12"/>
          </p:nvPr>
        </p:nvSpPr>
        <p:spPr/>
        <p:txBody>
          <a:bodyPr/>
          <a:lstStyle>
            <a:lvl1pPr>
              <a:defRPr/>
            </a:lvl1pPr>
          </a:lstStyle>
          <a:p>
            <a:pPr>
              <a:defRPr/>
            </a:pPr>
            <a:fld id="{2EBCFA4C-EE2C-4B78-9FA5-6CC6A849086B}" type="slidenum">
              <a:rPr lang="en-US"/>
              <a:pPr>
                <a:defRPr/>
              </a:pPr>
              <a:t>‹#›</a:t>
            </a:fld>
            <a:endParaRPr lang="en-US" dirty="0"/>
          </a:p>
        </p:txBody>
      </p:sp>
    </p:spTree>
    <p:extLst>
      <p:ext uri="{BB962C8B-B14F-4D97-AF65-F5344CB8AC3E}">
        <p14:creationId xmlns:p14="http://schemas.microsoft.com/office/powerpoint/2010/main" val="272405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68463"/>
            <a:ext cx="8229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1066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B0F4C7-2ACA-4C8D-A405-44C5A0425DB4}" type="datetime1">
              <a:rPr lang="en-US"/>
              <a:pPr>
                <a:defRPr/>
              </a:pPr>
              <a:t>9/16/2019</a:t>
            </a:fld>
            <a:endParaRPr lang="en-US" dirty="0"/>
          </a:p>
        </p:txBody>
      </p:sp>
      <p:sp>
        <p:nvSpPr>
          <p:cNvPr id="5" name="Footer Placeholder 4" descr="The Defense Health Agency Tagline: Medically Ready Force, Ready Medical Force" title="Defense Health Agency Tagline"/>
          <p:cNvSpPr>
            <a:spLocks noGrp="1"/>
          </p:cNvSpPr>
          <p:nvPr>
            <p:ph type="ftr" sz="quarter" idx="3"/>
          </p:nvPr>
        </p:nvSpPr>
        <p:spPr>
          <a:xfrm>
            <a:off x="1752600" y="6356350"/>
            <a:ext cx="5715000" cy="365125"/>
          </a:xfrm>
          <a:prstGeom prst="rect">
            <a:avLst/>
          </a:prstGeom>
        </p:spPr>
        <p:txBody>
          <a:bodyPr vert="horz" lIns="91440" tIns="45720" rIns="91440" bIns="45720" rtlCol="0" anchor="ctr"/>
          <a:lstStyle>
            <a:lvl1pPr algn="ctr" fontAlgn="auto">
              <a:spcBef>
                <a:spcPts val="0"/>
              </a:spcBef>
              <a:spcAft>
                <a:spcPts val="0"/>
              </a:spcAft>
              <a:defRPr sz="2000" b="1" i="1">
                <a:solidFill>
                  <a:schemeClr val="tx1"/>
                </a:solidFill>
                <a:effectLst>
                  <a:outerShdw blurRad="38100" dist="38100" dir="2700000" algn="tl">
                    <a:srgbClr val="000000">
                      <a:alpha val="43137"/>
                    </a:srgbClr>
                  </a:outerShdw>
                </a:effectLst>
                <a:latin typeface="+mn-lt"/>
                <a:cs typeface="+mn-cs"/>
              </a:defRPr>
            </a:lvl1pPr>
          </a:lstStyle>
          <a:p>
            <a:pPr>
              <a:defRPr/>
            </a:pPr>
            <a:r>
              <a:rPr lang="en-US" dirty="0"/>
              <a:t>“Medically Ready Force…Ready Medical Force”</a:t>
            </a:r>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tx1">
                    <a:tint val="75000"/>
                  </a:schemeClr>
                </a:solidFill>
                <a:latin typeface="+mn-lt"/>
                <a:cs typeface="+mn-cs"/>
              </a:defRPr>
            </a:lvl1pPr>
          </a:lstStyle>
          <a:p>
            <a:pPr>
              <a:defRPr/>
            </a:pPr>
            <a:fld id="{DBB4C5DA-D74F-4407-BBF0-E64B06C07DD4}" type="slidenum">
              <a:rPr lang="en-US"/>
              <a:pPr>
                <a:defRPr/>
              </a:pPr>
              <a:t>‹#›</a:t>
            </a:fld>
            <a:endParaRPr lang="en-US" dirty="0"/>
          </a:p>
        </p:txBody>
      </p:sp>
      <p:pic>
        <p:nvPicPr>
          <p:cNvPr id="10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1447800"/>
            <a:ext cx="9242426"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3" y="6180138"/>
            <a:ext cx="9242426"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4" descr="A graphic of the Defense Health Agency Logo" title="Defense Health Agency Logo"/>
          <p:cNvPicPr>
            <a:picLocks noChangeAspect="1" noChangeArrowheads="1"/>
          </p:cNvPicPr>
          <p:nvPr/>
        </p:nvPicPr>
        <p:blipFill>
          <a:blip r:embed="rId9"/>
          <a:stretch>
            <a:fillRect/>
          </a:stretch>
        </p:blipFill>
        <p:spPr bwMode="auto">
          <a:xfrm>
            <a:off x="7042150" y="493713"/>
            <a:ext cx="1666875" cy="688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09" r:id="rId3"/>
    <p:sldLayoutId id="2147483710" r:id="rId4"/>
    <p:sldLayoutId id="2147483711" r:id="rId5"/>
    <p:sldLayoutId id="2147483712" r:id="rId6"/>
  </p:sldLayoutIdLst>
  <p:hf hd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mailto:Laurie.p.rafferty.civ@mail.mil"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hyperlink" Target="https://www.dhaj7-cepo.com/" TargetMode="Externa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mailto:dha.ncr.j7.mbx.cepo-lms-support@mail.m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“Medically Ready Force…Ready Medical Force”</a:t>
            </a:r>
            <a:endParaRPr lang="en-US" dirty="0"/>
          </a:p>
        </p:txBody>
      </p:sp>
      <p:sp>
        <p:nvSpPr>
          <p:cNvPr id="5" name="Slide Number Placeholder 4"/>
          <p:cNvSpPr>
            <a:spLocks noGrp="1"/>
          </p:cNvSpPr>
          <p:nvPr>
            <p:ph type="sldNum" sz="quarter" idx="12"/>
          </p:nvPr>
        </p:nvSpPr>
        <p:spPr/>
        <p:txBody>
          <a:bodyPr/>
          <a:lstStyle/>
          <a:p>
            <a:pPr>
              <a:defRPr/>
            </a:pPr>
            <a:fld id="{8E00E6B0-F76A-4D56-BCC1-93C0FA2CC5FC}" type="slidenum">
              <a:rPr lang="en-US"/>
              <a:pPr>
                <a:defRPr/>
              </a:pPr>
              <a:t>1</a:t>
            </a:fld>
            <a:endParaRPr lang="en-US" dirty="0"/>
          </a:p>
        </p:txBody>
      </p:sp>
      <p:sp>
        <p:nvSpPr>
          <p:cNvPr id="2" name="Title 1"/>
          <p:cNvSpPr>
            <a:spLocks noGrp="1"/>
          </p:cNvSpPr>
          <p:nvPr>
            <p:ph type="ctrTitle"/>
          </p:nvPr>
        </p:nvSpPr>
        <p:spPr/>
        <p:txBody>
          <a:bodyPr/>
          <a:lstStyle/>
          <a:p>
            <a:r>
              <a:rPr lang="en-US" sz="4400" dirty="0"/>
              <a:t>Leading with an Ethics Mindset</a:t>
            </a:r>
            <a:br>
              <a:rPr lang="en-US" dirty="0"/>
            </a:br>
            <a:br>
              <a:rPr lang="en-US" dirty="0"/>
            </a:br>
            <a:r>
              <a:rPr lang="en-US" sz="2400" dirty="0"/>
              <a:t>Major General (Dr.) Lee E. Payne</a:t>
            </a:r>
            <a:br>
              <a:rPr lang="en-US" sz="2400" dirty="0"/>
            </a:br>
            <a:r>
              <a:rPr lang="en-US" sz="2400" dirty="0"/>
              <a:t>Laurie Rafferty, J.D. </a:t>
            </a:r>
            <a:br>
              <a:rPr lang="en-US" dirty="0"/>
            </a:br>
            <a:r>
              <a:rPr lang="en-US" sz="2400" dirty="0"/>
              <a:t>2019 Annual Ethics Training</a:t>
            </a:r>
            <a:br>
              <a:rPr lang="en-US" sz="2400" dirty="0"/>
            </a:br>
            <a:r>
              <a:rPr lang="en-US" sz="2400" dirty="0"/>
              <a:t>17 September 2019</a:t>
            </a:r>
            <a:br>
              <a:rPr lang="en-US" sz="2400" dirty="0"/>
            </a:br>
            <a:r>
              <a:rPr lang="en-US" sz="2400" dirty="0"/>
              <a:t>1000-1100</a:t>
            </a:r>
            <a:br>
              <a:rPr lang="en-US" sz="2800" dirty="0"/>
            </a:b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10</a:t>
            </a:fld>
            <a:endParaRPr lang="en-US" dirty="0"/>
          </a:p>
        </p:txBody>
      </p:sp>
      <p:sp>
        <p:nvSpPr>
          <p:cNvPr id="6" name="Title 1"/>
          <p:cNvSpPr>
            <a:spLocks noGrp="1"/>
          </p:cNvSpPr>
          <p:nvPr>
            <p:ph type="title"/>
          </p:nvPr>
        </p:nvSpPr>
        <p:spPr>
          <a:xfrm>
            <a:off x="0" y="274638"/>
            <a:ext cx="7010400" cy="1143000"/>
          </a:xfrm>
        </p:spPr>
        <p:txBody>
          <a:bodyPr>
            <a:noAutofit/>
          </a:bodyPr>
          <a:lstStyle/>
          <a:p>
            <a:r>
              <a:rPr lang="en-US" dirty="0"/>
              <a:t>Secretary </a:t>
            </a:r>
            <a:r>
              <a:rPr lang="en-US" dirty="0" err="1"/>
              <a:t>Esper’s</a:t>
            </a:r>
            <a:r>
              <a:rPr lang="en-US" dirty="0"/>
              <a:t> “Reaffirming Our Commitment to Ethics Conduct” Memo</a:t>
            </a:r>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406366269"/>
              </p:ext>
            </p:extLst>
          </p:nvPr>
        </p:nvGraphicFramePr>
        <p:xfrm>
          <a:off x="2849707" y="1668463"/>
          <a:ext cx="3444586" cy="4457700"/>
        </p:xfrm>
        <a:graphic>
          <a:graphicData uri="http://schemas.openxmlformats.org/presentationml/2006/ole">
            <mc:AlternateContent xmlns:mc="http://schemas.openxmlformats.org/markup-compatibility/2006">
              <mc:Choice xmlns:v="urn:schemas-microsoft-com:vml" Requires="v">
                <p:oleObj spid="_x0000_s2092" name="Acrobat Document" r:id="rId3" imgW="5829085" imgH="7543571" progId="Acrobat.Document.2015">
                  <p:embed/>
                </p:oleObj>
              </mc:Choice>
              <mc:Fallback>
                <p:oleObj name="Acrobat Document" r:id="rId3" imgW="5829085" imgH="7543571" progId="Acrobat.Document.2015">
                  <p:embed/>
                  <p:pic>
                    <p:nvPicPr>
                      <p:cNvPr id="0" name=""/>
                      <p:cNvPicPr/>
                      <p:nvPr/>
                    </p:nvPicPr>
                    <p:blipFill>
                      <a:blip r:embed="rId4"/>
                      <a:stretch>
                        <a:fillRect/>
                      </a:stretch>
                    </p:blipFill>
                    <p:spPr>
                      <a:xfrm>
                        <a:off x="2849707" y="1668463"/>
                        <a:ext cx="3444586" cy="4457700"/>
                      </a:xfrm>
                      <a:prstGeom prst="rect">
                        <a:avLst/>
                      </a:prstGeom>
                    </p:spPr>
                  </p:pic>
                </p:oleObj>
              </mc:Fallback>
            </mc:AlternateContent>
          </a:graphicData>
        </a:graphic>
      </p:graphicFrame>
    </p:spTree>
    <p:extLst>
      <p:ext uri="{BB962C8B-B14F-4D97-AF65-F5344CB8AC3E}">
        <p14:creationId xmlns:p14="http://schemas.microsoft.com/office/powerpoint/2010/main" val="46732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 Requires:</a:t>
            </a:r>
          </a:p>
        </p:txBody>
      </p:sp>
      <p:sp>
        <p:nvSpPr>
          <p:cNvPr id="3" name="Content Placeholder 2"/>
          <p:cNvSpPr>
            <a:spLocks noGrp="1"/>
          </p:cNvSpPr>
          <p:nvPr>
            <p:ph idx="1"/>
          </p:nvPr>
        </p:nvSpPr>
        <p:spPr/>
        <p:txBody>
          <a:bodyPr/>
          <a:lstStyle/>
          <a:p>
            <a:r>
              <a:rPr lang="en-US" dirty="0"/>
              <a:t>Reject any sense of personal entitlement, never abuse official position or privilege of service</a:t>
            </a:r>
          </a:p>
          <a:p>
            <a:r>
              <a:rPr lang="en-US" dirty="0"/>
              <a:t>Chose </a:t>
            </a:r>
            <a:r>
              <a:rPr lang="en-US" i="1" dirty="0"/>
              <a:t>the harder virtue </a:t>
            </a:r>
            <a:r>
              <a:rPr lang="en-US" dirty="0"/>
              <a:t>over the easier vice</a:t>
            </a:r>
          </a:p>
          <a:p>
            <a:r>
              <a:rPr lang="en-US" dirty="0"/>
              <a:t>To do what is right, must train &amp; prepare</a:t>
            </a:r>
          </a:p>
          <a:p>
            <a:r>
              <a:rPr lang="en-US" dirty="0"/>
              <a:t>DoD leaders be personally involved in training their organizations and talk about examples of ethical decision-making--both good &amp; bad examples </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11</a:t>
            </a:fld>
            <a:endParaRPr lang="en-US" dirty="0"/>
          </a:p>
        </p:txBody>
      </p:sp>
    </p:spTree>
    <p:extLst>
      <p:ext uri="{BB962C8B-B14F-4D97-AF65-F5344CB8AC3E}">
        <p14:creationId xmlns:p14="http://schemas.microsoft.com/office/powerpoint/2010/main" val="141391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DB77-5A56-414B-B92E-27C4E74753DB}"/>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08999A06-F5D5-41A8-93B1-3BD827B9413E}"/>
              </a:ext>
            </a:extLst>
          </p:cNvPr>
          <p:cNvSpPr>
            <a:spLocks noGrp="1"/>
          </p:cNvSpPr>
          <p:nvPr>
            <p:ph idx="1"/>
          </p:nvPr>
        </p:nvSpPr>
        <p:spPr/>
        <p:txBody>
          <a:bodyPr/>
          <a:lstStyle/>
          <a:p>
            <a:r>
              <a:rPr lang="en-US" dirty="0"/>
              <a:t>Financial Conflicts of Interest</a:t>
            </a:r>
          </a:p>
          <a:p>
            <a:r>
              <a:rPr lang="en-US" dirty="0"/>
              <a:t>Appearances of Bias</a:t>
            </a:r>
          </a:p>
          <a:p>
            <a:r>
              <a:rPr lang="en-US" dirty="0"/>
              <a:t>Gifts, Bribes &amp; Salary Supplementation</a:t>
            </a:r>
          </a:p>
          <a:p>
            <a:r>
              <a:rPr lang="en-US" dirty="0"/>
              <a:t>Outside Employment &amp; Activities</a:t>
            </a:r>
          </a:p>
          <a:p>
            <a:r>
              <a:rPr lang="en-US" dirty="0"/>
              <a:t>Political Activities</a:t>
            </a:r>
          </a:p>
          <a:p>
            <a:r>
              <a:rPr lang="en-US" dirty="0"/>
              <a:t>Misuse of Government Position &amp; Resources</a:t>
            </a:r>
          </a:p>
          <a:p>
            <a:r>
              <a:rPr lang="en-US" dirty="0"/>
              <a:t>Seeking Employment &amp; Post-Government Employment</a:t>
            </a:r>
          </a:p>
          <a:p>
            <a:r>
              <a:rPr lang="en-US" dirty="0"/>
              <a:t>Financial Disclosure</a:t>
            </a:r>
          </a:p>
          <a:p>
            <a:endParaRPr lang="en-US" dirty="0"/>
          </a:p>
        </p:txBody>
      </p:sp>
      <p:sp>
        <p:nvSpPr>
          <p:cNvPr id="4" name="Footer Placeholder 3">
            <a:extLst>
              <a:ext uri="{FF2B5EF4-FFF2-40B4-BE49-F238E27FC236}">
                <a16:creationId xmlns:a16="http://schemas.microsoft.com/office/drawing/2014/main" id="{C80087D2-99AE-494B-8055-620DD5996BD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A6CFB7EA-D204-4E73-B0B4-4537E75679F6}"/>
              </a:ext>
            </a:extLst>
          </p:cNvPr>
          <p:cNvSpPr>
            <a:spLocks noGrp="1"/>
          </p:cNvSpPr>
          <p:nvPr>
            <p:ph type="sldNum" sz="quarter" idx="12"/>
          </p:nvPr>
        </p:nvSpPr>
        <p:spPr/>
        <p:txBody>
          <a:bodyPr/>
          <a:lstStyle/>
          <a:p>
            <a:pPr>
              <a:defRPr/>
            </a:pPr>
            <a:fld id="{B03FC4F1-CD7C-433C-AEF9-04121A050B4B}" type="slidenum">
              <a:rPr lang="en-US" smtClean="0"/>
              <a:pPr>
                <a:defRPr/>
              </a:pPr>
              <a:t>12</a:t>
            </a:fld>
            <a:endParaRPr lang="en-US" dirty="0"/>
          </a:p>
        </p:txBody>
      </p:sp>
    </p:spTree>
    <p:custDataLst>
      <p:tags r:id="rId1"/>
    </p:custDataLst>
    <p:extLst>
      <p:ext uri="{BB962C8B-B14F-4D97-AF65-F5344CB8AC3E}">
        <p14:creationId xmlns:p14="http://schemas.microsoft.com/office/powerpoint/2010/main" val="232894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3BB2-0F4D-4283-AB74-16C68F0B9D22}"/>
              </a:ext>
            </a:extLst>
          </p:cNvPr>
          <p:cNvSpPr>
            <a:spLocks noGrp="1"/>
          </p:cNvSpPr>
          <p:nvPr>
            <p:ph type="title"/>
          </p:nvPr>
        </p:nvSpPr>
        <p:spPr/>
        <p:txBody>
          <a:bodyPr/>
          <a:lstStyle/>
          <a:p>
            <a:r>
              <a:rPr lang="en-US" dirty="0"/>
              <a:t>Financial Conflict of Interest</a:t>
            </a:r>
          </a:p>
        </p:txBody>
      </p:sp>
      <p:sp>
        <p:nvSpPr>
          <p:cNvPr id="3" name="Content Placeholder 2">
            <a:extLst>
              <a:ext uri="{FF2B5EF4-FFF2-40B4-BE49-F238E27FC236}">
                <a16:creationId xmlns:a16="http://schemas.microsoft.com/office/drawing/2014/main" id="{9C55BDA3-A7D0-409A-AB28-6585E1D5C2F9}"/>
              </a:ext>
            </a:extLst>
          </p:cNvPr>
          <p:cNvSpPr>
            <a:spLocks noGrp="1"/>
          </p:cNvSpPr>
          <p:nvPr>
            <p:ph idx="1"/>
          </p:nvPr>
        </p:nvSpPr>
        <p:spPr/>
        <p:txBody>
          <a:bodyPr/>
          <a:lstStyle/>
          <a:p>
            <a:r>
              <a:rPr lang="en-US" dirty="0"/>
              <a:t>You cannot participate in matters in which you have a financial interest, or in which someone whose interests are imputed to you, has an interest.</a:t>
            </a:r>
          </a:p>
          <a:p>
            <a:r>
              <a:rPr lang="en-US" u="sng" dirty="0"/>
              <a:t>Imputed interests</a:t>
            </a:r>
            <a:r>
              <a:rPr lang="en-US" dirty="0"/>
              <a:t> are those of your:</a:t>
            </a:r>
          </a:p>
          <a:p>
            <a:pPr lvl="1"/>
            <a:r>
              <a:rPr lang="en-US" dirty="0"/>
              <a:t>Spouse</a:t>
            </a:r>
          </a:p>
          <a:p>
            <a:pPr lvl="1"/>
            <a:r>
              <a:rPr lang="en-US" dirty="0"/>
              <a:t>Minor children</a:t>
            </a:r>
          </a:p>
          <a:p>
            <a:pPr lvl="1"/>
            <a:r>
              <a:rPr lang="en-US" dirty="0"/>
              <a:t>Organizations you serve as a fiduciary</a:t>
            </a:r>
          </a:p>
          <a:p>
            <a:pPr lvl="1"/>
            <a:r>
              <a:rPr lang="en-US" dirty="0"/>
              <a:t>Prospective employer </a:t>
            </a:r>
          </a:p>
          <a:p>
            <a:endParaRPr lang="en-US" dirty="0"/>
          </a:p>
        </p:txBody>
      </p:sp>
      <p:sp>
        <p:nvSpPr>
          <p:cNvPr id="4" name="Footer Placeholder 3">
            <a:extLst>
              <a:ext uri="{FF2B5EF4-FFF2-40B4-BE49-F238E27FC236}">
                <a16:creationId xmlns:a16="http://schemas.microsoft.com/office/drawing/2014/main" id="{AD273DE7-95F8-4390-A68F-3CB246FD021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47DC5332-063C-420C-99A3-64A5CEDFCBB3}"/>
              </a:ext>
            </a:extLst>
          </p:cNvPr>
          <p:cNvSpPr>
            <a:spLocks noGrp="1"/>
          </p:cNvSpPr>
          <p:nvPr>
            <p:ph type="sldNum" sz="quarter" idx="12"/>
          </p:nvPr>
        </p:nvSpPr>
        <p:spPr/>
        <p:txBody>
          <a:bodyPr/>
          <a:lstStyle/>
          <a:p>
            <a:pPr>
              <a:defRPr/>
            </a:pPr>
            <a:fld id="{B03FC4F1-CD7C-433C-AEF9-04121A050B4B}" type="slidenum">
              <a:rPr lang="en-US" smtClean="0"/>
              <a:pPr>
                <a:defRPr/>
              </a:pPr>
              <a:t>13</a:t>
            </a:fld>
            <a:endParaRPr lang="en-US" dirty="0"/>
          </a:p>
        </p:txBody>
      </p:sp>
    </p:spTree>
    <p:custDataLst>
      <p:tags r:id="rId1"/>
    </p:custDataLst>
    <p:extLst>
      <p:ext uri="{BB962C8B-B14F-4D97-AF65-F5344CB8AC3E}">
        <p14:creationId xmlns:p14="http://schemas.microsoft.com/office/powerpoint/2010/main" val="127288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BFAF-1D44-403B-8FE3-8E177159D0BA}"/>
              </a:ext>
            </a:extLst>
          </p:cNvPr>
          <p:cNvSpPr>
            <a:spLocks noGrp="1"/>
          </p:cNvSpPr>
          <p:nvPr>
            <p:ph type="title"/>
          </p:nvPr>
        </p:nvSpPr>
        <p:spPr/>
        <p:txBody>
          <a:bodyPr/>
          <a:lstStyle/>
          <a:p>
            <a:r>
              <a:rPr lang="en-US" dirty="0"/>
              <a:t>Exemptions to General Rule</a:t>
            </a:r>
          </a:p>
        </p:txBody>
      </p:sp>
      <p:sp>
        <p:nvSpPr>
          <p:cNvPr id="3" name="Content Placeholder 2">
            <a:extLst>
              <a:ext uri="{FF2B5EF4-FFF2-40B4-BE49-F238E27FC236}">
                <a16:creationId xmlns:a16="http://schemas.microsoft.com/office/drawing/2014/main" id="{7B31F769-BE39-4D97-86B0-0CD95B0D1365}"/>
              </a:ext>
            </a:extLst>
          </p:cNvPr>
          <p:cNvSpPr>
            <a:spLocks noGrp="1"/>
          </p:cNvSpPr>
          <p:nvPr>
            <p:ph idx="1"/>
          </p:nvPr>
        </p:nvSpPr>
        <p:spPr/>
        <p:txBody>
          <a:bodyPr/>
          <a:lstStyle/>
          <a:p>
            <a:r>
              <a:rPr lang="en-US" dirty="0"/>
              <a:t>Widely diversified mutual funds</a:t>
            </a:r>
          </a:p>
          <a:p>
            <a:r>
              <a:rPr lang="en-US" dirty="0"/>
              <a:t>Sector specific mutual funds if all sector interests are valued at $50K or less</a:t>
            </a:r>
          </a:p>
          <a:p>
            <a:r>
              <a:rPr lang="en-US" dirty="0"/>
              <a:t>Stock worth $15K or less</a:t>
            </a:r>
          </a:p>
          <a:p>
            <a:endParaRPr lang="en-US" dirty="0"/>
          </a:p>
        </p:txBody>
      </p:sp>
      <p:sp>
        <p:nvSpPr>
          <p:cNvPr id="4" name="Footer Placeholder 3">
            <a:extLst>
              <a:ext uri="{FF2B5EF4-FFF2-40B4-BE49-F238E27FC236}">
                <a16:creationId xmlns:a16="http://schemas.microsoft.com/office/drawing/2014/main" id="{931F14F5-052F-4D9C-A269-D97BF6A0219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791F54B4-504C-4099-8F69-8B20E24BA559}"/>
              </a:ext>
            </a:extLst>
          </p:cNvPr>
          <p:cNvSpPr>
            <a:spLocks noGrp="1"/>
          </p:cNvSpPr>
          <p:nvPr>
            <p:ph type="sldNum" sz="quarter" idx="12"/>
          </p:nvPr>
        </p:nvSpPr>
        <p:spPr/>
        <p:txBody>
          <a:bodyPr/>
          <a:lstStyle/>
          <a:p>
            <a:pPr>
              <a:defRPr/>
            </a:pPr>
            <a:fld id="{B03FC4F1-CD7C-433C-AEF9-04121A050B4B}" type="slidenum">
              <a:rPr lang="en-US" smtClean="0"/>
              <a:pPr>
                <a:defRPr/>
              </a:pPr>
              <a:t>14</a:t>
            </a:fld>
            <a:endParaRPr lang="en-US" dirty="0"/>
          </a:p>
        </p:txBody>
      </p:sp>
      <p:pic>
        <p:nvPicPr>
          <p:cNvPr id="6" name="Picture 2" descr="C:\Users\lraffert\AppData\Local\Microsoft\Windows\Temporary Internet Files\Content.IE5\M5FPY2B7\exempt-well-maybe[1].jpg">
            <a:extLst>
              <a:ext uri="{FF2B5EF4-FFF2-40B4-BE49-F238E27FC236}">
                <a16:creationId xmlns:a16="http://schemas.microsoft.com/office/drawing/2014/main" id="{B3EA28FA-7955-4219-A8E2-E9AA14D5F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512" y="4267200"/>
            <a:ext cx="1639887" cy="15586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390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A84C-D929-4AD0-8871-57DCBCB3C9C4}"/>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D1D1BEFC-2EFA-4418-8A4B-5B6C3A013363}"/>
              </a:ext>
            </a:extLst>
          </p:cNvPr>
          <p:cNvSpPr>
            <a:spLocks noGrp="1"/>
          </p:cNvSpPr>
          <p:nvPr>
            <p:ph idx="1"/>
          </p:nvPr>
        </p:nvSpPr>
        <p:spPr/>
        <p:txBody>
          <a:bodyPr/>
          <a:lstStyle/>
          <a:p>
            <a:r>
              <a:rPr lang="en-US" sz="2400" dirty="0"/>
              <a:t>If your spouse works for a DHA contractor, you are prohibited from taking actions that will effect that DHA contractor</a:t>
            </a:r>
          </a:p>
          <a:p>
            <a:r>
              <a:rPr lang="en-US" sz="2400" dirty="0"/>
              <a:t>If you are working on an acquisition, and your spouse works for a prospective competitor for then you cannot work on the acquisition</a:t>
            </a:r>
          </a:p>
          <a:p>
            <a:r>
              <a:rPr lang="en-US" sz="2400" dirty="0"/>
              <a:t>Even before giving this presentation I had to sign a form stating if I have a conflict</a:t>
            </a:r>
          </a:p>
          <a:p>
            <a:pPr lvl="1"/>
            <a:endParaRPr lang="en-US" dirty="0"/>
          </a:p>
        </p:txBody>
      </p:sp>
      <p:sp>
        <p:nvSpPr>
          <p:cNvPr id="4" name="Footer Placeholder 3">
            <a:extLst>
              <a:ext uri="{FF2B5EF4-FFF2-40B4-BE49-F238E27FC236}">
                <a16:creationId xmlns:a16="http://schemas.microsoft.com/office/drawing/2014/main" id="{ED8BC74D-3901-4EAA-95B6-4841398F8E6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DFDBAF2B-002F-4CE0-970B-5408F95451AA}"/>
              </a:ext>
            </a:extLst>
          </p:cNvPr>
          <p:cNvSpPr>
            <a:spLocks noGrp="1"/>
          </p:cNvSpPr>
          <p:nvPr>
            <p:ph type="sldNum" sz="quarter" idx="12"/>
          </p:nvPr>
        </p:nvSpPr>
        <p:spPr/>
        <p:txBody>
          <a:bodyPr/>
          <a:lstStyle/>
          <a:p>
            <a:pPr>
              <a:defRPr/>
            </a:pPr>
            <a:fld id="{B03FC4F1-CD7C-433C-AEF9-04121A050B4B}" type="slidenum">
              <a:rPr lang="en-US" smtClean="0"/>
              <a:pPr>
                <a:defRPr/>
              </a:pPr>
              <a:t>15</a:t>
            </a:fld>
            <a:endParaRPr lang="en-US" dirty="0"/>
          </a:p>
        </p:txBody>
      </p:sp>
    </p:spTree>
    <p:custDataLst>
      <p:tags r:id="rId1"/>
    </p:custDataLst>
    <p:extLst>
      <p:ext uri="{BB962C8B-B14F-4D97-AF65-F5344CB8AC3E}">
        <p14:creationId xmlns:p14="http://schemas.microsoft.com/office/powerpoint/2010/main" val="131196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302-A835-411F-9227-F23587033047}"/>
              </a:ext>
            </a:extLst>
          </p:cNvPr>
          <p:cNvSpPr>
            <a:spLocks noGrp="1"/>
          </p:cNvSpPr>
          <p:nvPr>
            <p:ph type="title"/>
          </p:nvPr>
        </p:nvSpPr>
        <p:spPr/>
        <p:txBody>
          <a:bodyPr/>
          <a:lstStyle/>
          <a:p>
            <a:r>
              <a:rPr lang="en-US" dirty="0"/>
              <a:t>Appearances of Bias</a:t>
            </a:r>
          </a:p>
        </p:txBody>
      </p:sp>
      <p:sp>
        <p:nvSpPr>
          <p:cNvPr id="3" name="Content Placeholder 2">
            <a:extLst>
              <a:ext uri="{FF2B5EF4-FFF2-40B4-BE49-F238E27FC236}">
                <a16:creationId xmlns:a16="http://schemas.microsoft.com/office/drawing/2014/main" id="{255E1FB2-6275-45DA-B856-9FC4F137EE00}"/>
              </a:ext>
            </a:extLst>
          </p:cNvPr>
          <p:cNvSpPr>
            <a:spLocks noGrp="1"/>
          </p:cNvSpPr>
          <p:nvPr>
            <p:ph idx="1"/>
          </p:nvPr>
        </p:nvSpPr>
        <p:spPr/>
        <p:txBody>
          <a:bodyPr/>
          <a:lstStyle/>
          <a:p>
            <a:r>
              <a:rPr lang="en-US" dirty="0"/>
              <a:t>You cannot participate in a matter as a government official if one of the parties to the matter is a person with whom you have a </a:t>
            </a:r>
            <a:r>
              <a:rPr lang="en-US" u="sng" dirty="0"/>
              <a:t>Covered Relationship</a:t>
            </a:r>
          </a:p>
          <a:p>
            <a:r>
              <a:rPr lang="en-US" dirty="0"/>
              <a:t>Covered Relationships:</a:t>
            </a:r>
          </a:p>
          <a:p>
            <a:pPr lvl="1"/>
            <a:r>
              <a:rPr lang="en-US" dirty="0"/>
              <a:t>Person with whom you have or are seeking a business or financial relationship</a:t>
            </a:r>
          </a:p>
          <a:p>
            <a:pPr lvl="1"/>
            <a:r>
              <a:rPr lang="en-US" dirty="0"/>
              <a:t>Members of your household</a:t>
            </a:r>
          </a:p>
          <a:p>
            <a:endParaRPr lang="en-US" dirty="0"/>
          </a:p>
        </p:txBody>
      </p:sp>
      <p:sp>
        <p:nvSpPr>
          <p:cNvPr id="4" name="Footer Placeholder 3">
            <a:extLst>
              <a:ext uri="{FF2B5EF4-FFF2-40B4-BE49-F238E27FC236}">
                <a16:creationId xmlns:a16="http://schemas.microsoft.com/office/drawing/2014/main" id="{AE37832E-1F67-4747-A8DF-1108DFA49902}"/>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5F098E85-4131-44EC-A204-052379683ACE}"/>
              </a:ext>
            </a:extLst>
          </p:cNvPr>
          <p:cNvSpPr>
            <a:spLocks noGrp="1"/>
          </p:cNvSpPr>
          <p:nvPr>
            <p:ph type="sldNum" sz="quarter" idx="12"/>
          </p:nvPr>
        </p:nvSpPr>
        <p:spPr/>
        <p:txBody>
          <a:bodyPr/>
          <a:lstStyle/>
          <a:p>
            <a:pPr>
              <a:defRPr/>
            </a:pPr>
            <a:fld id="{B03FC4F1-CD7C-433C-AEF9-04121A050B4B}" type="slidenum">
              <a:rPr lang="en-US" smtClean="0"/>
              <a:pPr>
                <a:defRPr/>
              </a:pPr>
              <a:t>16</a:t>
            </a:fld>
            <a:endParaRPr lang="en-US" dirty="0"/>
          </a:p>
        </p:txBody>
      </p:sp>
      <p:pic>
        <p:nvPicPr>
          <p:cNvPr id="6" name="Picture 3" descr="C:\Users\lraffert\AppData\Local\Microsoft\Windows\Temporary Internet Files\Content.IE5\SG9ZEDER\look---[1].gif">
            <a:extLst>
              <a:ext uri="{FF2B5EF4-FFF2-40B4-BE49-F238E27FC236}">
                <a16:creationId xmlns:a16="http://schemas.microsoft.com/office/drawing/2014/main" id="{9FFA1377-7FC0-43F9-8EF5-2C66D120E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343400"/>
            <a:ext cx="1600200" cy="1582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6936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BFE3-81D3-44D1-A1A2-5FF518237123}"/>
              </a:ext>
            </a:extLst>
          </p:cNvPr>
          <p:cNvSpPr>
            <a:spLocks noGrp="1"/>
          </p:cNvSpPr>
          <p:nvPr>
            <p:ph type="title"/>
          </p:nvPr>
        </p:nvSpPr>
        <p:spPr/>
        <p:txBody>
          <a:bodyPr/>
          <a:lstStyle/>
          <a:p>
            <a:r>
              <a:rPr lang="en-US" dirty="0"/>
              <a:t>Covered Relationships, cont.</a:t>
            </a:r>
          </a:p>
        </p:txBody>
      </p:sp>
      <p:sp>
        <p:nvSpPr>
          <p:cNvPr id="3" name="Content Placeholder 2">
            <a:extLst>
              <a:ext uri="{FF2B5EF4-FFF2-40B4-BE49-F238E27FC236}">
                <a16:creationId xmlns:a16="http://schemas.microsoft.com/office/drawing/2014/main" id="{F1E77CBA-DAEC-4840-9E16-34147CA44918}"/>
              </a:ext>
            </a:extLst>
          </p:cNvPr>
          <p:cNvSpPr>
            <a:spLocks noGrp="1"/>
          </p:cNvSpPr>
          <p:nvPr>
            <p:ph idx="1"/>
          </p:nvPr>
        </p:nvSpPr>
        <p:spPr/>
        <p:txBody>
          <a:bodyPr/>
          <a:lstStyle/>
          <a:p>
            <a:r>
              <a:rPr lang="en-US" dirty="0"/>
              <a:t>Close relatives</a:t>
            </a:r>
          </a:p>
          <a:p>
            <a:r>
              <a:rPr lang="en-US" dirty="0"/>
              <a:t>Employers and clients of your parents, dependent children and spouse</a:t>
            </a:r>
          </a:p>
          <a:p>
            <a:r>
              <a:rPr lang="en-US" dirty="0"/>
              <a:t>Former non-Federal employers and clients (for one year, but two if you were paid an extraordinary severance payment)</a:t>
            </a:r>
          </a:p>
          <a:p>
            <a:r>
              <a:rPr lang="en-US" dirty="0"/>
              <a:t>Organizations in which you are an active participant</a:t>
            </a:r>
          </a:p>
          <a:p>
            <a:endParaRPr lang="en-US" dirty="0"/>
          </a:p>
        </p:txBody>
      </p:sp>
      <p:sp>
        <p:nvSpPr>
          <p:cNvPr id="4" name="Footer Placeholder 3">
            <a:extLst>
              <a:ext uri="{FF2B5EF4-FFF2-40B4-BE49-F238E27FC236}">
                <a16:creationId xmlns:a16="http://schemas.microsoft.com/office/drawing/2014/main" id="{6D85AD11-44EB-4FCD-A4F0-BC32370D4F1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9F7B45FD-F4B6-4F2D-A0A7-0DF967CE4CCF}"/>
              </a:ext>
            </a:extLst>
          </p:cNvPr>
          <p:cNvSpPr>
            <a:spLocks noGrp="1"/>
          </p:cNvSpPr>
          <p:nvPr>
            <p:ph type="sldNum" sz="quarter" idx="12"/>
          </p:nvPr>
        </p:nvSpPr>
        <p:spPr/>
        <p:txBody>
          <a:bodyPr/>
          <a:lstStyle/>
          <a:p>
            <a:pPr>
              <a:defRPr/>
            </a:pPr>
            <a:fld id="{B03FC4F1-CD7C-433C-AEF9-04121A050B4B}" type="slidenum">
              <a:rPr lang="en-US" smtClean="0"/>
              <a:pPr>
                <a:defRPr/>
              </a:pPr>
              <a:t>17</a:t>
            </a:fld>
            <a:endParaRPr lang="en-US" dirty="0"/>
          </a:p>
        </p:txBody>
      </p:sp>
      <p:pic>
        <p:nvPicPr>
          <p:cNvPr id="6" name="Picture 3" descr="C:\Users\lraffert\AppData\Local\Microsoft\Windows\Temporary Internet Files\Content.IE5\SG9ZEDER\family-word-clipart-Ryans-19vfb26[1].jpg">
            <a:extLst>
              <a:ext uri="{FF2B5EF4-FFF2-40B4-BE49-F238E27FC236}">
                <a16:creationId xmlns:a16="http://schemas.microsoft.com/office/drawing/2014/main" id="{3A02924B-EAF9-466F-A3E4-F4BAC2D897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955929"/>
            <a:ext cx="2057400" cy="11308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892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89E6-E34B-499B-9B04-F06A5CF04B4F}"/>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1461C374-83FB-4AE8-97DD-AE4353158029}"/>
              </a:ext>
            </a:extLst>
          </p:cNvPr>
          <p:cNvSpPr>
            <a:spLocks noGrp="1"/>
          </p:cNvSpPr>
          <p:nvPr>
            <p:ph idx="1"/>
          </p:nvPr>
        </p:nvSpPr>
        <p:spPr/>
        <p:txBody>
          <a:bodyPr/>
          <a:lstStyle/>
          <a:p>
            <a:r>
              <a:rPr lang="en-US" dirty="0"/>
              <a:t>In the past, I was a board member and president for the Government Services Chapter of the American College of Emergency Physicians.  This meant that I could not work on matters for the government if it was party to the matter, and I could not choose who on my staff should speak at its annual meeting</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0B008402-1CC4-434F-847E-397C6341920C}"/>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2D71B607-B31A-4E35-AB50-DAB10A9B952F}"/>
              </a:ext>
            </a:extLst>
          </p:cNvPr>
          <p:cNvSpPr>
            <a:spLocks noGrp="1"/>
          </p:cNvSpPr>
          <p:nvPr>
            <p:ph type="sldNum" sz="quarter" idx="12"/>
          </p:nvPr>
        </p:nvSpPr>
        <p:spPr/>
        <p:txBody>
          <a:bodyPr/>
          <a:lstStyle/>
          <a:p>
            <a:pPr>
              <a:defRPr/>
            </a:pPr>
            <a:fld id="{B03FC4F1-CD7C-433C-AEF9-04121A050B4B}"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13099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748E-B77A-40B9-8400-065480AC4175}"/>
              </a:ext>
            </a:extLst>
          </p:cNvPr>
          <p:cNvSpPr>
            <a:spLocks noGrp="1"/>
          </p:cNvSpPr>
          <p:nvPr>
            <p:ph type="title"/>
          </p:nvPr>
        </p:nvSpPr>
        <p:spPr/>
        <p:txBody>
          <a:bodyPr/>
          <a:lstStyle/>
          <a:p>
            <a:r>
              <a:rPr lang="en-US" dirty="0"/>
              <a:t>Gifts, Bribes &amp; Salary Supplementation</a:t>
            </a:r>
          </a:p>
        </p:txBody>
      </p:sp>
      <p:sp>
        <p:nvSpPr>
          <p:cNvPr id="3" name="Content Placeholder 2">
            <a:extLst>
              <a:ext uri="{FF2B5EF4-FFF2-40B4-BE49-F238E27FC236}">
                <a16:creationId xmlns:a16="http://schemas.microsoft.com/office/drawing/2014/main" id="{5789ADB1-527E-4D44-B610-D4119246D9B6}"/>
              </a:ext>
            </a:extLst>
          </p:cNvPr>
          <p:cNvSpPr>
            <a:spLocks noGrp="1"/>
          </p:cNvSpPr>
          <p:nvPr>
            <p:ph idx="1"/>
          </p:nvPr>
        </p:nvSpPr>
        <p:spPr/>
        <p:txBody>
          <a:bodyPr/>
          <a:lstStyle/>
          <a:p>
            <a:r>
              <a:rPr lang="en-US" dirty="0"/>
              <a:t>You cannot solicit or accept payment for taking or failing to take an action as a Federal employee or for performing your government job</a:t>
            </a:r>
          </a:p>
          <a:p>
            <a:r>
              <a:rPr lang="en-US" dirty="0"/>
              <a:t>You cannot </a:t>
            </a:r>
            <a:r>
              <a:rPr lang="en-US" u="sng" dirty="0"/>
              <a:t>accept gifts</a:t>
            </a:r>
            <a:r>
              <a:rPr lang="en-US" dirty="0"/>
              <a:t> from people who contract with your agency, seek to contract with your agency or offer the gift because you are a government employee</a:t>
            </a:r>
          </a:p>
          <a:p>
            <a:endParaRPr lang="en-US" dirty="0"/>
          </a:p>
        </p:txBody>
      </p:sp>
      <p:sp>
        <p:nvSpPr>
          <p:cNvPr id="4" name="Footer Placeholder 3">
            <a:extLst>
              <a:ext uri="{FF2B5EF4-FFF2-40B4-BE49-F238E27FC236}">
                <a16:creationId xmlns:a16="http://schemas.microsoft.com/office/drawing/2014/main" id="{F0EBCCF7-32F0-4382-BC35-C31E120EED0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0C961341-0A20-4205-A88D-0BA68A524C06}"/>
              </a:ext>
            </a:extLst>
          </p:cNvPr>
          <p:cNvSpPr>
            <a:spLocks noGrp="1"/>
          </p:cNvSpPr>
          <p:nvPr>
            <p:ph type="sldNum" sz="quarter" idx="12"/>
          </p:nvPr>
        </p:nvSpPr>
        <p:spPr/>
        <p:txBody>
          <a:bodyPr/>
          <a:lstStyle/>
          <a:p>
            <a:pPr>
              <a:defRPr/>
            </a:pPr>
            <a:fld id="{B03FC4F1-CD7C-433C-AEF9-04121A050B4B}" type="slidenum">
              <a:rPr lang="en-US" smtClean="0"/>
              <a:pPr>
                <a:defRPr/>
              </a:pPr>
              <a:t>19</a:t>
            </a:fld>
            <a:endParaRPr lang="en-US" dirty="0"/>
          </a:p>
        </p:txBody>
      </p:sp>
      <p:pic>
        <p:nvPicPr>
          <p:cNvPr id="6" name="Picture 2" descr="C:\Users\lraffert\AppData\Local\Microsoft\Windows\Temporary Internet Files\Content.IE5\SG9ZEDER\bribery_bill[1].jpg">
            <a:extLst>
              <a:ext uri="{FF2B5EF4-FFF2-40B4-BE49-F238E27FC236}">
                <a16:creationId xmlns:a16="http://schemas.microsoft.com/office/drawing/2014/main" id="{1223DAA5-4AFF-499E-955F-B822424E2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724400"/>
            <a:ext cx="1693285" cy="11939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262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descr="The title of this slide is DHA Vision" title="Slide Title"/>
          <p:cNvSpPr>
            <a:spLocks noGrp="1"/>
          </p:cNvSpPr>
          <p:nvPr>
            <p:ph type="title"/>
          </p:nvPr>
        </p:nvSpPr>
        <p:spPr/>
        <p:txBody>
          <a:bodyPr/>
          <a:lstStyle/>
          <a:p>
            <a:pPr eaLnBrk="1" hangingPunct="1"/>
            <a:r>
              <a:rPr lang="en-US" altLang="en-US" sz="3600" dirty="0"/>
              <a:t>Presenters</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045164AD-40C6-4321-A525-50F5ED7A6FFC}" type="slidenum">
              <a:rPr lang="en-US" sz="1600"/>
              <a:pPr>
                <a:defRPr/>
              </a:pPr>
              <a:t>2</a:t>
            </a:fld>
            <a:endParaRPr lang="en-US" sz="1600"/>
          </a:p>
        </p:txBody>
      </p:sp>
      <p:sp>
        <p:nvSpPr>
          <p:cNvPr id="2" name="Content Placeholder 1"/>
          <p:cNvSpPr>
            <a:spLocks noGrp="1"/>
          </p:cNvSpPr>
          <p:nvPr>
            <p:ph idx="1"/>
          </p:nvPr>
        </p:nvSpPr>
        <p:spPr/>
        <p:txBody>
          <a:bodyPr anchor="ctr"/>
          <a:lstStyle/>
          <a:p>
            <a:pPr marL="0" indent="0" algn="ctr">
              <a:buNone/>
            </a:pPr>
            <a:r>
              <a:rPr lang="en-US" sz="2000" dirty="0"/>
              <a:t>Maj. Gen. Lee E. Payne </a:t>
            </a:r>
          </a:p>
          <a:p>
            <a:pPr marL="0" indent="0" algn="ctr">
              <a:buNone/>
            </a:pPr>
            <a:r>
              <a:rPr lang="en-US" sz="2000" dirty="0"/>
              <a:t>Assistant Director for Combat Support </a:t>
            </a:r>
          </a:p>
          <a:p>
            <a:pPr marL="0" indent="0" algn="ctr">
              <a:buNone/>
            </a:pPr>
            <a:r>
              <a:rPr lang="en-US" sz="2000" dirty="0"/>
              <a:t>Defense Health Agency  </a:t>
            </a:r>
          </a:p>
          <a:p>
            <a:pPr marL="0" indent="0" algn="ctr">
              <a:buNone/>
            </a:pPr>
            <a:r>
              <a:rPr lang="en-US" sz="2000" dirty="0"/>
              <a:t>Falls Church, Virginia</a:t>
            </a:r>
          </a:p>
          <a:p>
            <a:pPr marL="0" indent="0" algn="ctr">
              <a:buNone/>
            </a:pPr>
            <a:endParaRPr lang="en-US" sz="2000" dirty="0"/>
          </a:p>
          <a:p>
            <a:pPr marL="0" indent="0" algn="ctr">
              <a:buNone/>
            </a:pPr>
            <a:r>
              <a:rPr lang="en-US" sz="2000" dirty="0"/>
              <a:t>Ms. Laurie Rafferty, J.D.  </a:t>
            </a:r>
          </a:p>
          <a:p>
            <a:pPr marL="0" marR="5080" indent="0" algn="ctr">
              <a:lnSpc>
                <a:spcPct val="114000"/>
              </a:lnSpc>
              <a:buNone/>
            </a:pPr>
            <a:r>
              <a:rPr lang="en-US" sz="2000" dirty="0"/>
              <a:t>DHA Alternate Deputy Designated Agency Ethics Official</a:t>
            </a:r>
          </a:p>
          <a:p>
            <a:pPr marL="0" marR="5080" indent="0" algn="ctr">
              <a:lnSpc>
                <a:spcPct val="114000"/>
              </a:lnSpc>
              <a:buNone/>
            </a:pPr>
            <a:r>
              <a:rPr lang="en-US" sz="2000" dirty="0"/>
              <a:t>Associate General Counsel</a:t>
            </a:r>
          </a:p>
          <a:p>
            <a:pPr marL="0" indent="0" algn="ctr">
              <a:buNone/>
            </a:pPr>
            <a:r>
              <a:rPr lang="en-US" sz="2000" dirty="0"/>
              <a:t>Defense Health Agency</a:t>
            </a:r>
          </a:p>
          <a:p>
            <a:pPr marL="0" indent="0" algn="ctr">
              <a:buNone/>
            </a:pPr>
            <a:r>
              <a:rPr lang="en-US" sz="2000" dirty="0"/>
              <a:t>Falls Church, Virginia</a:t>
            </a:r>
          </a:p>
          <a:p>
            <a:pPr marL="0" indent="0" algn="ctr">
              <a:spcBef>
                <a:spcPts val="0"/>
              </a:spcBef>
              <a:spcAft>
                <a:spcPts val="600"/>
              </a:spcAft>
              <a:buNone/>
            </a:pPr>
            <a:endParaRPr lang="en-US" dirty="0"/>
          </a:p>
        </p:txBody>
      </p:sp>
    </p:spTree>
    <p:custDataLst>
      <p:tags r:id="rId1"/>
    </p:custDataLst>
    <p:extLst>
      <p:ext uri="{BB962C8B-B14F-4D97-AF65-F5344CB8AC3E}">
        <p14:creationId xmlns:p14="http://schemas.microsoft.com/office/powerpoint/2010/main" val="324327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EB83-DD0B-4054-9E3E-E36D36007B44}"/>
              </a:ext>
            </a:extLst>
          </p:cNvPr>
          <p:cNvSpPr>
            <a:spLocks noGrp="1"/>
          </p:cNvSpPr>
          <p:nvPr>
            <p:ph type="title"/>
          </p:nvPr>
        </p:nvSpPr>
        <p:spPr/>
        <p:txBody>
          <a:bodyPr/>
          <a:lstStyle/>
          <a:p>
            <a:r>
              <a:rPr lang="en-US" dirty="0"/>
              <a:t>Exceptions to the Gift Prohibition</a:t>
            </a:r>
          </a:p>
        </p:txBody>
      </p:sp>
      <p:sp>
        <p:nvSpPr>
          <p:cNvPr id="3" name="Content Placeholder 2">
            <a:extLst>
              <a:ext uri="{FF2B5EF4-FFF2-40B4-BE49-F238E27FC236}">
                <a16:creationId xmlns:a16="http://schemas.microsoft.com/office/drawing/2014/main" id="{D6F9C074-1CA0-4542-BEAE-E5F6F2D3C8D8}"/>
              </a:ext>
            </a:extLst>
          </p:cNvPr>
          <p:cNvSpPr>
            <a:spLocks noGrp="1"/>
          </p:cNvSpPr>
          <p:nvPr>
            <p:ph idx="1"/>
          </p:nvPr>
        </p:nvSpPr>
        <p:spPr/>
        <p:txBody>
          <a:bodyPr/>
          <a:lstStyle/>
          <a:p>
            <a:r>
              <a:rPr lang="en-US" u="sng" dirty="0">
                <a:solidFill>
                  <a:srgbClr val="FF0000"/>
                </a:solidFill>
              </a:rPr>
              <a:t>If there is no appearance issue</a:t>
            </a:r>
            <a:r>
              <a:rPr lang="en-US" dirty="0"/>
              <a:t>, then you can accept:</a:t>
            </a:r>
          </a:p>
          <a:p>
            <a:pPr lvl="1"/>
            <a:r>
              <a:rPr lang="en-US" dirty="0"/>
              <a:t>Awards &amp; honorary degrees </a:t>
            </a:r>
          </a:p>
          <a:p>
            <a:pPr lvl="1"/>
            <a:r>
              <a:rPr lang="en-US" dirty="0"/>
              <a:t>Discounts &amp; similar benefits</a:t>
            </a:r>
          </a:p>
          <a:p>
            <a:pPr lvl="1"/>
            <a:r>
              <a:rPr lang="en-US" dirty="0"/>
              <a:t>Gifts valued at $20 or less (other than cash &amp; up to $50 from the same donor in a year)</a:t>
            </a:r>
          </a:p>
          <a:p>
            <a:pPr lvl="1"/>
            <a:r>
              <a:rPr lang="en-US" dirty="0"/>
              <a:t>Gifts of informational materials (up to $100)</a:t>
            </a:r>
          </a:p>
          <a:p>
            <a:pPr lvl="1"/>
            <a:r>
              <a:rPr lang="en-US" dirty="0"/>
              <a:t>Widely attended gatherings (WAG)</a:t>
            </a:r>
          </a:p>
          <a:p>
            <a:endParaRPr lang="en-US" dirty="0"/>
          </a:p>
        </p:txBody>
      </p:sp>
      <p:sp>
        <p:nvSpPr>
          <p:cNvPr id="4" name="Footer Placeholder 3">
            <a:extLst>
              <a:ext uri="{FF2B5EF4-FFF2-40B4-BE49-F238E27FC236}">
                <a16:creationId xmlns:a16="http://schemas.microsoft.com/office/drawing/2014/main" id="{A4FE0F5F-0573-4103-A7F2-F34C187343F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AA4F96DC-C828-4EC8-B464-57C2EB9FEA00}"/>
              </a:ext>
            </a:extLst>
          </p:cNvPr>
          <p:cNvSpPr>
            <a:spLocks noGrp="1"/>
          </p:cNvSpPr>
          <p:nvPr>
            <p:ph type="sldNum" sz="quarter" idx="12"/>
          </p:nvPr>
        </p:nvSpPr>
        <p:spPr/>
        <p:txBody>
          <a:bodyPr/>
          <a:lstStyle/>
          <a:p>
            <a:pPr>
              <a:defRPr/>
            </a:pPr>
            <a:fld id="{B03FC4F1-CD7C-433C-AEF9-04121A050B4B}"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3735366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A16E-B7E4-48E6-9D0E-0AF42355CCB7}"/>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C99695DF-A38D-4C13-83F6-616908EF2FDF}"/>
              </a:ext>
            </a:extLst>
          </p:cNvPr>
          <p:cNvSpPr>
            <a:spLocks noGrp="1"/>
          </p:cNvSpPr>
          <p:nvPr>
            <p:ph idx="1"/>
          </p:nvPr>
        </p:nvSpPr>
        <p:spPr/>
        <p:txBody>
          <a:bodyPr/>
          <a:lstStyle/>
          <a:p>
            <a:r>
              <a:rPr lang="en-US" dirty="0"/>
              <a:t>When I was the hospital commander at </a:t>
            </a:r>
            <a:r>
              <a:rPr lang="en-US" dirty="0" err="1"/>
              <a:t>Incirlik</a:t>
            </a:r>
            <a:r>
              <a:rPr lang="en-US" dirty="0"/>
              <a:t> Air Base Turkey, I received many gifts from contractors and foreign nationals.  I sought advice from my ethics official on whether I could keep the gifts or had to return them</a:t>
            </a:r>
          </a:p>
          <a:p>
            <a:r>
              <a:rPr lang="en-US" dirty="0"/>
              <a:t>As the Functional Champion, I had a contractor representative try to buy dinner for my government team and I</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8B25DE7-1228-4F77-8735-2ACCBE981040}"/>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DC186AA8-47B9-4BF6-82A5-22334007F65C}"/>
              </a:ext>
            </a:extLst>
          </p:cNvPr>
          <p:cNvSpPr>
            <a:spLocks noGrp="1"/>
          </p:cNvSpPr>
          <p:nvPr>
            <p:ph type="sldNum" sz="quarter" idx="12"/>
          </p:nvPr>
        </p:nvSpPr>
        <p:spPr/>
        <p:txBody>
          <a:bodyPr/>
          <a:lstStyle/>
          <a:p>
            <a:pPr>
              <a:defRPr/>
            </a:pPr>
            <a:fld id="{B03FC4F1-CD7C-433C-AEF9-04121A050B4B}" type="slidenum">
              <a:rPr lang="en-US" smtClean="0"/>
              <a:pPr>
                <a:defRPr/>
              </a:pPr>
              <a:t>21</a:t>
            </a:fld>
            <a:endParaRPr lang="en-US" dirty="0"/>
          </a:p>
        </p:txBody>
      </p:sp>
      <p:pic>
        <p:nvPicPr>
          <p:cNvPr id="6" name="Picture 2" descr="C:\Users\lraffert\AppData\Local\Microsoft\Windows\Temporary Internet Files\Content.IE5\ZJUMK2T7\5647809356_5610585af0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800600"/>
            <a:ext cx="2094330" cy="13382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6946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15BF-DFF6-4DA8-92A3-FEBF9CF5B62A}"/>
              </a:ext>
            </a:extLst>
          </p:cNvPr>
          <p:cNvSpPr>
            <a:spLocks noGrp="1"/>
          </p:cNvSpPr>
          <p:nvPr>
            <p:ph type="title"/>
          </p:nvPr>
        </p:nvSpPr>
        <p:spPr/>
        <p:txBody>
          <a:bodyPr/>
          <a:lstStyle/>
          <a:p>
            <a:r>
              <a:rPr lang="en-US" dirty="0"/>
              <a:t>Gifts Between Government Employees</a:t>
            </a:r>
          </a:p>
        </p:txBody>
      </p:sp>
      <p:sp>
        <p:nvSpPr>
          <p:cNvPr id="3" name="Content Placeholder 2">
            <a:extLst>
              <a:ext uri="{FF2B5EF4-FFF2-40B4-BE49-F238E27FC236}">
                <a16:creationId xmlns:a16="http://schemas.microsoft.com/office/drawing/2014/main" id="{A041F0DB-63E2-4587-8EB7-847516492AE2}"/>
              </a:ext>
            </a:extLst>
          </p:cNvPr>
          <p:cNvSpPr>
            <a:spLocks noGrp="1"/>
          </p:cNvSpPr>
          <p:nvPr>
            <p:ph idx="1"/>
          </p:nvPr>
        </p:nvSpPr>
        <p:spPr/>
        <p:txBody>
          <a:bodyPr/>
          <a:lstStyle/>
          <a:p>
            <a:r>
              <a:rPr lang="en-US" dirty="0"/>
              <a:t>You cannot offer a gift to your supervisor or accept a gift from your subordinate or someone who makes less pay</a:t>
            </a:r>
          </a:p>
          <a:p>
            <a:r>
              <a:rPr lang="en-US" dirty="0"/>
              <a:t>Exceptions:</a:t>
            </a:r>
          </a:p>
          <a:p>
            <a:pPr lvl="1"/>
            <a:r>
              <a:rPr lang="en-US" dirty="0"/>
              <a:t>Bosses Day, birthdays, holidays where gifts are exchanged ($10 cap)</a:t>
            </a:r>
          </a:p>
          <a:p>
            <a:pPr lvl="1"/>
            <a:r>
              <a:rPr lang="en-US" dirty="0"/>
              <a:t>Retirements (gift capped at $300 &amp; no subordinate may be asked to contribute more than $10)</a:t>
            </a:r>
          </a:p>
          <a:p>
            <a:pPr lvl="1"/>
            <a:r>
              <a:rPr lang="en-US" dirty="0"/>
              <a:t>Personal hospitality &amp; food shared in the office</a:t>
            </a:r>
          </a:p>
          <a:p>
            <a:endParaRPr lang="en-US" dirty="0"/>
          </a:p>
        </p:txBody>
      </p:sp>
      <p:sp>
        <p:nvSpPr>
          <p:cNvPr id="4" name="Footer Placeholder 3">
            <a:extLst>
              <a:ext uri="{FF2B5EF4-FFF2-40B4-BE49-F238E27FC236}">
                <a16:creationId xmlns:a16="http://schemas.microsoft.com/office/drawing/2014/main" id="{8C2751CA-0B57-4289-B829-AB58A3E4A20C}"/>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5CCE601E-B938-4F43-A330-530A1604FB30}"/>
              </a:ext>
            </a:extLst>
          </p:cNvPr>
          <p:cNvSpPr>
            <a:spLocks noGrp="1"/>
          </p:cNvSpPr>
          <p:nvPr>
            <p:ph type="sldNum" sz="quarter" idx="12"/>
          </p:nvPr>
        </p:nvSpPr>
        <p:spPr/>
        <p:txBody>
          <a:bodyPr/>
          <a:lstStyle/>
          <a:p>
            <a:pPr>
              <a:defRPr/>
            </a:pPr>
            <a:fld id="{B03FC4F1-CD7C-433C-AEF9-04121A050B4B}"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211462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D6F6-5258-47D9-97E3-749D00F092C2}"/>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C1955E95-314A-4B6B-B421-42ECC85B63EF}"/>
              </a:ext>
            </a:extLst>
          </p:cNvPr>
          <p:cNvSpPr>
            <a:spLocks noGrp="1"/>
          </p:cNvSpPr>
          <p:nvPr>
            <p:ph idx="1"/>
          </p:nvPr>
        </p:nvSpPr>
        <p:spPr>
          <a:xfrm>
            <a:off x="609600" y="2081212"/>
            <a:ext cx="8229600" cy="4457700"/>
          </a:xfrm>
        </p:spPr>
        <p:txBody>
          <a:bodyPr/>
          <a:lstStyle/>
          <a:p>
            <a:r>
              <a:rPr lang="en-US" sz="3200" dirty="0"/>
              <a:t>As a leader, one of the most uncomfortable things that has happened to me is when a subordinate gave me a gift that I could not accept because it was worth more than the $10 limit</a:t>
            </a:r>
          </a:p>
          <a:p>
            <a:endParaRPr lang="en-US" dirty="0"/>
          </a:p>
        </p:txBody>
      </p:sp>
      <p:sp>
        <p:nvSpPr>
          <p:cNvPr id="4" name="Footer Placeholder 3">
            <a:extLst>
              <a:ext uri="{FF2B5EF4-FFF2-40B4-BE49-F238E27FC236}">
                <a16:creationId xmlns:a16="http://schemas.microsoft.com/office/drawing/2014/main" id="{7BC1D659-3007-4C19-A453-38A0B2821D9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92C9F258-6570-40EA-8CF8-3DABCA2D1D9E}"/>
              </a:ext>
            </a:extLst>
          </p:cNvPr>
          <p:cNvSpPr>
            <a:spLocks noGrp="1"/>
          </p:cNvSpPr>
          <p:nvPr>
            <p:ph type="sldNum" sz="quarter" idx="12"/>
          </p:nvPr>
        </p:nvSpPr>
        <p:spPr/>
        <p:txBody>
          <a:bodyPr/>
          <a:lstStyle/>
          <a:p>
            <a:pPr>
              <a:defRPr/>
            </a:pPr>
            <a:fld id="{B03FC4F1-CD7C-433C-AEF9-04121A050B4B}" type="slidenum">
              <a:rPr lang="en-US" smtClean="0"/>
              <a:pPr>
                <a:defRPr/>
              </a:pPr>
              <a:t>23</a:t>
            </a:fld>
            <a:endParaRPr lang="en-US" dirty="0"/>
          </a:p>
        </p:txBody>
      </p:sp>
      <p:pic>
        <p:nvPicPr>
          <p:cNvPr id="6" name="Picture 2" descr="C:\Users\lraffert\AppData\Local\Microsoft\Windows\Temporary Internet Files\Content.IE5\PWE32G18\large-present-or-a-gift-wrapped-box-166.6-17298[1].gif">
            <a:extLst>
              <a:ext uri="{FF2B5EF4-FFF2-40B4-BE49-F238E27FC236}">
                <a16:creationId xmlns:a16="http://schemas.microsoft.com/office/drawing/2014/main" id="{D2280B7E-BF94-480E-9546-5D734E69D1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572000"/>
            <a:ext cx="1905000" cy="17051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257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A33A6-2767-4444-830D-B3733170250E}"/>
              </a:ext>
            </a:extLst>
          </p:cNvPr>
          <p:cNvSpPr>
            <a:spLocks noGrp="1"/>
          </p:cNvSpPr>
          <p:nvPr>
            <p:ph type="title"/>
          </p:nvPr>
        </p:nvSpPr>
        <p:spPr/>
        <p:txBody>
          <a:bodyPr/>
          <a:lstStyle/>
          <a:p>
            <a:r>
              <a:rPr lang="en-US" dirty="0"/>
              <a:t>Outside Employment</a:t>
            </a:r>
          </a:p>
        </p:txBody>
      </p:sp>
      <p:sp>
        <p:nvSpPr>
          <p:cNvPr id="3" name="Content Placeholder 2">
            <a:extLst>
              <a:ext uri="{FF2B5EF4-FFF2-40B4-BE49-F238E27FC236}">
                <a16:creationId xmlns:a16="http://schemas.microsoft.com/office/drawing/2014/main" id="{62F6B1EC-8985-4644-955F-670F9E16CD96}"/>
              </a:ext>
            </a:extLst>
          </p:cNvPr>
          <p:cNvSpPr>
            <a:spLocks noGrp="1"/>
          </p:cNvSpPr>
          <p:nvPr>
            <p:ph idx="1"/>
          </p:nvPr>
        </p:nvSpPr>
        <p:spPr/>
        <p:txBody>
          <a:bodyPr/>
          <a:lstStyle/>
          <a:p>
            <a:r>
              <a:rPr lang="en-US" dirty="0"/>
              <a:t>You cannot engage in outside employment that </a:t>
            </a:r>
            <a:r>
              <a:rPr lang="en-US" u="sng" dirty="0"/>
              <a:t>conflicts</a:t>
            </a:r>
            <a:r>
              <a:rPr lang="en-US" dirty="0"/>
              <a:t> with your DHA employment</a:t>
            </a:r>
          </a:p>
          <a:p>
            <a:r>
              <a:rPr lang="en-US" dirty="0"/>
              <a:t>You are prohibited from working for a foreign government</a:t>
            </a:r>
          </a:p>
          <a:p>
            <a:r>
              <a:rPr lang="en-US" dirty="0"/>
              <a:t>You are prohibited from representing third-parties back to the United States government</a:t>
            </a:r>
          </a:p>
          <a:p>
            <a:endParaRPr lang="en-US" dirty="0"/>
          </a:p>
        </p:txBody>
      </p:sp>
      <p:sp>
        <p:nvSpPr>
          <p:cNvPr id="4" name="Footer Placeholder 3">
            <a:extLst>
              <a:ext uri="{FF2B5EF4-FFF2-40B4-BE49-F238E27FC236}">
                <a16:creationId xmlns:a16="http://schemas.microsoft.com/office/drawing/2014/main" id="{8EC2D013-0D0B-41A0-B2F9-6062B119E6A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9E24442C-3A59-49B0-A0E9-E822E7C43BEF}"/>
              </a:ext>
            </a:extLst>
          </p:cNvPr>
          <p:cNvSpPr>
            <a:spLocks noGrp="1"/>
          </p:cNvSpPr>
          <p:nvPr>
            <p:ph type="sldNum" sz="quarter" idx="12"/>
          </p:nvPr>
        </p:nvSpPr>
        <p:spPr/>
        <p:txBody>
          <a:bodyPr/>
          <a:lstStyle/>
          <a:p>
            <a:pPr>
              <a:defRPr/>
            </a:pPr>
            <a:fld id="{B03FC4F1-CD7C-433C-AEF9-04121A050B4B}"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2777305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C28D-56C3-45F9-91DD-168FAE1A709F}"/>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751E4F5A-9748-4A01-8C6B-37F609A28D17}"/>
              </a:ext>
            </a:extLst>
          </p:cNvPr>
          <p:cNvSpPr>
            <a:spLocks noGrp="1"/>
          </p:cNvSpPr>
          <p:nvPr>
            <p:ph idx="1"/>
          </p:nvPr>
        </p:nvSpPr>
        <p:spPr/>
        <p:txBody>
          <a:bodyPr/>
          <a:lstStyle/>
          <a:p>
            <a:r>
              <a:rPr lang="en-US" sz="3600" dirty="0"/>
              <a:t>As a young emergency physician, I worked moonlighted in a civilian ER and as the EMS Medical Director for my local town’s fire department</a:t>
            </a:r>
          </a:p>
          <a:p>
            <a:pPr marL="0" indent="0">
              <a:buNone/>
            </a:pPr>
            <a:endParaRPr lang="en-US" sz="3600" dirty="0"/>
          </a:p>
          <a:p>
            <a:endParaRPr lang="en-US" sz="3600" dirty="0"/>
          </a:p>
          <a:p>
            <a:endParaRPr lang="en-US" dirty="0"/>
          </a:p>
        </p:txBody>
      </p:sp>
      <p:sp>
        <p:nvSpPr>
          <p:cNvPr id="4" name="Footer Placeholder 3">
            <a:extLst>
              <a:ext uri="{FF2B5EF4-FFF2-40B4-BE49-F238E27FC236}">
                <a16:creationId xmlns:a16="http://schemas.microsoft.com/office/drawing/2014/main" id="{232501BC-446A-4F23-8E6F-07ECD429294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16F63898-8632-4A37-9C84-354B21841DDC}"/>
              </a:ext>
            </a:extLst>
          </p:cNvPr>
          <p:cNvSpPr>
            <a:spLocks noGrp="1"/>
          </p:cNvSpPr>
          <p:nvPr>
            <p:ph type="sldNum" sz="quarter" idx="12"/>
          </p:nvPr>
        </p:nvSpPr>
        <p:spPr/>
        <p:txBody>
          <a:bodyPr/>
          <a:lstStyle/>
          <a:p>
            <a:pPr>
              <a:defRPr/>
            </a:pPr>
            <a:fld id="{B03FC4F1-CD7C-433C-AEF9-04121A050B4B}" type="slidenum">
              <a:rPr lang="en-US" smtClean="0"/>
              <a:pPr>
                <a:defRPr/>
              </a:pPr>
              <a:t>25</a:t>
            </a:fld>
            <a:endParaRPr lang="en-US" dirty="0"/>
          </a:p>
        </p:txBody>
      </p:sp>
      <p:pic>
        <p:nvPicPr>
          <p:cNvPr id="6" name="Picture 4" descr="C:\Users\lraffert\AppData\Local\Microsoft\Windows\Temporary Internet Files\Content.IE5\M5FPY2B7\moonlight-landscape-11287160000RlI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100" y="4572000"/>
            <a:ext cx="2667000" cy="15541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529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1644-11D5-4B37-8D72-AF3639B9CA78}"/>
              </a:ext>
            </a:extLst>
          </p:cNvPr>
          <p:cNvSpPr>
            <a:spLocks noGrp="1"/>
          </p:cNvSpPr>
          <p:nvPr>
            <p:ph type="title"/>
          </p:nvPr>
        </p:nvSpPr>
        <p:spPr/>
        <p:txBody>
          <a:bodyPr/>
          <a:lstStyle/>
          <a:p>
            <a:r>
              <a:rPr lang="en-US" dirty="0"/>
              <a:t>Political Activities</a:t>
            </a:r>
          </a:p>
        </p:txBody>
      </p:sp>
      <p:sp>
        <p:nvSpPr>
          <p:cNvPr id="3" name="Content Placeholder 2">
            <a:extLst>
              <a:ext uri="{FF2B5EF4-FFF2-40B4-BE49-F238E27FC236}">
                <a16:creationId xmlns:a16="http://schemas.microsoft.com/office/drawing/2014/main" id="{E5401778-0327-4B6F-9835-5A8840E4508E}"/>
              </a:ext>
            </a:extLst>
          </p:cNvPr>
          <p:cNvSpPr>
            <a:spLocks noGrp="1"/>
          </p:cNvSpPr>
          <p:nvPr>
            <p:ph idx="1"/>
          </p:nvPr>
        </p:nvSpPr>
        <p:spPr/>
        <p:txBody>
          <a:bodyPr/>
          <a:lstStyle/>
          <a:p>
            <a:r>
              <a:rPr lang="en-US" dirty="0"/>
              <a:t>You may not engage in partisan political campaign activities while on duty or on government premises or wearing anything that identifies you as a government employee</a:t>
            </a:r>
          </a:p>
          <a:p>
            <a:r>
              <a:rPr lang="en-US" dirty="0"/>
              <a:t>Less restricted employees may engage in partisan political activities off duty and away from government premises </a:t>
            </a:r>
          </a:p>
          <a:p>
            <a:r>
              <a:rPr lang="en-US" dirty="0"/>
              <a:t>Further restricted employees may only vote &amp; contribute money up to the allowable limit </a:t>
            </a:r>
          </a:p>
          <a:p>
            <a:endParaRPr lang="en-US" dirty="0"/>
          </a:p>
        </p:txBody>
      </p:sp>
      <p:sp>
        <p:nvSpPr>
          <p:cNvPr id="4" name="Footer Placeholder 3">
            <a:extLst>
              <a:ext uri="{FF2B5EF4-FFF2-40B4-BE49-F238E27FC236}">
                <a16:creationId xmlns:a16="http://schemas.microsoft.com/office/drawing/2014/main" id="{A0173734-E96C-4DE2-A7E9-139EE8EC9ED8}"/>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5DF237A5-EB1E-4D41-A724-1C3BA0B82B5E}"/>
              </a:ext>
            </a:extLst>
          </p:cNvPr>
          <p:cNvSpPr>
            <a:spLocks noGrp="1"/>
          </p:cNvSpPr>
          <p:nvPr>
            <p:ph type="sldNum" sz="quarter" idx="12"/>
          </p:nvPr>
        </p:nvSpPr>
        <p:spPr/>
        <p:txBody>
          <a:bodyPr/>
          <a:lstStyle/>
          <a:p>
            <a:pPr>
              <a:defRPr/>
            </a:pPr>
            <a:fld id="{B03FC4F1-CD7C-433C-AEF9-04121A050B4B}"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78164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B92C-FEFD-4597-A432-2F668C425ACD}"/>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35DD8478-F12C-4473-B568-0018C0CF92A4}"/>
              </a:ext>
            </a:extLst>
          </p:cNvPr>
          <p:cNvSpPr>
            <a:spLocks noGrp="1"/>
          </p:cNvSpPr>
          <p:nvPr>
            <p:ph idx="1"/>
          </p:nvPr>
        </p:nvSpPr>
        <p:spPr/>
        <p:txBody>
          <a:bodyPr/>
          <a:lstStyle/>
          <a:p>
            <a:r>
              <a:rPr lang="en-US" dirty="0"/>
              <a:t>As an Active Duty Service Member, I fall in the more restricted category, and cannot participate on a partisan political campaign activity, so, I only vote and contribute money up to the allowable limit</a:t>
            </a:r>
          </a:p>
          <a:p>
            <a:r>
              <a:rPr lang="en-US" dirty="0"/>
              <a:t>Less restricted employees may do more, but can do nothing in government space, on government time, and no one can fundraise </a:t>
            </a:r>
          </a:p>
        </p:txBody>
      </p:sp>
      <p:sp>
        <p:nvSpPr>
          <p:cNvPr id="4" name="Footer Placeholder 3">
            <a:extLst>
              <a:ext uri="{FF2B5EF4-FFF2-40B4-BE49-F238E27FC236}">
                <a16:creationId xmlns:a16="http://schemas.microsoft.com/office/drawing/2014/main" id="{048C4513-5E00-4B2B-83A8-A3AD76968ABF}"/>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1E4E4E18-B2AD-478D-AC36-4560C6124CD8}"/>
              </a:ext>
            </a:extLst>
          </p:cNvPr>
          <p:cNvSpPr>
            <a:spLocks noGrp="1"/>
          </p:cNvSpPr>
          <p:nvPr>
            <p:ph type="sldNum" sz="quarter" idx="12"/>
          </p:nvPr>
        </p:nvSpPr>
        <p:spPr/>
        <p:txBody>
          <a:bodyPr/>
          <a:lstStyle/>
          <a:p>
            <a:pPr>
              <a:defRPr/>
            </a:pPr>
            <a:fld id="{B03FC4F1-CD7C-433C-AEF9-04121A050B4B}" type="slidenum">
              <a:rPr lang="en-US" smtClean="0"/>
              <a:pPr>
                <a:defRPr/>
              </a:pPr>
              <a:t>27</a:t>
            </a:fld>
            <a:endParaRPr lang="en-US" dirty="0"/>
          </a:p>
        </p:txBody>
      </p:sp>
      <p:pic>
        <p:nvPicPr>
          <p:cNvPr id="6" name="Picture 2" descr="C:\Users\lraffert\AppData\Local\Microsoft\Windows\Temporary Internet Files\Content.IE5\ZJUMK2T7\ClipArt-VoteButton[1].jpg">
            <a:extLst>
              <a:ext uri="{FF2B5EF4-FFF2-40B4-BE49-F238E27FC236}">
                <a16:creationId xmlns:a16="http://schemas.microsoft.com/office/drawing/2014/main" id="{17CF25A8-8371-40C9-AB41-DDB393ACC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105400"/>
            <a:ext cx="914400" cy="908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6086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3832-4E62-4267-BC78-F9FD238857C3}"/>
              </a:ext>
            </a:extLst>
          </p:cNvPr>
          <p:cNvSpPr>
            <a:spLocks noGrp="1"/>
          </p:cNvSpPr>
          <p:nvPr>
            <p:ph type="title"/>
          </p:nvPr>
        </p:nvSpPr>
        <p:spPr/>
        <p:txBody>
          <a:bodyPr/>
          <a:lstStyle/>
          <a:p>
            <a:r>
              <a:rPr lang="en-US" dirty="0"/>
              <a:t>Misuse of Government Resources</a:t>
            </a:r>
          </a:p>
        </p:txBody>
      </p:sp>
      <p:sp>
        <p:nvSpPr>
          <p:cNvPr id="3" name="Content Placeholder 2">
            <a:extLst>
              <a:ext uri="{FF2B5EF4-FFF2-40B4-BE49-F238E27FC236}">
                <a16:creationId xmlns:a16="http://schemas.microsoft.com/office/drawing/2014/main" id="{65720D17-1BBB-4453-AD0E-D8152A9709F2}"/>
              </a:ext>
            </a:extLst>
          </p:cNvPr>
          <p:cNvSpPr>
            <a:spLocks noGrp="1"/>
          </p:cNvSpPr>
          <p:nvPr>
            <p:ph idx="1"/>
          </p:nvPr>
        </p:nvSpPr>
        <p:spPr/>
        <p:txBody>
          <a:bodyPr/>
          <a:lstStyle/>
          <a:p>
            <a:r>
              <a:rPr lang="en-US" dirty="0"/>
              <a:t>Government resources are only for </a:t>
            </a:r>
            <a:r>
              <a:rPr lang="en-US" u="sng" dirty="0"/>
              <a:t>permitted purposes</a:t>
            </a:r>
            <a:r>
              <a:rPr lang="en-US" dirty="0"/>
              <a:t>—not for personal, commercial or partisan political purposes</a:t>
            </a:r>
          </a:p>
          <a:p>
            <a:r>
              <a:rPr lang="en-US" dirty="0"/>
              <a:t>Use of your public office for anyone’s private gain is prohibited</a:t>
            </a:r>
          </a:p>
          <a:p>
            <a:r>
              <a:rPr lang="en-US" dirty="0"/>
              <a:t>Use of government authority, to include business contacts obtained through your government employment is prohibited</a:t>
            </a:r>
          </a:p>
          <a:p>
            <a:endParaRPr lang="en-US" dirty="0"/>
          </a:p>
        </p:txBody>
      </p:sp>
      <p:sp>
        <p:nvSpPr>
          <p:cNvPr id="4" name="Footer Placeholder 3">
            <a:extLst>
              <a:ext uri="{FF2B5EF4-FFF2-40B4-BE49-F238E27FC236}">
                <a16:creationId xmlns:a16="http://schemas.microsoft.com/office/drawing/2014/main" id="{7DEB6CAE-44F0-4F28-A86C-2AD69D1A74B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3E2C7D69-F1FF-480F-967B-AE2EF88AF413}"/>
              </a:ext>
            </a:extLst>
          </p:cNvPr>
          <p:cNvSpPr>
            <a:spLocks noGrp="1"/>
          </p:cNvSpPr>
          <p:nvPr>
            <p:ph type="sldNum" sz="quarter" idx="12"/>
          </p:nvPr>
        </p:nvSpPr>
        <p:spPr/>
        <p:txBody>
          <a:bodyPr/>
          <a:lstStyle/>
          <a:p>
            <a:pPr>
              <a:defRPr/>
            </a:pPr>
            <a:fld id="{B03FC4F1-CD7C-433C-AEF9-04121A050B4B}" type="slidenum">
              <a:rPr lang="en-US" smtClean="0"/>
              <a:pPr>
                <a:defRPr/>
              </a:pPr>
              <a:t>28</a:t>
            </a:fld>
            <a:endParaRPr lang="en-US" dirty="0"/>
          </a:p>
        </p:txBody>
      </p:sp>
      <p:pic>
        <p:nvPicPr>
          <p:cNvPr id="6" name="Picture 2" descr="C:\Users\lraffert\AppData\Local\Microsoft\Windows\Temporary Internet Files\Content.IE5\SG9ZEDER\Government[1].jpg">
            <a:extLst>
              <a:ext uri="{FF2B5EF4-FFF2-40B4-BE49-F238E27FC236}">
                <a16:creationId xmlns:a16="http://schemas.microsoft.com/office/drawing/2014/main" id="{08E2BE3E-1837-4B7D-92AE-6F9626B027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800599"/>
            <a:ext cx="2063306" cy="1325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7972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53FA-4D5B-4A72-B973-7F5F05686E04}"/>
              </a:ext>
            </a:extLst>
          </p:cNvPr>
          <p:cNvSpPr>
            <a:spLocks noGrp="1"/>
          </p:cNvSpPr>
          <p:nvPr>
            <p:ph type="title"/>
          </p:nvPr>
        </p:nvSpPr>
        <p:spPr/>
        <p:txBody>
          <a:bodyPr/>
          <a:lstStyle/>
          <a:p>
            <a:r>
              <a:rPr lang="en-US" dirty="0"/>
              <a:t>               Scenarios</a:t>
            </a:r>
          </a:p>
        </p:txBody>
      </p:sp>
      <p:sp>
        <p:nvSpPr>
          <p:cNvPr id="3" name="Content Placeholder 2">
            <a:extLst>
              <a:ext uri="{FF2B5EF4-FFF2-40B4-BE49-F238E27FC236}">
                <a16:creationId xmlns:a16="http://schemas.microsoft.com/office/drawing/2014/main" id="{0FA2EFF4-0754-4B53-9F76-DE8D46CD833A}"/>
              </a:ext>
            </a:extLst>
          </p:cNvPr>
          <p:cNvSpPr>
            <a:spLocks noGrp="1"/>
          </p:cNvSpPr>
          <p:nvPr>
            <p:ph idx="1"/>
          </p:nvPr>
        </p:nvSpPr>
        <p:spPr/>
        <p:txBody>
          <a:bodyPr/>
          <a:lstStyle/>
          <a:p>
            <a:r>
              <a:rPr lang="en-US" dirty="0"/>
              <a:t>When I was the Director for Acute Care at Wilford Hall Medical Center, there was a non commissioned officer (NCO) there who led the Emergency Medical Technicians (EMTs) in the emergency room (ER).  He regularly asked EMTs to volunteer at local minor league baseball games, and received free season tickets from the league for coordinating this activity.</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F467259F-D3A4-41DB-B439-90D2E3CD4CD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3F8930D9-5CC9-46E9-9DD6-23B76EADAEBC}"/>
              </a:ext>
            </a:extLst>
          </p:cNvPr>
          <p:cNvSpPr>
            <a:spLocks noGrp="1"/>
          </p:cNvSpPr>
          <p:nvPr>
            <p:ph type="sldNum" sz="quarter" idx="12"/>
          </p:nvPr>
        </p:nvSpPr>
        <p:spPr/>
        <p:txBody>
          <a:bodyPr/>
          <a:lstStyle/>
          <a:p>
            <a:pPr>
              <a:defRPr/>
            </a:pPr>
            <a:fld id="{B03FC4F1-CD7C-433C-AEF9-04121A050B4B}" type="slidenum">
              <a:rPr lang="en-US" smtClean="0"/>
              <a:pPr>
                <a:defRPr/>
              </a:pPr>
              <a:t>29</a:t>
            </a:fld>
            <a:endParaRPr lang="en-US" dirty="0"/>
          </a:p>
        </p:txBody>
      </p:sp>
      <p:pic>
        <p:nvPicPr>
          <p:cNvPr id="6" name="Picture 2" descr="C:\Users\lraffert\AppData\Local\Microsoft\Windows\Temporary Internet Files\Content.IE5\SG9ZEDER\thinmint[1].JPG">
            <a:extLst>
              <a:ext uri="{FF2B5EF4-FFF2-40B4-BE49-F238E27FC236}">
                <a16:creationId xmlns:a16="http://schemas.microsoft.com/office/drawing/2014/main" id="{6673F666-BB89-4CAA-89E7-9D4458038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9784"/>
            <a:ext cx="1219831" cy="12723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005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descr="Slide Title" title="Slide Title"/>
          <p:cNvSpPr>
            <a:spLocks noGrp="1"/>
          </p:cNvSpPr>
          <p:nvPr>
            <p:ph type="title"/>
          </p:nvPr>
        </p:nvSpPr>
        <p:spPr/>
        <p:txBody>
          <a:bodyPr/>
          <a:lstStyle/>
          <a:p>
            <a:pPr eaLnBrk="1" hangingPunct="1"/>
            <a:r>
              <a:rPr lang="sv-SE" sz="3600" dirty="0"/>
              <a:t>Maj. Gen. Lee E. Payne </a:t>
            </a:r>
            <a:endParaRPr lang="en-US" altLang="en-US" sz="3600" dirty="0"/>
          </a:p>
        </p:txBody>
      </p:sp>
      <p:sp>
        <p:nvSpPr>
          <p:cNvPr id="3" name="Footer Placeholder 2"/>
          <p:cNvSpPr>
            <a:spLocks noGrp="1"/>
          </p:cNvSpPr>
          <p:nvPr>
            <p:ph type="ftr" sz="quarter" idx="11"/>
          </p:nvPr>
        </p:nvSpPr>
        <p:spPr/>
        <p:txBody>
          <a:bodyPr/>
          <a:lstStyle/>
          <a:p>
            <a:pPr>
              <a:defRPr/>
            </a:pPr>
            <a:r>
              <a:rPr lang="en-US"/>
              <a:t>“Medically Ready Force…Ready Medical Force”</a:t>
            </a:r>
          </a:p>
        </p:txBody>
      </p:sp>
      <p:sp>
        <p:nvSpPr>
          <p:cNvPr id="4" name="Slide Number Placeholder 3"/>
          <p:cNvSpPr>
            <a:spLocks noGrp="1"/>
          </p:cNvSpPr>
          <p:nvPr>
            <p:ph type="sldNum" sz="quarter" idx="12"/>
          </p:nvPr>
        </p:nvSpPr>
        <p:spPr/>
        <p:txBody>
          <a:bodyPr/>
          <a:lstStyle/>
          <a:p>
            <a:pPr>
              <a:defRPr/>
            </a:pPr>
            <a:fld id="{F0CD0AD2-40EE-4482-8B1B-EF5416C9895C}" type="slidenum">
              <a:rPr lang="en-US"/>
              <a:pPr>
                <a:defRPr/>
              </a:pPr>
              <a:t>3</a:t>
            </a:fld>
            <a:endParaRPr lang="en-US"/>
          </a:p>
        </p:txBody>
      </p:sp>
      <p:sp>
        <p:nvSpPr>
          <p:cNvPr id="7" name="Content Placeholder 8"/>
          <p:cNvSpPr txBox="1">
            <a:spLocks/>
          </p:cNvSpPr>
          <p:nvPr/>
        </p:nvSpPr>
        <p:spPr>
          <a:xfrm>
            <a:off x="3454640" y="1905000"/>
            <a:ext cx="5384800" cy="3352800"/>
          </a:xfrm>
          <a:prstGeom prst="rect">
            <a:avLst/>
          </a:prstGeom>
        </p:spPr>
        <p:txBody>
          <a:bodyPr/>
          <a:lst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dirty="0"/>
          </a:p>
        </p:txBody>
      </p:sp>
      <p:sp>
        <p:nvSpPr>
          <p:cNvPr id="5" name="TextBox 4"/>
          <p:cNvSpPr txBox="1"/>
          <p:nvPr/>
        </p:nvSpPr>
        <p:spPr>
          <a:xfrm>
            <a:off x="2895600" y="1614487"/>
            <a:ext cx="6248400" cy="4924425"/>
          </a:xfrm>
          <a:prstGeom prst="rect">
            <a:avLst/>
          </a:prstGeom>
          <a:noFill/>
        </p:spPr>
        <p:txBody>
          <a:bodyPr wrap="square" rtlCol="0">
            <a:spAutoFit/>
          </a:bodyPr>
          <a:lstStyle/>
          <a:p>
            <a:pPr marL="285750" indent="-285750">
              <a:buFont typeface="Wingdings" panose="05000000000000000000" pitchFamily="2" charset="2"/>
              <a:buChar char="§"/>
            </a:pPr>
            <a:r>
              <a:rPr lang="en-US" sz="1500" dirty="0"/>
              <a:t>Maj. Gen. Lee E. Payne is the Assistant Director for Combat Support, Defense Health Agency. </a:t>
            </a:r>
          </a:p>
          <a:p>
            <a:pPr marL="285750" indent="-285750">
              <a:buFont typeface="Wingdings" panose="05000000000000000000" pitchFamily="2" charset="2"/>
              <a:buChar char="§"/>
            </a:pPr>
            <a:r>
              <a:rPr lang="en-US" sz="1500" dirty="0"/>
              <a:t>General Payne is responsible for coordinating the Agency’s Combat Support functions to include supporting operating forces engaged in planning for or conducting military operations, or in the conduct of other military activities related to countering threats to U.S. national security. </a:t>
            </a:r>
          </a:p>
          <a:p>
            <a:pPr marL="285750" indent="-285750">
              <a:buFont typeface="Wingdings" panose="05000000000000000000" pitchFamily="2" charset="2"/>
              <a:buChar char="§"/>
            </a:pPr>
            <a:r>
              <a:rPr lang="en-US" sz="1500" dirty="0"/>
              <a:t>General Payne earned his medical degree from Vanderbilt Medical School, completed his residency in internal medicine at the University of Colorado and a year of medical oncology at Memorial Sloan-Kettering Cancer Center. </a:t>
            </a:r>
          </a:p>
          <a:p>
            <a:pPr marL="285750" indent="-285750">
              <a:buFont typeface="Wingdings" panose="05000000000000000000" pitchFamily="2" charset="2"/>
              <a:buChar char="§"/>
            </a:pPr>
            <a:r>
              <a:rPr lang="en-US" sz="1500" dirty="0"/>
              <a:t>He holds a master’s degree in Business Administration from the University of Massachusetts, Amherst Isenberg School of Management. General Payne is a Chief Physician, Chief Flight Surgeon, and is board certified in emergency medicine and internal medicine. During his career, General Payne has commanded at the squadron level, three times as a Medical Group Commander including a Medical Center Command, served as a Major Command Surgeon three times, and as the Commander of the Air Force Medical Operations Agency.</a:t>
            </a:r>
          </a:p>
          <a:p>
            <a:pPr marL="285750" indent="-285750">
              <a:buFont typeface="Wingdings" panose="05000000000000000000" pitchFamily="2" charset="2"/>
              <a:buChar char="§"/>
            </a:pPr>
            <a:r>
              <a:rPr lang="en-US" sz="1500" dirty="0"/>
              <a:t>Prior to his current position, General Payne served as the Command Surgeon, Air Mobility Command, Scott Air Force Base, Illinois.</a:t>
            </a:r>
          </a:p>
          <a:p>
            <a:pPr marL="285750" indent="-285750">
              <a:buFont typeface="Wingdings" panose="05000000000000000000" pitchFamily="2" charset="2"/>
              <a:buChar char="§"/>
            </a:pPr>
            <a:endParaRPr lang="en-US" sz="1400" dirty="0"/>
          </a:p>
        </p:txBody>
      </p:sp>
      <p:pic>
        <p:nvPicPr>
          <p:cNvPr id="9" name="Picture 8" descr="MAJOR GENERAL (DR.) LEE E. PAYNE"/>
          <p:cNvPicPr/>
          <p:nvPr/>
        </p:nvPicPr>
        <p:blipFill>
          <a:blip r:embed="rId3">
            <a:extLst>
              <a:ext uri="{28A0092B-C50C-407E-A947-70E740481C1C}">
                <a14:useLocalDpi xmlns:a14="http://schemas.microsoft.com/office/drawing/2010/main" val="0"/>
              </a:ext>
            </a:extLst>
          </a:blip>
          <a:srcRect/>
          <a:stretch>
            <a:fillRect/>
          </a:stretch>
        </p:blipFill>
        <p:spPr bwMode="auto">
          <a:xfrm>
            <a:off x="73073" y="1704974"/>
            <a:ext cx="2822527" cy="4238625"/>
          </a:xfrm>
          <a:prstGeom prst="rect">
            <a:avLst/>
          </a:prstGeom>
          <a:noFill/>
          <a:ln>
            <a:noFill/>
          </a:ln>
        </p:spPr>
      </p:pic>
    </p:spTree>
    <p:custDataLst>
      <p:tags r:id="rId1"/>
    </p:custDataLst>
    <p:extLst>
      <p:ext uri="{BB962C8B-B14F-4D97-AF65-F5344CB8AC3E}">
        <p14:creationId xmlns:p14="http://schemas.microsoft.com/office/powerpoint/2010/main" val="195617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F36C-A499-4CAE-8496-A266A4F73ACA}"/>
              </a:ext>
            </a:extLst>
          </p:cNvPr>
          <p:cNvSpPr>
            <a:spLocks noGrp="1"/>
          </p:cNvSpPr>
          <p:nvPr>
            <p:ph type="title"/>
          </p:nvPr>
        </p:nvSpPr>
        <p:spPr/>
        <p:txBody>
          <a:bodyPr/>
          <a:lstStyle/>
          <a:p>
            <a:r>
              <a:rPr lang="en-US" dirty="0"/>
              <a:t>               Post-Government Employment</a:t>
            </a:r>
          </a:p>
        </p:txBody>
      </p:sp>
      <p:sp>
        <p:nvSpPr>
          <p:cNvPr id="10" name="Text Placeholder 9">
            <a:extLst>
              <a:ext uri="{FF2B5EF4-FFF2-40B4-BE49-F238E27FC236}">
                <a16:creationId xmlns:a16="http://schemas.microsoft.com/office/drawing/2014/main" id="{5F9F2BA0-49C9-49DA-A7C1-4220568D9E74}"/>
              </a:ext>
            </a:extLst>
          </p:cNvPr>
          <p:cNvSpPr>
            <a:spLocks noGrp="1"/>
          </p:cNvSpPr>
          <p:nvPr>
            <p:ph type="body" idx="1"/>
          </p:nvPr>
        </p:nvSpPr>
        <p:spPr>
          <a:xfrm>
            <a:off x="457200" y="1854994"/>
            <a:ext cx="4040188" cy="639762"/>
          </a:xfrm>
        </p:spPr>
        <p:txBody>
          <a:bodyPr/>
          <a:lstStyle/>
          <a:p>
            <a:pPr algn="ctr"/>
            <a:r>
              <a:rPr lang="en-US" dirty="0"/>
              <a:t>Procurement Integrity Act</a:t>
            </a:r>
          </a:p>
          <a:p>
            <a:endParaRPr lang="en-US" dirty="0"/>
          </a:p>
        </p:txBody>
      </p:sp>
      <p:sp>
        <p:nvSpPr>
          <p:cNvPr id="11" name="Content Placeholder 10">
            <a:extLst>
              <a:ext uri="{FF2B5EF4-FFF2-40B4-BE49-F238E27FC236}">
                <a16:creationId xmlns:a16="http://schemas.microsoft.com/office/drawing/2014/main" id="{BB219041-76FC-4D93-9578-EA349BFAFF8B}"/>
              </a:ext>
            </a:extLst>
          </p:cNvPr>
          <p:cNvSpPr>
            <a:spLocks noGrp="1"/>
          </p:cNvSpPr>
          <p:nvPr>
            <p:ph sz="half" idx="2"/>
          </p:nvPr>
        </p:nvSpPr>
        <p:spPr/>
        <p:txBody>
          <a:bodyPr/>
          <a:lstStyle/>
          <a:p>
            <a:r>
              <a:rPr lang="en-US" sz="1800" dirty="0"/>
              <a:t>One year </a:t>
            </a:r>
            <a:r>
              <a:rPr lang="en-US" sz="1800" u="sng" dirty="0"/>
              <a:t>compensation</a:t>
            </a:r>
            <a:r>
              <a:rPr lang="en-US" sz="1800" dirty="0"/>
              <a:t> bar</a:t>
            </a:r>
          </a:p>
          <a:p>
            <a:r>
              <a:rPr lang="en-US" sz="1800" dirty="0"/>
              <a:t>For contracts &gt; $10M</a:t>
            </a:r>
          </a:p>
          <a:p>
            <a:r>
              <a:rPr lang="en-US" sz="1800" dirty="0"/>
              <a:t>If you were the:</a:t>
            </a:r>
          </a:p>
          <a:p>
            <a:pPr lvl="1"/>
            <a:r>
              <a:rPr lang="en-US" sz="1800" dirty="0"/>
              <a:t>Source Selection Authority (SSA)</a:t>
            </a:r>
          </a:p>
          <a:p>
            <a:pPr lvl="1"/>
            <a:r>
              <a:rPr lang="en-US" sz="1800" dirty="0"/>
              <a:t>Member of the Source Selection Evaluation Board (SSEB)</a:t>
            </a:r>
          </a:p>
          <a:p>
            <a:pPr lvl="1"/>
            <a:r>
              <a:rPr lang="en-US" sz="1800" dirty="0"/>
              <a:t>Chief/technical or scientific evaluation board</a:t>
            </a:r>
          </a:p>
          <a:p>
            <a:pPr lvl="1"/>
            <a:r>
              <a:rPr lang="en-US" sz="1800" dirty="0"/>
              <a:t>Program Manager/Deputy Program Manager (PM/DPM)</a:t>
            </a:r>
          </a:p>
          <a:p>
            <a:pPr lvl="1"/>
            <a:r>
              <a:rPr lang="en-US" sz="1800" dirty="0"/>
              <a:t>Contracting Officer</a:t>
            </a:r>
          </a:p>
          <a:p>
            <a:pPr lvl="1"/>
            <a:r>
              <a:rPr lang="en-US" sz="1800" dirty="0"/>
              <a:t>Decision Maker (on payments &amp; mods &amp; task orders)</a:t>
            </a:r>
          </a:p>
          <a:p>
            <a:endParaRPr lang="en-US" dirty="0"/>
          </a:p>
        </p:txBody>
      </p:sp>
      <p:sp>
        <p:nvSpPr>
          <p:cNvPr id="12" name="Text Placeholder 11">
            <a:extLst>
              <a:ext uri="{FF2B5EF4-FFF2-40B4-BE49-F238E27FC236}">
                <a16:creationId xmlns:a16="http://schemas.microsoft.com/office/drawing/2014/main" id="{6E4F7A3A-885D-4149-8117-202DB15C2772}"/>
              </a:ext>
            </a:extLst>
          </p:cNvPr>
          <p:cNvSpPr>
            <a:spLocks noGrp="1"/>
          </p:cNvSpPr>
          <p:nvPr>
            <p:ph type="body" sz="quarter" idx="3"/>
          </p:nvPr>
        </p:nvSpPr>
        <p:spPr>
          <a:xfrm>
            <a:off x="4610994" y="1900778"/>
            <a:ext cx="4041775" cy="639762"/>
          </a:xfrm>
        </p:spPr>
        <p:txBody>
          <a:bodyPr/>
          <a:lstStyle/>
          <a:p>
            <a:pPr algn="ctr"/>
            <a:r>
              <a:rPr lang="en-US" dirty="0"/>
              <a:t>18 USC 207</a:t>
            </a:r>
          </a:p>
          <a:p>
            <a:endParaRPr lang="en-US" dirty="0"/>
          </a:p>
        </p:txBody>
      </p:sp>
      <p:sp>
        <p:nvSpPr>
          <p:cNvPr id="13" name="Content Placeholder 12">
            <a:extLst>
              <a:ext uri="{FF2B5EF4-FFF2-40B4-BE49-F238E27FC236}">
                <a16:creationId xmlns:a16="http://schemas.microsoft.com/office/drawing/2014/main" id="{3E15DDE5-C0C1-4FF2-9CD6-E6CCBE9AF6D1}"/>
              </a:ext>
            </a:extLst>
          </p:cNvPr>
          <p:cNvSpPr>
            <a:spLocks noGrp="1"/>
          </p:cNvSpPr>
          <p:nvPr>
            <p:ph sz="quarter" idx="4"/>
          </p:nvPr>
        </p:nvSpPr>
        <p:spPr/>
        <p:txBody>
          <a:bodyPr/>
          <a:lstStyle/>
          <a:p>
            <a:r>
              <a:rPr lang="en-US" u="sng" dirty="0"/>
              <a:t>Representational</a:t>
            </a:r>
            <a:r>
              <a:rPr lang="en-US" dirty="0"/>
              <a:t> Bars</a:t>
            </a:r>
          </a:p>
          <a:p>
            <a:pPr lvl="1"/>
            <a:r>
              <a:rPr lang="en-US" dirty="0"/>
              <a:t>Lifetime for personal &amp; substantial participation in a contract</a:t>
            </a:r>
          </a:p>
          <a:p>
            <a:pPr lvl="1"/>
            <a:r>
              <a:rPr lang="en-US" dirty="0"/>
              <a:t>2 years for contracts that were pending under your official responsibility during your final year</a:t>
            </a:r>
          </a:p>
          <a:p>
            <a:pPr lvl="1"/>
            <a:r>
              <a:rPr lang="en-US" dirty="0"/>
              <a:t>1 year cooling-off period for Senior Personnel that applies to their home agency</a:t>
            </a:r>
          </a:p>
          <a:p>
            <a:endParaRPr lang="en-US" dirty="0"/>
          </a:p>
        </p:txBody>
      </p:sp>
      <p:sp>
        <p:nvSpPr>
          <p:cNvPr id="4" name="Footer Placeholder 3">
            <a:extLst>
              <a:ext uri="{FF2B5EF4-FFF2-40B4-BE49-F238E27FC236}">
                <a16:creationId xmlns:a16="http://schemas.microsoft.com/office/drawing/2014/main" id="{1B570EBB-9D8C-404A-8E3D-F9A22600884D}"/>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12FFFD3C-8C45-4746-8C85-DA82862ABB77}"/>
              </a:ext>
            </a:extLst>
          </p:cNvPr>
          <p:cNvSpPr>
            <a:spLocks noGrp="1"/>
          </p:cNvSpPr>
          <p:nvPr>
            <p:ph type="sldNum" sz="quarter" idx="12"/>
          </p:nvPr>
        </p:nvSpPr>
        <p:spPr/>
        <p:txBody>
          <a:bodyPr/>
          <a:lstStyle/>
          <a:p>
            <a:pPr>
              <a:defRPr/>
            </a:pPr>
            <a:fld id="{B03FC4F1-CD7C-433C-AEF9-04121A050B4B}" type="slidenum">
              <a:rPr lang="en-US" smtClean="0"/>
              <a:pPr>
                <a:defRPr/>
              </a:pPr>
              <a:t>30</a:t>
            </a:fld>
            <a:endParaRPr lang="en-US" dirty="0"/>
          </a:p>
        </p:txBody>
      </p:sp>
      <p:pic>
        <p:nvPicPr>
          <p:cNvPr id="7" name="Picture 3" descr="C:\Users\lraffert\AppData\Local\Microsoft\Windows\Temporary Internet Files\Content.IE5\PWE32G18\Baby_Boomers3[1].JPG">
            <a:extLst>
              <a:ext uri="{FF2B5EF4-FFF2-40B4-BE49-F238E27FC236}">
                <a16:creationId xmlns:a16="http://schemas.microsoft.com/office/drawing/2014/main" id="{1FA21F15-2CEF-4E0D-886E-7BE3BB4F0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7366"/>
            <a:ext cx="1556318" cy="871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8271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D6C9-5585-4BB6-85A0-9E4AA8CD73A5}"/>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044B7CA4-AA9D-4F57-9C3B-7651BE875F50}"/>
              </a:ext>
            </a:extLst>
          </p:cNvPr>
          <p:cNvSpPr>
            <a:spLocks noGrp="1"/>
          </p:cNvSpPr>
          <p:nvPr>
            <p:ph idx="1"/>
          </p:nvPr>
        </p:nvSpPr>
        <p:spPr/>
        <p:txBody>
          <a:bodyPr/>
          <a:lstStyle/>
          <a:p>
            <a:r>
              <a:rPr lang="en-US" sz="3200" dirty="0"/>
              <a:t>As an Air Force officer, the name that I think of when I think of the post government employment laws is Darleen </a:t>
            </a:r>
            <a:r>
              <a:rPr lang="en-US" sz="3200" dirty="0" err="1"/>
              <a:t>Druyun</a:t>
            </a:r>
            <a:r>
              <a:rPr lang="en-US" sz="3200" dirty="0"/>
              <a:t> who managed the Boeing tanker contracts for the Air Force and negotiated for a job with Boeing</a:t>
            </a:r>
          </a:p>
          <a:p>
            <a:pPr marL="0" indent="0">
              <a:buNone/>
            </a:pPr>
            <a:endParaRPr lang="en-US" dirty="0"/>
          </a:p>
        </p:txBody>
      </p:sp>
      <p:sp>
        <p:nvSpPr>
          <p:cNvPr id="4" name="Footer Placeholder 3">
            <a:extLst>
              <a:ext uri="{FF2B5EF4-FFF2-40B4-BE49-F238E27FC236}">
                <a16:creationId xmlns:a16="http://schemas.microsoft.com/office/drawing/2014/main" id="{C1923832-9199-4169-ACD0-B31B2B82BCD1}"/>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C02D0EFD-302E-419B-9A0C-BF615ECA26ED}"/>
              </a:ext>
            </a:extLst>
          </p:cNvPr>
          <p:cNvSpPr>
            <a:spLocks noGrp="1"/>
          </p:cNvSpPr>
          <p:nvPr>
            <p:ph type="sldNum" sz="quarter" idx="12"/>
          </p:nvPr>
        </p:nvSpPr>
        <p:spPr/>
        <p:txBody>
          <a:bodyPr/>
          <a:lstStyle/>
          <a:p>
            <a:pPr>
              <a:defRPr/>
            </a:pPr>
            <a:fld id="{B03FC4F1-CD7C-433C-AEF9-04121A050B4B}" type="slidenum">
              <a:rPr lang="en-US" smtClean="0"/>
              <a:pPr>
                <a:defRPr/>
              </a:pPr>
              <a:t>31</a:t>
            </a:fld>
            <a:endParaRPr lang="en-US" dirty="0"/>
          </a:p>
        </p:txBody>
      </p:sp>
    </p:spTree>
    <p:custDataLst>
      <p:tags r:id="rId1"/>
    </p:custDataLst>
    <p:extLst>
      <p:ext uri="{BB962C8B-B14F-4D97-AF65-F5344CB8AC3E}">
        <p14:creationId xmlns:p14="http://schemas.microsoft.com/office/powerpoint/2010/main" val="231186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377F5-DBAE-48F9-A719-E444AAC3D194}"/>
              </a:ext>
            </a:extLst>
          </p:cNvPr>
          <p:cNvSpPr>
            <a:spLocks noGrp="1"/>
          </p:cNvSpPr>
          <p:nvPr>
            <p:ph type="title"/>
          </p:nvPr>
        </p:nvSpPr>
        <p:spPr/>
        <p:txBody>
          <a:bodyPr/>
          <a:lstStyle/>
          <a:p>
            <a:r>
              <a:rPr lang="en-US" dirty="0"/>
              <a:t>Financial Disclosure</a:t>
            </a:r>
          </a:p>
        </p:txBody>
      </p:sp>
      <p:sp>
        <p:nvSpPr>
          <p:cNvPr id="3" name="Content Placeholder 2">
            <a:extLst>
              <a:ext uri="{FF2B5EF4-FFF2-40B4-BE49-F238E27FC236}">
                <a16:creationId xmlns:a16="http://schemas.microsoft.com/office/drawing/2014/main" id="{7D835F90-5FA6-4302-8A87-0BF9D6A7696F}"/>
              </a:ext>
            </a:extLst>
          </p:cNvPr>
          <p:cNvSpPr>
            <a:spLocks noGrp="1"/>
          </p:cNvSpPr>
          <p:nvPr>
            <p:ph idx="1"/>
          </p:nvPr>
        </p:nvSpPr>
        <p:spPr/>
        <p:txBody>
          <a:bodyPr/>
          <a:lstStyle/>
          <a:p>
            <a:r>
              <a:rPr lang="en-US" dirty="0"/>
              <a:t>If you are required to file a financial disclosure report, </a:t>
            </a:r>
            <a:r>
              <a:rPr lang="en-US" u="sng" dirty="0"/>
              <a:t>please fully report all reportable assets</a:t>
            </a:r>
          </a:p>
          <a:p>
            <a:pPr lvl="1"/>
            <a:r>
              <a:rPr lang="en-US" dirty="0"/>
              <a:t>Not “various stocks &amp; bonds”</a:t>
            </a:r>
          </a:p>
          <a:p>
            <a:pPr lvl="1"/>
            <a:r>
              <a:rPr lang="en-US" dirty="0"/>
              <a:t>Not “401K” or “IRA” or “retirement account” and nothing more</a:t>
            </a:r>
          </a:p>
          <a:p>
            <a:pPr lvl="1"/>
            <a:r>
              <a:rPr lang="en-US" dirty="0"/>
              <a:t>Not your spouse’s name but not his/her employer’s name</a:t>
            </a:r>
          </a:p>
          <a:p>
            <a:endParaRPr lang="en-US" dirty="0"/>
          </a:p>
        </p:txBody>
      </p:sp>
      <p:sp>
        <p:nvSpPr>
          <p:cNvPr id="4" name="Footer Placeholder 3">
            <a:extLst>
              <a:ext uri="{FF2B5EF4-FFF2-40B4-BE49-F238E27FC236}">
                <a16:creationId xmlns:a16="http://schemas.microsoft.com/office/drawing/2014/main" id="{44A72DF2-FA21-4874-8BDB-033BAD4A811E}"/>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D4F1C1B4-52ED-4430-AE94-7FB140FAF913}"/>
              </a:ext>
            </a:extLst>
          </p:cNvPr>
          <p:cNvSpPr>
            <a:spLocks noGrp="1"/>
          </p:cNvSpPr>
          <p:nvPr>
            <p:ph type="sldNum" sz="quarter" idx="12"/>
          </p:nvPr>
        </p:nvSpPr>
        <p:spPr/>
        <p:txBody>
          <a:bodyPr/>
          <a:lstStyle/>
          <a:p>
            <a:pPr>
              <a:defRPr/>
            </a:pPr>
            <a:fld id="{B03FC4F1-CD7C-433C-AEF9-04121A050B4B}" type="slidenum">
              <a:rPr lang="en-US" smtClean="0"/>
              <a:pPr>
                <a:defRPr/>
              </a:pPr>
              <a:t>32</a:t>
            </a:fld>
            <a:endParaRPr lang="en-US" dirty="0"/>
          </a:p>
        </p:txBody>
      </p:sp>
      <p:pic>
        <p:nvPicPr>
          <p:cNvPr id="6" name="Picture 3" descr="C:\Users\lraffert\AppData\Local\Microsoft\Windows\Temporary Internet Files\Content.IE5\ZJUMK2T7\8441395357_04dd4d869e[1].jpg">
            <a:extLst>
              <a:ext uri="{FF2B5EF4-FFF2-40B4-BE49-F238E27FC236}">
                <a16:creationId xmlns:a16="http://schemas.microsoft.com/office/drawing/2014/main" id="{32D4E5B3-0031-407B-89AF-995CFF7E7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386374"/>
            <a:ext cx="2406650" cy="1606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84693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6A13-6498-47FA-A6FB-A423E1D23B30}"/>
              </a:ext>
            </a:extLst>
          </p:cNvPr>
          <p:cNvSpPr>
            <a:spLocks noGrp="1"/>
          </p:cNvSpPr>
          <p:nvPr>
            <p:ph type="title"/>
          </p:nvPr>
        </p:nvSpPr>
        <p:spPr/>
        <p:txBody>
          <a:bodyPr/>
          <a:lstStyle/>
          <a:p>
            <a:r>
              <a:rPr lang="en-US" dirty="0"/>
              <a:t>Remember: Stay on the Right Side</a:t>
            </a:r>
          </a:p>
        </p:txBody>
      </p:sp>
      <p:sp>
        <p:nvSpPr>
          <p:cNvPr id="4" name="Footer Placeholder 3">
            <a:extLst>
              <a:ext uri="{FF2B5EF4-FFF2-40B4-BE49-F238E27FC236}">
                <a16:creationId xmlns:a16="http://schemas.microsoft.com/office/drawing/2014/main" id="{9136DF1D-ACA7-4F82-ABDF-5A9EB7C24926}"/>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1D278C9B-32A9-4B9E-96CF-647D06371775}"/>
              </a:ext>
            </a:extLst>
          </p:cNvPr>
          <p:cNvSpPr>
            <a:spLocks noGrp="1"/>
          </p:cNvSpPr>
          <p:nvPr>
            <p:ph type="sldNum" sz="quarter" idx="12"/>
          </p:nvPr>
        </p:nvSpPr>
        <p:spPr/>
        <p:txBody>
          <a:bodyPr/>
          <a:lstStyle/>
          <a:p>
            <a:pPr>
              <a:defRPr/>
            </a:pPr>
            <a:fld id="{B03FC4F1-CD7C-433C-AEF9-04121A050B4B}" type="slidenum">
              <a:rPr lang="en-US" smtClean="0"/>
              <a:pPr>
                <a:defRPr/>
              </a:pPr>
              <a:t>33</a:t>
            </a:fld>
            <a:endParaRPr lang="en-US" dirty="0"/>
          </a:p>
        </p:txBody>
      </p:sp>
      <p:pic>
        <p:nvPicPr>
          <p:cNvPr id="6" name="Picture 2" descr="C:\Users\lraffert\AppData\Local\Microsoft\Windows\Temporary Internet Files\Content.IE5\ZJUMK2T7\436786394_bbab51c1e0_z[1].jpg">
            <a:extLst>
              <a:ext uri="{FF2B5EF4-FFF2-40B4-BE49-F238E27FC236}">
                <a16:creationId xmlns:a16="http://schemas.microsoft.com/office/drawing/2014/main" id="{410D9E05-9647-4318-B617-F03F24B3DF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4800600" cy="3886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40281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24C9-0D79-429B-98FD-45656A1422EC}"/>
              </a:ext>
            </a:extLst>
          </p:cNvPr>
          <p:cNvSpPr>
            <a:spLocks noGrp="1"/>
          </p:cNvSpPr>
          <p:nvPr>
            <p:ph type="title"/>
          </p:nvPr>
        </p:nvSpPr>
        <p:spPr/>
        <p:txBody>
          <a:bodyPr/>
          <a:lstStyle/>
          <a:p>
            <a:r>
              <a:rPr lang="en-US" dirty="0"/>
              <a:t>Contact Information</a:t>
            </a:r>
          </a:p>
        </p:txBody>
      </p:sp>
      <p:sp>
        <p:nvSpPr>
          <p:cNvPr id="4" name="Footer Placeholder 3">
            <a:extLst>
              <a:ext uri="{FF2B5EF4-FFF2-40B4-BE49-F238E27FC236}">
                <a16:creationId xmlns:a16="http://schemas.microsoft.com/office/drawing/2014/main" id="{3101A885-6D47-461B-A7C7-5F056E0DC145}"/>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B62919B4-78BC-470B-B0E9-2FED25A001C5}"/>
              </a:ext>
            </a:extLst>
          </p:cNvPr>
          <p:cNvSpPr>
            <a:spLocks noGrp="1"/>
          </p:cNvSpPr>
          <p:nvPr>
            <p:ph type="sldNum" sz="quarter" idx="12"/>
          </p:nvPr>
        </p:nvSpPr>
        <p:spPr/>
        <p:txBody>
          <a:bodyPr/>
          <a:lstStyle/>
          <a:p>
            <a:pPr>
              <a:defRPr/>
            </a:pPr>
            <a:fld id="{B03FC4F1-CD7C-433C-AEF9-04121A050B4B}" type="slidenum">
              <a:rPr lang="en-US" smtClean="0"/>
              <a:pPr>
                <a:defRPr/>
              </a:pPr>
              <a:t>34</a:t>
            </a:fld>
            <a:endParaRPr lang="en-US" dirty="0"/>
          </a:p>
        </p:txBody>
      </p:sp>
      <p:pic>
        <p:nvPicPr>
          <p:cNvPr id="6" name="Picture 2" descr="C:\Users\lraffert\AppData\Local\Microsoft\Windows\Temporary Internet Files\Content.IE5\PWE32G18\legal-advice-button-in-blue-showing-attorney-guidance_fydvg4wd-300x273[1].jpg">
            <a:extLst>
              <a:ext uri="{FF2B5EF4-FFF2-40B4-BE49-F238E27FC236}">
                <a16:creationId xmlns:a16="http://schemas.microsoft.com/office/drawing/2014/main" id="{B7F8B565-D53E-4DEA-A2F1-4E30447B55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3250" y="1981200"/>
            <a:ext cx="2857500" cy="2600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C8F0CC-F2DB-4E50-A941-ABDBA1ECC3D0}"/>
              </a:ext>
            </a:extLst>
          </p:cNvPr>
          <p:cNvSpPr txBox="1"/>
          <p:nvPr/>
        </p:nvSpPr>
        <p:spPr>
          <a:xfrm>
            <a:off x="1638300" y="4724400"/>
            <a:ext cx="5829300" cy="1200329"/>
          </a:xfrm>
          <a:prstGeom prst="rect">
            <a:avLst/>
          </a:prstGeom>
          <a:noFill/>
        </p:spPr>
        <p:txBody>
          <a:bodyPr wrap="square" rtlCol="0">
            <a:spAutoFit/>
          </a:bodyPr>
          <a:lstStyle/>
          <a:p>
            <a:pPr algn="ctr"/>
            <a:r>
              <a:rPr lang="en-US" b="1" dirty="0"/>
              <a:t>Laurie Rafferty</a:t>
            </a:r>
          </a:p>
          <a:p>
            <a:pPr algn="ctr"/>
            <a:r>
              <a:rPr lang="en-US" dirty="0"/>
              <a:t>DHA’s Alternate Deputy Designated Agency Ethics Official</a:t>
            </a:r>
          </a:p>
          <a:p>
            <a:pPr algn="ctr"/>
            <a:r>
              <a:rPr lang="en-US" dirty="0">
                <a:hlinkClick r:id="rId4"/>
              </a:rPr>
              <a:t>Laurie.p.rafferty.civ@mail.mil</a:t>
            </a:r>
            <a:endParaRPr lang="en-US" dirty="0"/>
          </a:p>
          <a:p>
            <a:pPr algn="ctr"/>
            <a:r>
              <a:rPr lang="en-US" dirty="0"/>
              <a:t>703-681-6012</a:t>
            </a:r>
          </a:p>
        </p:txBody>
      </p:sp>
    </p:spTree>
    <p:custDataLst>
      <p:tags r:id="rId1"/>
    </p:custDataLst>
    <p:extLst>
      <p:ext uri="{BB962C8B-B14F-4D97-AF65-F5344CB8AC3E}">
        <p14:creationId xmlns:p14="http://schemas.microsoft.com/office/powerpoint/2010/main" val="394091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Takeaways</a:t>
            </a:r>
            <a:endParaRPr lang="en-US" dirty="0"/>
          </a:p>
        </p:txBody>
      </p:sp>
      <p:sp>
        <p:nvSpPr>
          <p:cNvPr id="3" name="Content Placeholder 2"/>
          <p:cNvSpPr>
            <a:spLocks noGrp="1"/>
          </p:cNvSpPr>
          <p:nvPr>
            <p:ph idx="1"/>
          </p:nvPr>
        </p:nvSpPr>
        <p:spPr/>
        <p:txBody>
          <a:bodyPr/>
          <a:lstStyle/>
          <a:p>
            <a:r>
              <a:rPr lang="en-US" sz="3000" dirty="0"/>
              <a:t>Do not work on matters in which you, or someone whose interests are imputed to you, have a financial interest.</a:t>
            </a:r>
          </a:p>
          <a:p>
            <a:r>
              <a:rPr lang="en-US" sz="3000" dirty="0"/>
              <a:t>Do not use your public office for someone’s private gain.</a:t>
            </a:r>
          </a:p>
          <a:p>
            <a:r>
              <a:rPr lang="en-US" sz="3000" dirty="0"/>
              <a:t>Seek post-government employment counseling </a:t>
            </a:r>
            <a:r>
              <a:rPr lang="en-US" sz="3000" u="sng" dirty="0"/>
              <a:t>before</a:t>
            </a:r>
            <a:r>
              <a:rPr lang="en-US" sz="3000" dirty="0"/>
              <a:t> you start your job search.</a:t>
            </a:r>
          </a:p>
          <a:p>
            <a:r>
              <a:rPr lang="en-US" sz="3000" dirty="0"/>
              <a:t>Stay in the ethics mid-field.</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35</a:t>
            </a:fld>
            <a:endParaRPr lang="en-US" dirty="0"/>
          </a:p>
        </p:txBody>
      </p:sp>
    </p:spTree>
    <p:custDataLst>
      <p:tags r:id="rId1"/>
    </p:custDataLst>
    <p:extLst>
      <p:ext uri="{BB962C8B-B14F-4D97-AF65-F5344CB8AC3E}">
        <p14:creationId xmlns:p14="http://schemas.microsoft.com/office/powerpoint/2010/main" val="2065390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658144"/>
            <a:ext cx="9144000" cy="4457700"/>
          </a:xfrm>
        </p:spPr>
        <p:txBody>
          <a:bodyPr/>
          <a:lstStyle/>
          <a:p>
            <a:pPr marL="0" indent="0">
              <a:lnSpc>
                <a:spcPct val="200000"/>
              </a:lnSpc>
              <a:spcBef>
                <a:spcPts val="0"/>
              </a:spcBef>
              <a:buNone/>
            </a:pPr>
            <a:r>
              <a:rPr lang="en-US" sz="1400" dirty="0" err="1"/>
              <a:t>Esper</a:t>
            </a:r>
            <a:r>
              <a:rPr lang="en-US" sz="1400" dirty="0"/>
              <a:t>, Mark. (2019, August 19). Reaffirming Our Commitment to Ethics Conduct [ Memo written August 19, 2019 to: All 	Military Personnel and Department of Defense Employees]. </a:t>
            </a:r>
          </a:p>
          <a:p>
            <a:pPr marL="0" indent="0">
              <a:buNone/>
            </a:pPr>
            <a:r>
              <a:rPr lang="en-US" sz="1400" dirty="0"/>
              <a:t>Procurement Integrity Act, 41 U.S.C. §§ 2101-07 .</a:t>
            </a:r>
          </a:p>
          <a:p>
            <a:pPr marL="0" indent="0">
              <a:lnSpc>
                <a:spcPct val="200000"/>
              </a:lnSpc>
              <a:spcBef>
                <a:spcPts val="0"/>
              </a:spcBef>
              <a:buNone/>
            </a:pPr>
            <a:r>
              <a:rPr lang="en-US" sz="1400" dirty="0"/>
              <a:t>Shanahan, P. M. (2019, February 2). Leading with and Ethics Mindset [Memo written February 2, 2019 to 	Department of Defense Personnel]. Retrieved May 29, 2019, from: 	http://ogc.osd.mil/defense_ethics/resource_library/acting_secdef_shanaha	</a:t>
            </a:r>
            <a:r>
              <a:rPr lang="en-US" sz="1400" dirty="0" err="1"/>
              <a:t>n_leading</a:t>
            </a:r>
            <a:r>
              <a:rPr lang="en-US" sz="1400" dirty="0"/>
              <a:t> 	_ethics_mindset_2019.pdf</a:t>
            </a:r>
          </a:p>
          <a:p>
            <a:pPr marL="0" indent="0">
              <a:lnSpc>
                <a:spcPct val="200000"/>
              </a:lnSpc>
              <a:spcBef>
                <a:spcPts val="0"/>
              </a:spcBef>
              <a:buNone/>
            </a:pPr>
            <a:r>
              <a:rPr lang="en-US" sz="1400" dirty="0"/>
              <a:t>United States of America. (n.d.). 18 U.S.C. § 207: Restrictions on former officers, employees, and elected officials of the 	executive and legislative branches. Retrieved from: https://www.govinfo.gov/content/pkg/USCODE-2012-	title18/html/USCODE-2012-title18-partI-chap11-sec207.htm</a:t>
            </a:r>
          </a:p>
          <a:p>
            <a:endParaRPr lang="en-US" sz="1200" dirty="0"/>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36</a:t>
            </a:fld>
            <a:endParaRPr lang="en-US" dirty="0"/>
          </a:p>
        </p:txBody>
      </p:sp>
    </p:spTree>
    <p:custDataLst>
      <p:tags r:id="rId1"/>
    </p:custDataLst>
    <p:extLst>
      <p:ext uri="{BB962C8B-B14F-4D97-AF65-F5344CB8AC3E}">
        <p14:creationId xmlns:p14="http://schemas.microsoft.com/office/powerpoint/2010/main" val="4236791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Obtain CE Credit</a:t>
            </a:r>
          </a:p>
        </p:txBody>
      </p:sp>
      <p:sp>
        <p:nvSpPr>
          <p:cNvPr id="3" name="Content Placeholder 2"/>
          <p:cNvSpPr>
            <a:spLocks noGrp="1"/>
          </p:cNvSpPr>
          <p:nvPr>
            <p:ph idx="1"/>
          </p:nvPr>
        </p:nvSpPr>
        <p:spPr>
          <a:xfrm>
            <a:off x="0" y="1600200"/>
            <a:ext cx="9144000" cy="4457700"/>
          </a:xfrm>
        </p:spPr>
        <p:txBody>
          <a:bodyPr/>
          <a:lstStyle/>
          <a:p>
            <a:pPr marL="0" indent="0">
              <a:buNone/>
            </a:pPr>
            <a:r>
              <a:rPr lang="en-US" sz="1500" b="1" dirty="0"/>
              <a:t>To receive CE credits you must complete the course posttest and evaluation before collecting your certificate. The posttest and evaluation will be available from 17 September – 17 October 2019 at 2359 ET. Please complete the following steps to obtain CE credit:</a:t>
            </a:r>
          </a:p>
          <a:p>
            <a:pPr marL="0" indent="0">
              <a:buNone/>
            </a:pPr>
            <a:endParaRPr lang="en-US" sz="600" b="1" dirty="0"/>
          </a:p>
          <a:p>
            <a:pPr>
              <a:buFont typeface="+mj-lt"/>
              <a:buAutoNum type="arabicPeriod"/>
            </a:pPr>
            <a:r>
              <a:rPr lang="en-US" sz="1400" dirty="0"/>
              <a:t>Go to URL </a:t>
            </a:r>
            <a:r>
              <a:rPr lang="en-US" sz="1400" dirty="0">
                <a:hlinkClick r:id="rId3"/>
              </a:rPr>
              <a:t>https://www.dhaj7-cepo.com/</a:t>
            </a:r>
            <a:endParaRPr lang="en-US" sz="1400" dirty="0"/>
          </a:p>
          <a:p>
            <a:pPr>
              <a:buFont typeface="+mj-lt"/>
              <a:buAutoNum type="arabicPeriod"/>
            </a:pPr>
            <a:r>
              <a:rPr lang="en-US" sz="1400" dirty="0"/>
              <a:t>In the search bar on the top left, copy and paste the activity name: </a:t>
            </a:r>
            <a:r>
              <a:rPr lang="en-US" sz="1400" b="1" dirty="0"/>
              <a:t>Leading with an Ethics Mindset 2019</a:t>
            </a:r>
            <a:r>
              <a:rPr lang="en-US" sz="1400" dirty="0"/>
              <a:t>. This will take you to the activity home page.</a:t>
            </a:r>
          </a:p>
          <a:p>
            <a:pPr>
              <a:buFont typeface="+mj-lt"/>
              <a:buAutoNum type="arabicPeriod"/>
            </a:pPr>
            <a:r>
              <a:rPr lang="en-US" sz="1400" dirty="0"/>
              <a:t>Click on the REGISTER/TAKE COURSE tab.</a:t>
            </a:r>
          </a:p>
          <a:p>
            <a:pPr marL="672941" lvl="1" indent="-342900">
              <a:buFont typeface="+mj-lt"/>
              <a:buAutoNum type="alphaLcPeriod"/>
            </a:pPr>
            <a:r>
              <a:rPr lang="en-US" sz="1400" dirty="0"/>
              <a:t>If you have previously used the CEPO LMS, click login.</a:t>
            </a:r>
          </a:p>
          <a:p>
            <a:pPr marL="672941" lvl="1" indent="-342900">
              <a:buFont typeface="+mj-lt"/>
              <a:buAutoNum type="alphaLcPeriod"/>
            </a:pPr>
            <a:r>
              <a:rPr lang="en-US" sz="1400" dirty="0"/>
              <a:t>If you have not previously used the CEPO LMS click register to create a new account.</a:t>
            </a:r>
          </a:p>
          <a:p>
            <a:pPr>
              <a:buFont typeface="+mj-lt"/>
              <a:buAutoNum type="arabicPeriod"/>
            </a:pPr>
            <a:r>
              <a:rPr lang="en-US" sz="1400" dirty="0"/>
              <a:t>Verify, correct, or add your profile information. </a:t>
            </a:r>
          </a:p>
          <a:p>
            <a:pPr>
              <a:buFont typeface="+mj-lt"/>
              <a:buAutoNum type="arabicPeriod"/>
            </a:pPr>
            <a:r>
              <a:rPr lang="en-US" sz="1400" dirty="0"/>
              <a:t>Follow the onscreen prompts to complete the post-activity assessments:</a:t>
            </a:r>
          </a:p>
          <a:p>
            <a:pPr marL="672941" lvl="1" indent="-342900">
              <a:buFont typeface="+mj-lt"/>
              <a:buAutoNum type="alphaLcPeriod"/>
            </a:pPr>
            <a:r>
              <a:rPr lang="en-US" sz="1400" dirty="0"/>
              <a:t>Read the Accreditation Statement</a:t>
            </a:r>
          </a:p>
          <a:p>
            <a:pPr marL="672941" lvl="1" indent="-342900">
              <a:buFont typeface="+mj-lt"/>
              <a:buAutoNum type="alphaLcPeriod"/>
            </a:pPr>
            <a:r>
              <a:rPr lang="en-US" sz="1400" dirty="0"/>
              <a:t>Complete the Evaluation</a:t>
            </a:r>
          </a:p>
          <a:p>
            <a:pPr marL="672941" lvl="1" indent="-342900">
              <a:buFont typeface="+mj-lt"/>
              <a:buAutoNum type="alphaLcPeriod"/>
            </a:pPr>
            <a:r>
              <a:rPr lang="en-US" sz="1400" dirty="0"/>
              <a:t>Take the Posttest</a:t>
            </a:r>
          </a:p>
          <a:p>
            <a:pPr>
              <a:buFont typeface="+mj-lt"/>
              <a:buAutoNum type="arabicPeriod"/>
            </a:pPr>
            <a:r>
              <a:rPr lang="en-US" sz="1400" dirty="0"/>
              <a:t>After completing the posttest at 80% or above, your certificate will be available for print or download.</a:t>
            </a:r>
          </a:p>
          <a:p>
            <a:pPr>
              <a:buFont typeface="+mj-lt"/>
              <a:buAutoNum type="arabicPeriod"/>
            </a:pPr>
            <a:r>
              <a:rPr lang="en-US" sz="1400" dirty="0"/>
              <a:t>You can return to the site at any time in the future to print your certificate and transcripts at https://www.dhaj7-cepo.com/</a:t>
            </a:r>
          </a:p>
          <a:p>
            <a:pPr>
              <a:buFont typeface="+mj-lt"/>
              <a:buAutoNum type="arabicPeriod"/>
            </a:pPr>
            <a:r>
              <a:rPr lang="en-US" sz="1400" dirty="0"/>
              <a:t>If you require further support, please contact us at </a:t>
            </a:r>
            <a:r>
              <a:rPr lang="en-US" sz="1400" dirty="0">
                <a:hlinkClick r:id="rId4"/>
              </a:rPr>
              <a:t>dha.ncr.j7.mbx.cepo-lms-support@mail.mil</a:t>
            </a:r>
            <a:endParaRPr lang="en-US" sz="1400" dirty="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37</a:t>
            </a:fld>
            <a:endParaRPr lang="en-US" dirty="0"/>
          </a:p>
        </p:txBody>
      </p:sp>
    </p:spTree>
    <p:custDataLst>
      <p:tags r:id="rId1"/>
    </p:custDataLst>
    <p:extLst>
      <p:ext uri="{BB962C8B-B14F-4D97-AF65-F5344CB8AC3E}">
        <p14:creationId xmlns:p14="http://schemas.microsoft.com/office/powerpoint/2010/main" val="107706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BC4E84-D944-45F2-8D36-49A3F8479910}"/>
              </a:ext>
            </a:extLst>
          </p:cNvPr>
          <p:cNvSpPr>
            <a:spLocks noGrp="1"/>
          </p:cNvSpPr>
          <p:nvPr>
            <p:ph type="title"/>
          </p:nvPr>
        </p:nvSpPr>
        <p:spPr/>
        <p:txBody>
          <a:bodyPr/>
          <a:lstStyle/>
          <a:p>
            <a:r>
              <a:rPr lang="en-US" dirty="0"/>
              <a:t>Laurie Rafferty, J.D. </a:t>
            </a:r>
          </a:p>
        </p:txBody>
      </p:sp>
      <p:sp>
        <p:nvSpPr>
          <p:cNvPr id="2" name="Content Placeholder 1"/>
          <p:cNvSpPr>
            <a:spLocks noGrp="1"/>
          </p:cNvSpPr>
          <p:nvPr>
            <p:ph sz="half" idx="2"/>
          </p:nvPr>
        </p:nvSpPr>
        <p:spPr>
          <a:xfrm>
            <a:off x="3276600" y="1600200"/>
            <a:ext cx="5410200" cy="4525963"/>
          </a:xfrm>
        </p:spPr>
        <p:txBody>
          <a:bodyPr/>
          <a:lstStyle/>
          <a:p>
            <a:r>
              <a:rPr lang="en-US" sz="1500" dirty="0"/>
              <a:t>Laurie Powell Rafferty is the lead ethics attorney for the Defense Health Agency (DHA). She has held this position since 2008. Prior to DHA, Laurie was an ethics attorney for the U.S. Department of Commerce, the National Aeronautics and Space Administration, and the U.S. Office of Government Ethics. </a:t>
            </a:r>
          </a:p>
          <a:p>
            <a:r>
              <a:rPr lang="en-US" sz="1500" dirty="0"/>
              <a:t>She has given numerous presentations on the Criminal Conflict of Interest Statutes and the Standards of Conduct regulation, and reviewed tens of thousands of financial disclosure reports. </a:t>
            </a:r>
          </a:p>
          <a:p>
            <a:r>
              <a:rPr lang="en-US" sz="1500" dirty="0"/>
              <a:t>Laurie also practiced in the Employment and Labor Law area for the Defense Contract Audit Agency, the Resolution Trust Corporation, and the Commerce Department. </a:t>
            </a:r>
          </a:p>
          <a:p>
            <a:r>
              <a:rPr lang="en-US" sz="1500" dirty="0"/>
              <a:t>Prior to her Government service, Laurie worked for a small, private law firm in Washington, DC. Laurie graduated from the College of William and Mary in Virginia with an AB in English, and the George Mason University School of Law with a JD. </a:t>
            </a:r>
          </a:p>
          <a:p>
            <a:r>
              <a:rPr lang="en-US" sz="1500" dirty="0"/>
              <a:t>She is a member of the Virginia, Maryland and District of Columbia bars.</a:t>
            </a:r>
          </a:p>
          <a:p>
            <a:endParaRPr lang="en-US" dirty="0"/>
          </a:p>
        </p:txBody>
      </p:sp>
      <p:sp>
        <p:nvSpPr>
          <p:cNvPr id="3" name="Footer Placeholder 2">
            <a:extLst>
              <a:ext uri="{FF2B5EF4-FFF2-40B4-BE49-F238E27FC236}">
                <a16:creationId xmlns:a16="http://schemas.microsoft.com/office/drawing/2014/main" id="{44DF633A-D01A-44B9-96C1-786FD944BA98}"/>
              </a:ext>
            </a:extLst>
          </p:cNvPr>
          <p:cNvSpPr>
            <a:spLocks noGrp="1"/>
          </p:cNvSpPr>
          <p:nvPr>
            <p:ph type="ftr" sz="quarter" idx="11"/>
          </p:nvPr>
        </p:nvSpPr>
        <p:spPr/>
        <p:txBody>
          <a:bodyPr/>
          <a:lstStyle/>
          <a:p>
            <a:pPr>
              <a:defRPr/>
            </a:pPr>
            <a:r>
              <a:rPr lang="en-US" dirty="0"/>
              <a:t>“Medically Ready Force…Ready Medical Force”</a:t>
            </a:r>
          </a:p>
        </p:txBody>
      </p:sp>
      <p:sp>
        <p:nvSpPr>
          <p:cNvPr id="4" name="Slide Number Placeholder 3">
            <a:extLst>
              <a:ext uri="{FF2B5EF4-FFF2-40B4-BE49-F238E27FC236}">
                <a16:creationId xmlns:a16="http://schemas.microsoft.com/office/drawing/2014/main" id="{7469F2D2-E202-4BDD-BAB2-3513D2D826BB}"/>
              </a:ext>
            </a:extLst>
          </p:cNvPr>
          <p:cNvSpPr>
            <a:spLocks noGrp="1"/>
          </p:cNvSpPr>
          <p:nvPr>
            <p:ph type="sldNum" sz="quarter" idx="12"/>
          </p:nvPr>
        </p:nvSpPr>
        <p:spPr/>
        <p:txBody>
          <a:bodyPr/>
          <a:lstStyle/>
          <a:p>
            <a:pPr>
              <a:defRPr/>
            </a:pPr>
            <a:fld id="{BF3A1523-6233-4CEA-A6CD-79B5D213F840}" type="slidenum">
              <a:rPr lang="en-US" smtClean="0"/>
              <a:pPr>
                <a:defRPr/>
              </a:pPr>
              <a:t>4</a:t>
            </a:fld>
            <a:endParaRPr lang="en-US" dirty="0"/>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600" y="1752600"/>
            <a:ext cx="2797178" cy="3886201"/>
          </a:xfrm>
        </p:spPr>
      </p:pic>
    </p:spTree>
    <p:custDataLst>
      <p:tags r:id="rId1"/>
    </p:custDataLst>
    <p:extLst>
      <p:ext uri="{BB962C8B-B14F-4D97-AF65-F5344CB8AC3E}">
        <p14:creationId xmlns:p14="http://schemas.microsoft.com/office/powerpoint/2010/main" val="405076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descr="The title of this slide is Military Health Service Objectives" title="Slide Title"/>
          <p:cNvSpPr>
            <a:spLocks noGrp="1"/>
          </p:cNvSpPr>
          <p:nvPr>
            <p:ph type="title"/>
          </p:nvPr>
        </p:nvSpPr>
        <p:spPr/>
        <p:txBody>
          <a:bodyPr/>
          <a:lstStyle/>
          <a:p>
            <a:pPr eaLnBrk="1" hangingPunct="1"/>
            <a:r>
              <a:rPr lang="en-US" sz="3600" dirty="0"/>
              <a:t>Disclosures</a:t>
            </a:r>
            <a:endParaRPr lang="en-US" altLang="en-US" sz="3600" dirty="0">
              <a:solidFill>
                <a:srgbClr val="000000"/>
              </a:solidFill>
            </a:endParaRPr>
          </a:p>
        </p:txBody>
      </p:sp>
      <p:sp>
        <p:nvSpPr>
          <p:cNvPr id="3" name="Content Placeholder 2"/>
          <p:cNvSpPr>
            <a:spLocks noGrp="1"/>
          </p:cNvSpPr>
          <p:nvPr>
            <p:ph idx="1"/>
          </p:nvPr>
        </p:nvSpPr>
        <p:spPr>
          <a:xfrm>
            <a:off x="152400" y="1668463"/>
            <a:ext cx="8534400" cy="4457700"/>
          </a:xfrm>
        </p:spPr>
        <p:txBody>
          <a:bodyPr>
            <a:normAutofit/>
          </a:bodyPr>
          <a:lstStyle/>
          <a:p>
            <a:pPr>
              <a:buFont typeface="Wingdings" panose="05000000000000000000" pitchFamily="2" charset="2"/>
              <a:buChar char="§"/>
            </a:pPr>
            <a:r>
              <a:rPr lang="en-US" sz="1800" dirty="0"/>
              <a:t>Maj. Gen. Lee E. Payne has no relevant financial or non-financial relationships to disclose relating to the content of this activity.</a:t>
            </a:r>
          </a:p>
          <a:p>
            <a:pPr>
              <a:buFont typeface="Wingdings" panose="05000000000000000000" pitchFamily="2" charset="2"/>
              <a:buChar char="§"/>
            </a:pPr>
            <a:r>
              <a:rPr lang="en-US" sz="1800" dirty="0"/>
              <a:t>The views expressed in this presentation are those of the author and do not necessarily reflect the official policy or position of the Department of Defense, nor the U.S. Government.</a:t>
            </a:r>
          </a:p>
          <a:p>
            <a:pPr>
              <a:buFont typeface="Wingdings" panose="05000000000000000000" pitchFamily="2" charset="2"/>
              <a:buChar char="§"/>
            </a:pPr>
            <a:r>
              <a:rPr lang="en-US" sz="1800" dirty="0"/>
              <a:t>This continuing education activity is managed and accredited by the Defense Health Agency J-7 Continuing Education Program Office (DHA J-7 CEPO). DHA J-7 CEPO and all accrediting organizations do not support or endorse any product or service mentioned in this activity.</a:t>
            </a:r>
          </a:p>
          <a:p>
            <a:pPr>
              <a:buFont typeface="Wingdings" panose="05000000000000000000" pitchFamily="2" charset="2"/>
              <a:buChar char="§"/>
            </a:pPr>
            <a:r>
              <a:rPr lang="en-US" sz="1800" dirty="0"/>
              <a:t>DHA J-4 staff, as well as activity planners and reviewers have no relevant financial or non-financial interest to disclose.</a:t>
            </a:r>
          </a:p>
          <a:p>
            <a:pPr>
              <a:buFont typeface="Wingdings" panose="05000000000000000000" pitchFamily="2" charset="2"/>
              <a:buChar char="§"/>
            </a:pPr>
            <a:r>
              <a:rPr lang="en-US" sz="1800" dirty="0"/>
              <a:t>Commercial support was not received for this activity. </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F62C42EF-E4F3-4353-BC38-A3D3AB34DD28}" type="slidenum">
              <a:rPr lang="en-US"/>
              <a:pPr>
                <a:defRPr/>
              </a:pPr>
              <a:t>5</a:t>
            </a:fld>
            <a:endParaRPr lang="en-US" dirty="0"/>
          </a:p>
        </p:txBody>
      </p:sp>
    </p:spTree>
    <p:custDataLst>
      <p:tags r:id="rId1"/>
    </p:custDataLst>
    <p:extLst>
      <p:ext uri="{BB962C8B-B14F-4D97-AF65-F5344CB8AC3E}">
        <p14:creationId xmlns:p14="http://schemas.microsoft.com/office/powerpoint/2010/main" val="34449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1DA1-6A88-4599-9BF8-2EE501FBEAEA}"/>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10B4433C-60FB-43C1-89DF-F846F11AD845}"/>
              </a:ext>
            </a:extLst>
          </p:cNvPr>
          <p:cNvSpPr>
            <a:spLocks noGrp="1"/>
          </p:cNvSpPr>
          <p:nvPr>
            <p:ph idx="1"/>
          </p:nvPr>
        </p:nvSpPr>
        <p:spPr>
          <a:xfrm>
            <a:off x="152400" y="1668463"/>
            <a:ext cx="8534400" cy="4457700"/>
          </a:xfrm>
        </p:spPr>
        <p:txBody>
          <a:bodyPr/>
          <a:lstStyle/>
          <a:p>
            <a:pPr>
              <a:buFont typeface="Wingdings" panose="05000000000000000000" pitchFamily="2" charset="2"/>
              <a:buChar char="§"/>
            </a:pPr>
            <a:r>
              <a:rPr lang="en-US" sz="1800" dirty="0"/>
              <a:t>Ms. Laurie Rafferty has no relevant financial or non-financial relationships to disclose relating to the content of this activity.</a:t>
            </a:r>
          </a:p>
          <a:p>
            <a:pPr>
              <a:buFont typeface="Wingdings" panose="05000000000000000000" pitchFamily="2" charset="2"/>
              <a:buChar char="§"/>
            </a:pPr>
            <a:r>
              <a:rPr lang="en-US" sz="1800" dirty="0"/>
              <a:t>The views expressed in this presentation are those of the author and do not necessarily reflect the official policy or position of the Department of Defense, nor the U.S. Government.</a:t>
            </a:r>
          </a:p>
          <a:p>
            <a:pPr>
              <a:buFont typeface="Wingdings" panose="05000000000000000000" pitchFamily="2" charset="2"/>
              <a:buChar char="§"/>
            </a:pPr>
            <a:r>
              <a:rPr lang="en-US" sz="1800" dirty="0"/>
              <a:t>This continuing education activity is managed and accredited by the Defense Health Agency J-7 Continuing Education Program Office (DHA J-7 CEPO). DHA J-7 CEPO and all accrediting organizations do not support or endorse any product or service mentioned in this activity.</a:t>
            </a:r>
          </a:p>
          <a:p>
            <a:pPr>
              <a:buFont typeface="Wingdings" panose="05000000000000000000" pitchFamily="2" charset="2"/>
              <a:buChar char="§"/>
            </a:pPr>
            <a:r>
              <a:rPr lang="en-US" sz="1800" dirty="0"/>
              <a:t>DHA J-7 CEPO staff, as well as activity planners and reviewers have no relevant financial or non-financial interest to disclose.</a:t>
            </a:r>
          </a:p>
          <a:p>
            <a:pPr>
              <a:buFont typeface="Wingdings" panose="05000000000000000000" pitchFamily="2" charset="2"/>
              <a:buChar char="§"/>
            </a:pPr>
            <a:r>
              <a:rPr lang="en-US" sz="1800" dirty="0"/>
              <a:t>Commercial support was not received for this activity. </a:t>
            </a:r>
          </a:p>
          <a:p>
            <a:endParaRPr lang="en-US" dirty="0"/>
          </a:p>
        </p:txBody>
      </p:sp>
      <p:sp>
        <p:nvSpPr>
          <p:cNvPr id="4" name="Footer Placeholder 3">
            <a:extLst>
              <a:ext uri="{FF2B5EF4-FFF2-40B4-BE49-F238E27FC236}">
                <a16:creationId xmlns:a16="http://schemas.microsoft.com/office/drawing/2014/main" id="{0A44EDAA-5659-4E4A-959F-1C24872627CA}"/>
              </a:ext>
            </a:extLst>
          </p:cNvPr>
          <p:cNvSpPr>
            <a:spLocks noGrp="1"/>
          </p:cNvSpPr>
          <p:nvPr>
            <p:ph type="ftr" sz="quarter" idx="11"/>
          </p:nvPr>
        </p:nvSpPr>
        <p:spPr/>
        <p:txBody>
          <a:bodyPr/>
          <a:lstStyle/>
          <a:p>
            <a:pPr>
              <a:defRPr/>
            </a:pPr>
            <a:r>
              <a:rPr lang="en-US"/>
              <a:t>“Medically Ready Force…Ready Medical Force”</a:t>
            </a:r>
          </a:p>
        </p:txBody>
      </p:sp>
      <p:sp>
        <p:nvSpPr>
          <p:cNvPr id="5" name="Slide Number Placeholder 4">
            <a:extLst>
              <a:ext uri="{FF2B5EF4-FFF2-40B4-BE49-F238E27FC236}">
                <a16:creationId xmlns:a16="http://schemas.microsoft.com/office/drawing/2014/main" id="{829800DB-08D1-448C-8636-9545F0577A23}"/>
              </a:ext>
            </a:extLst>
          </p:cNvPr>
          <p:cNvSpPr>
            <a:spLocks noGrp="1"/>
          </p:cNvSpPr>
          <p:nvPr>
            <p:ph type="sldNum" sz="quarter" idx="12"/>
          </p:nvPr>
        </p:nvSpPr>
        <p:spPr/>
        <p:txBody>
          <a:bodyPr/>
          <a:lstStyle/>
          <a:p>
            <a:pPr>
              <a:defRPr/>
            </a:pPr>
            <a:fld id="{B03FC4F1-CD7C-433C-AEF9-04121A050B4B}"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194035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descr="The title of this slide is" title="Slide Title"/>
          <p:cNvSpPr>
            <a:spLocks noGrp="1"/>
          </p:cNvSpPr>
          <p:nvPr>
            <p:ph type="title"/>
          </p:nvPr>
        </p:nvSpPr>
        <p:spPr/>
        <p:txBody>
          <a:bodyPr/>
          <a:lstStyle/>
          <a:p>
            <a:pPr eaLnBrk="1" hangingPunct="1"/>
            <a:r>
              <a:rPr lang="en-US" dirty="0"/>
              <a:t>Learning Objectives</a:t>
            </a:r>
            <a:endParaRPr lang="en-US" altLang="en-US" dirty="0"/>
          </a:p>
        </p:txBody>
      </p:sp>
      <p:sp>
        <p:nvSpPr>
          <p:cNvPr id="8195" name="Content Placeholder 2"/>
          <p:cNvSpPr>
            <a:spLocks noGrp="1"/>
          </p:cNvSpPr>
          <p:nvPr>
            <p:ph idx="1"/>
          </p:nvPr>
        </p:nvSpPr>
        <p:spPr/>
        <p:txBody>
          <a:bodyPr/>
          <a:lstStyle/>
          <a:p>
            <a:pPr marL="0" indent="0">
              <a:buNone/>
            </a:pPr>
            <a:r>
              <a:rPr lang="en-US" dirty="0"/>
              <a:t>At the conclusion of this activity, participants will be able to:</a:t>
            </a:r>
          </a:p>
          <a:p>
            <a:pPr marL="0" indent="0">
              <a:buNone/>
            </a:pPr>
            <a:endParaRPr lang="en-US" sz="1000" dirty="0"/>
          </a:p>
          <a:p>
            <a:pPr marL="514350" indent="-514350">
              <a:buFont typeface="+mj-lt"/>
              <a:buAutoNum type="arabicPeriod"/>
            </a:pPr>
            <a:r>
              <a:rPr lang="en-US" dirty="0"/>
              <a:t>Identify a Financial Conflict of Interest. </a:t>
            </a:r>
          </a:p>
          <a:p>
            <a:pPr marL="514350" indent="-514350">
              <a:buFont typeface="+mj-lt"/>
              <a:buAutoNum type="arabicPeriod"/>
            </a:pPr>
            <a:r>
              <a:rPr lang="en-US" dirty="0"/>
              <a:t>Summarize an Appearance of Bias.</a:t>
            </a:r>
          </a:p>
          <a:p>
            <a:pPr marL="514350" indent="-514350">
              <a:buFont typeface="+mj-lt"/>
              <a:buAutoNum type="arabicPeriod"/>
            </a:pPr>
            <a:r>
              <a:rPr lang="en-US" dirty="0"/>
              <a:t>Discuss exceptions to the Gift Prohibition.</a:t>
            </a:r>
          </a:p>
          <a:p>
            <a:pPr marL="514350" indent="-514350">
              <a:buFont typeface="+mj-lt"/>
              <a:buAutoNum type="arabicPeriod"/>
            </a:pPr>
            <a:r>
              <a:rPr lang="en-US" dirty="0"/>
              <a:t>Explain post-government employment restrictions.</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AE92034F-8590-4C0E-822C-B92469E734DF}" type="slidenum">
              <a:rPr lang="en-US"/>
              <a:pPr>
                <a:defRPr/>
              </a:pPr>
              <a:t>7</a:t>
            </a:fld>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Acting Secretary Shanahan’s “Leading with an Ethics Mindset” Memo</a:t>
            </a:r>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8</a:t>
            </a:fld>
            <a:endParaRPr lang="en-US" dirty="0"/>
          </a:p>
        </p:txBody>
      </p:sp>
      <p:graphicFrame>
        <p:nvGraphicFramePr>
          <p:cNvPr id="6" name="Content Placeholder 3">
            <a:extLst>
              <a:ext uri="{FF2B5EF4-FFF2-40B4-BE49-F238E27FC236}">
                <a16:creationId xmlns:a16="http://schemas.microsoft.com/office/drawing/2014/main" id="{D3712644-4174-4010-A402-27AB35D71C31}"/>
              </a:ext>
            </a:extLst>
          </p:cNvPr>
          <p:cNvGraphicFramePr>
            <a:graphicFrameLocks noChangeAspect="1"/>
          </p:cNvGraphicFramePr>
          <p:nvPr>
            <p:extLst>
              <p:ext uri="{D42A27DB-BD31-4B8C-83A1-F6EECF244321}">
                <p14:modId xmlns:p14="http://schemas.microsoft.com/office/powerpoint/2010/main" val="1311007939"/>
              </p:ext>
            </p:extLst>
          </p:nvPr>
        </p:nvGraphicFramePr>
        <p:xfrm>
          <a:off x="2822575" y="1668463"/>
          <a:ext cx="3497263" cy="4457700"/>
        </p:xfrm>
        <a:graphic>
          <a:graphicData uri="http://schemas.openxmlformats.org/presentationml/2006/ole">
            <mc:AlternateContent xmlns:mc="http://schemas.openxmlformats.org/markup-compatibility/2006">
              <mc:Choice xmlns:v="urn:schemas-microsoft-com:vml" Requires="v">
                <p:oleObj spid="_x0000_s1144" name="Acrobat Document" r:id="rId4" imgW="5829183" imgH="7543566" progId="Acrobat.Document.2015">
                  <p:embed/>
                </p:oleObj>
              </mc:Choice>
              <mc:Fallback>
                <p:oleObj name="Acrobat Document" r:id="rId4" imgW="5829183" imgH="7543566" progId="Acrobat.Document.2015">
                  <p:embed/>
                  <p:pic>
                    <p:nvPicPr>
                      <p:cNvPr id="4" name="Content Placeholder 3"/>
                      <p:cNvPicPr/>
                      <p:nvPr/>
                    </p:nvPicPr>
                    <p:blipFill>
                      <a:blip r:embed="rId5"/>
                      <a:stretch>
                        <a:fillRect/>
                      </a:stretch>
                    </p:blipFill>
                    <p:spPr>
                      <a:xfrm>
                        <a:off x="2822575" y="1668463"/>
                        <a:ext cx="3497263" cy="44577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62018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 Requires: </a:t>
            </a:r>
          </a:p>
        </p:txBody>
      </p:sp>
      <p:sp>
        <p:nvSpPr>
          <p:cNvPr id="3" name="Content Placeholder 2"/>
          <p:cNvSpPr>
            <a:spLocks noGrp="1"/>
          </p:cNvSpPr>
          <p:nvPr>
            <p:ph idx="1"/>
          </p:nvPr>
        </p:nvSpPr>
        <p:spPr/>
        <p:txBody>
          <a:bodyPr/>
          <a:lstStyle/>
          <a:p>
            <a:r>
              <a:rPr lang="en-US" dirty="0"/>
              <a:t>Be good stewards of tax payer dollars</a:t>
            </a:r>
          </a:p>
          <a:p>
            <a:r>
              <a:rPr lang="en-US" dirty="0"/>
              <a:t>Reinforce ethical behavior &amp; recognize ethics principles as the foundation for sound, informed decisions</a:t>
            </a:r>
          </a:p>
          <a:p>
            <a:r>
              <a:rPr lang="en-US" dirty="0"/>
              <a:t>Remain in ethics midfield</a:t>
            </a:r>
          </a:p>
          <a:p>
            <a:r>
              <a:rPr lang="en-US" dirty="0"/>
              <a:t>Values-based, ethical decision-making</a:t>
            </a:r>
          </a:p>
          <a:p>
            <a:r>
              <a:rPr lang="en-US" dirty="0"/>
              <a:t>Senior leaders involved in presenting annual ethics training</a:t>
            </a:r>
          </a:p>
          <a:p>
            <a:endParaRPr lang="en-US" dirty="0"/>
          </a:p>
        </p:txBody>
      </p:sp>
      <p:sp>
        <p:nvSpPr>
          <p:cNvPr id="4" name="Footer Placeholder 3"/>
          <p:cNvSpPr>
            <a:spLocks noGrp="1"/>
          </p:cNvSpPr>
          <p:nvPr>
            <p:ph type="ftr" sz="quarter" idx="11"/>
          </p:nvPr>
        </p:nvSpPr>
        <p:spPr/>
        <p:txBody>
          <a:bodyPr/>
          <a:lstStyle/>
          <a:p>
            <a:pPr>
              <a:defRPr/>
            </a:pPr>
            <a:r>
              <a:rPr lang="en-US"/>
              <a:t>“Medically Ready Force…Ready Medical Force”</a:t>
            </a:r>
          </a:p>
        </p:txBody>
      </p:sp>
      <p:sp>
        <p:nvSpPr>
          <p:cNvPr id="5" name="Slide Number Placeholder 4"/>
          <p:cNvSpPr>
            <a:spLocks noGrp="1"/>
          </p:cNvSpPr>
          <p:nvPr>
            <p:ph type="sldNum" sz="quarter" idx="12"/>
          </p:nvPr>
        </p:nvSpPr>
        <p:spPr/>
        <p:txBody>
          <a:bodyPr/>
          <a:lstStyle/>
          <a:p>
            <a:pPr>
              <a:defRPr/>
            </a:pPr>
            <a:fld id="{B03FC4F1-CD7C-433C-AEF9-04121A050B4B}" type="slidenum">
              <a:rPr lang="en-US" smtClean="0"/>
              <a:pPr>
                <a:defRPr/>
              </a:pPr>
              <a:t>9</a:t>
            </a:fld>
            <a:endParaRPr lang="en-US" dirty="0"/>
          </a:p>
        </p:txBody>
      </p:sp>
    </p:spTree>
    <p:extLst>
      <p:ext uri="{BB962C8B-B14F-4D97-AF65-F5344CB8AC3E}">
        <p14:creationId xmlns:p14="http://schemas.microsoft.com/office/powerpoint/2010/main" val="979315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HA TEMPLATE 2014-04-22" val="CuuubPUD"/>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6ABE32C2AD5F48B9BD2A4200D8B544" ma:contentTypeVersion="0" ma:contentTypeDescription="Create a new document." ma:contentTypeScope="" ma:versionID="8698f26c2dd0ecf1d94f2e88af26f4b5">
  <xsd:schema xmlns:xsd="http://www.w3.org/2001/XMLSchema" xmlns:xs="http://www.w3.org/2001/XMLSchema" xmlns:p="http://schemas.microsoft.com/office/2006/metadata/properties" xmlns:ns2="544be07d-7465-4746-b40c-f2df032bad02" targetNamespace="http://schemas.microsoft.com/office/2006/metadata/properties" ma:root="true" ma:fieldsID="92637c7f3ac00c926dcfc299c11716d0" ns2:_="">
    <xsd:import namespace="544be07d-7465-4746-b40c-f2df032bad0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be07d-7465-4746-b40c-f2df032bad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544be07d-7465-4746-b40c-f2df032bad02">GDIT-1227932057-3763</_dlc_DocId>
    <_dlc_DocIdUrl xmlns="544be07d-7465-4746-b40c-f2df032bad02">
      <Url>https://spspi.gdit.com/opshcsd/hsg/DCoEEP/_layouts/DocIdRedir.aspx?ID=GDIT-1227932057-3763</Url>
      <Description>GDIT-1227932057-3763</Description>
    </_dlc_DocIdUrl>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56ADAA43-8DFA-415C-8F98-BF97A0BD9989}">
  <ds:schemaRefs>
    <ds:schemaRef ds:uri="http://schemas.microsoft.com/sharepoint/v3/contenttype/forms"/>
  </ds:schemaRefs>
</ds:datastoreItem>
</file>

<file path=customXml/itemProps2.xml><?xml version="1.0" encoding="utf-8"?>
<ds:datastoreItem xmlns:ds="http://schemas.openxmlformats.org/officeDocument/2006/customXml" ds:itemID="{CD71EEB9-D6EE-4802-9642-F53BAF472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be07d-7465-4746-b40c-f2df032bad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B51F97-ED7E-40EC-96F8-F4F049FD20F1}">
  <ds:schemaRefs>
    <ds:schemaRef ds:uri="http://schemas.microsoft.com/sharepoint/events"/>
  </ds:schemaRefs>
</ds:datastoreItem>
</file>

<file path=customXml/itemProps4.xml><?xml version="1.0" encoding="utf-8"?>
<ds:datastoreItem xmlns:ds="http://schemas.openxmlformats.org/officeDocument/2006/customXml" ds:itemID="{BD1DE821-8093-4765-BE5C-B06C5FD10D9E}">
  <ds:schemaRef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 ds:uri="544be07d-7465-4746-b40c-f2df032bad02"/>
    <ds:schemaRef ds:uri="http://www.w3.org/XML/1998/namespace"/>
  </ds:schemaRefs>
</ds:datastoreItem>
</file>

<file path=customXml/itemProps5.xml><?xml version="1.0" encoding="utf-8"?>
<ds:datastoreItem xmlns:ds="http://schemas.openxmlformats.org/officeDocument/2006/customXml" ds:itemID="{4E643294-428A-48BE-A5AD-D2DA810D800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DHA template 2014-04-22</Template>
  <TotalTime>15799</TotalTime>
  <Words>2729</Words>
  <Application>Microsoft Office PowerPoint</Application>
  <PresentationFormat>On-screen Show (4:3)</PresentationFormat>
  <Paragraphs>262</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Lucida Sans Unicode</vt:lpstr>
      <vt:lpstr>Wingdings</vt:lpstr>
      <vt:lpstr>DHA template 2014-04-22</vt:lpstr>
      <vt:lpstr>Acrobat Document</vt:lpstr>
      <vt:lpstr>Leading with an Ethics Mindset  Major General (Dr.) Lee E. Payne Laurie Rafferty, J.D.  2019 Annual Ethics Training 17 September 2019 1000-1100 </vt:lpstr>
      <vt:lpstr>Presenters</vt:lpstr>
      <vt:lpstr>Maj. Gen. Lee E. Payne </vt:lpstr>
      <vt:lpstr>Laurie Rafferty, J.D. </vt:lpstr>
      <vt:lpstr>Disclosures</vt:lpstr>
      <vt:lpstr>Disclosures</vt:lpstr>
      <vt:lpstr>Learning Objectives</vt:lpstr>
      <vt:lpstr>Acting Secretary Shanahan’s “Leading with an Ethics Mindset” Memo</vt:lpstr>
      <vt:lpstr>Memo Requires: </vt:lpstr>
      <vt:lpstr>Secretary Esper’s “Reaffirming Our Commitment to Ethics Conduct” Memo</vt:lpstr>
      <vt:lpstr>Memo Requires:</vt:lpstr>
      <vt:lpstr>Topics</vt:lpstr>
      <vt:lpstr>Financial Conflict of Interest</vt:lpstr>
      <vt:lpstr>Exemptions to General Rule</vt:lpstr>
      <vt:lpstr>Scenarios</vt:lpstr>
      <vt:lpstr>Appearances of Bias</vt:lpstr>
      <vt:lpstr>Covered Relationships, cont.</vt:lpstr>
      <vt:lpstr>Scenarios</vt:lpstr>
      <vt:lpstr>Gifts, Bribes &amp; Salary Supplementation</vt:lpstr>
      <vt:lpstr>Exceptions to the Gift Prohibition</vt:lpstr>
      <vt:lpstr>Scenarios</vt:lpstr>
      <vt:lpstr>Gifts Between Government Employees</vt:lpstr>
      <vt:lpstr>Scenarios</vt:lpstr>
      <vt:lpstr>Outside Employment</vt:lpstr>
      <vt:lpstr>Scenarios</vt:lpstr>
      <vt:lpstr>Political Activities</vt:lpstr>
      <vt:lpstr>Scenarios</vt:lpstr>
      <vt:lpstr>Misuse of Government Resources</vt:lpstr>
      <vt:lpstr>               Scenarios</vt:lpstr>
      <vt:lpstr>               Post-Government Employment</vt:lpstr>
      <vt:lpstr>Scenarios</vt:lpstr>
      <vt:lpstr>Financial Disclosure</vt:lpstr>
      <vt:lpstr>Remember: Stay on the Right Side</vt:lpstr>
      <vt:lpstr>Contact Information</vt:lpstr>
      <vt:lpstr>Key Takeaways</vt:lpstr>
      <vt:lpstr>References</vt:lpstr>
      <vt:lpstr>How to Obtain CE Credit</vt:lpstr>
    </vt:vector>
  </TitlesOfParts>
  <Company>Department of Defense - Health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DHA PowerPoint Template (Approved)</dc:title>
  <dc:creator>Stevenson, James, CTR, OASD(HA)/TMA</dc:creator>
  <cp:lastModifiedBy>Marco Smartt</cp:lastModifiedBy>
  <cp:revision>90</cp:revision>
  <dcterms:created xsi:type="dcterms:W3CDTF">2014-05-09T16:12:25Z</dcterms:created>
  <dcterms:modified xsi:type="dcterms:W3CDTF">2019-09-16T17:23:45Z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PLMIMS-33-319</vt:lpwstr>
  </property>
  <property fmtid="{D5CDD505-2E9C-101B-9397-08002B2CF9AE}" pid="3" name="_dlc_DocIdItemGuid">
    <vt:lpwstr>42a2651e-f4ba-4225-883d-33e88fb23498</vt:lpwstr>
  </property>
  <property fmtid="{D5CDD505-2E9C-101B-9397-08002B2CF9AE}" pid="4" name="_dlc_DocIdUrl">
    <vt:lpwstr>https://dcoe-portal.amedd.army.mil/_layouts/DocIdRedir.aspx?ID=PLMIMS-33-319, PLMIMS-33-319</vt:lpwstr>
  </property>
  <property fmtid="{D5CDD505-2E9C-101B-9397-08002B2CF9AE}" pid="5" name="ContentTypeId">
    <vt:lpwstr>0x010100556ABE32C2AD5F48B9BD2A4200D8B544</vt:lpwstr>
  </property>
  <property fmtid="{D5CDD505-2E9C-101B-9397-08002B2CF9AE}" pid="6" name="ArticulateGUID">
    <vt:lpwstr>A07E91C4-4B16-414B-B5AB-7A8A0E6F8AD7</vt:lpwstr>
  </property>
  <property fmtid="{D5CDD505-2E9C-101B-9397-08002B2CF9AE}" pid="7" name="ArticulatePath">
    <vt:lpwstr>DHA J7 CEPO Powerpoint Template (1)</vt:lpwstr>
  </property>
</Properties>
</file>