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2"/>
  </p:notesMasterIdLst>
  <p:sldIdLst>
    <p:sldId id="256" r:id="rId7"/>
    <p:sldId id="293" r:id="rId8"/>
    <p:sldId id="291" r:id="rId9"/>
    <p:sldId id="289" r:id="rId10"/>
    <p:sldId id="292" r:id="rId11"/>
    <p:sldId id="290" r:id="rId12"/>
    <p:sldId id="260" r:id="rId13"/>
    <p:sldId id="261" r:id="rId14"/>
    <p:sldId id="29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62" r:id="rId39"/>
    <p:sldId id="263" r:id="rId40"/>
    <p:sldId id="264"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5" d="100"/>
          <a:sy n="125" d="100"/>
        </p:scale>
        <p:origin x="1194"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7CBA4-7504-4A53-9F02-647CD56C532D}" type="datetimeFigureOut">
              <a:rPr lang="en-US"/>
              <a:pPr>
                <a:defRPr/>
              </a:pPr>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D9E89A-3ADC-4375-8536-9F21E43B30AD}" type="slidenum">
              <a:rPr lang="en-US"/>
              <a:pPr>
                <a:defRPr/>
              </a:pPr>
              <a:t>‹#›</a:t>
            </a:fld>
            <a:endParaRPr lang="en-US"/>
          </a:p>
        </p:txBody>
      </p:sp>
    </p:spTree>
    <p:extLst>
      <p:ext uri="{BB962C8B-B14F-4D97-AF65-F5344CB8AC3E}">
        <p14:creationId xmlns:p14="http://schemas.microsoft.com/office/powerpoint/2010/main" val="32361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pPr>
                <a:defRPr/>
              </a:pPr>
              <a:t>10/1/2019</a:t>
            </a:fld>
            <a:endParaRPr lang="en-US"/>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t>“Medically Ready Force…Ready Medical Force”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pPr>
                <a:defRPr/>
              </a:pPr>
              <a:t>‹#›</a:t>
            </a:fld>
            <a:endParaRPr lang="en-US"/>
          </a:p>
        </p:txBody>
      </p:sp>
    </p:spTree>
    <p:extLst>
      <p:ext uri="{BB962C8B-B14F-4D97-AF65-F5344CB8AC3E}">
        <p14:creationId xmlns:p14="http://schemas.microsoft.com/office/powerpoint/2010/main" val="407677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pPr>
                <a:defRPr/>
              </a:pPr>
              <a:t>10/1/2019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pPr>
                <a:defRPr/>
              </a:pPr>
              <a:t>‹#›</a:t>
            </a:fld>
            <a:endParaRPr lang="en-US" dirty="0"/>
          </a:p>
        </p:txBody>
      </p:sp>
    </p:spTree>
    <p:extLst>
      <p:ext uri="{BB962C8B-B14F-4D97-AF65-F5344CB8AC3E}">
        <p14:creationId xmlns:p14="http://schemas.microsoft.com/office/powerpoint/2010/main" val="16397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pPr>
                <a:defRPr/>
              </a:pPr>
              <a:t>10/1/2019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pPr>
                <a:defRPr/>
              </a:pPr>
              <a:t>‹#›</a:t>
            </a:fld>
            <a:endParaRPr lang="en-US" dirty="0"/>
          </a:p>
        </p:txBody>
      </p:sp>
    </p:spTree>
    <p:extLst>
      <p:ext uri="{BB962C8B-B14F-4D97-AF65-F5344CB8AC3E}">
        <p14:creationId xmlns:p14="http://schemas.microsoft.com/office/powerpoint/2010/main" val="34121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pPr>
                <a:defRPr/>
              </a:pPr>
              <a:t>10/1/2019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pPr>
                <a:defRPr/>
              </a:pPr>
              <a:t>‹#›</a:t>
            </a:fld>
            <a:endParaRPr lang="en-US" dirty="0"/>
          </a:p>
        </p:txBody>
      </p:sp>
    </p:spTree>
    <p:extLst>
      <p:ext uri="{BB962C8B-B14F-4D97-AF65-F5344CB8AC3E}">
        <p14:creationId xmlns:p14="http://schemas.microsoft.com/office/powerpoint/2010/main" val="5075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pPr>
                <a:defRPr/>
              </a:pPr>
              <a:t>10/1/2019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pPr>
                <a:defRPr/>
              </a:pPr>
              <a:t>‹#›</a:t>
            </a:fld>
            <a:endParaRPr lang="en-US" dirty="0"/>
          </a:p>
        </p:txBody>
      </p:sp>
    </p:spTree>
    <p:extLst>
      <p:ext uri="{BB962C8B-B14F-4D97-AF65-F5344CB8AC3E}">
        <p14:creationId xmlns:p14="http://schemas.microsoft.com/office/powerpoint/2010/main" val="31953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pPr>
                <a:defRPr/>
              </a:pPr>
              <a:t>10/1/2019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pPr>
                <a:defRPr/>
              </a:pPr>
              <a:t>‹#›</a:t>
            </a:fld>
            <a:endParaRPr lang="en-US" dirty="0"/>
          </a:p>
        </p:txBody>
      </p:sp>
    </p:spTree>
    <p:extLst>
      <p:ext uri="{BB962C8B-B14F-4D97-AF65-F5344CB8AC3E}">
        <p14:creationId xmlns:p14="http://schemas.microsoft.com/office/powerpoint/2010/main" val="27240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pPr>
                <a:defRPr/>
              </a:pPr>
              <a:t>10/1/2019</a:t>
            </a:fld>
            <a:endParaRPr lang="en-US" dirty="0"/>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pPr>
                <a:defRPr/>
              </a:pPr>
              <a:t>‹#›</a:t>
            </a:fld>
            <a:endParaRPr lang="en-US" dirty="0"/>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mailto:Laurie.p.rafferty.civ@mail.mil"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title="Presentation Title"/>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endParaRPr lang="en-US" dirty="0"/>
          </a:p>
        </p:txBody>
      </p:sp>
      <p:sp>
        <p:nvSpPr>
          <p:cNvPr id="5" name="Slide Number Placeholder 4"/>
          <p:cNvSpPr>
            <a:spLocks noGrp="1"/>
          </p:cNvSpPr>
          <p:nvPr>
            <p:ph type="sldNum" sz="quarter" idx="12"/>
          </p:nvPr>
        </p:nvSpPr>
        <p:spPr/>
        <p:txBody>
          <a:bodyPr/>
          <a:lstStyle/>
          <a:p>
            <a:pPr>
              <a:defRPr/>
            </a:pPr>
            <a:fld id="{8E00E6B0-F76A-4D56-BCC1-93C0FA2CC5FC}" type="slidenum">
              <a:rPr lang="en-US"/>
              <a:pPr>
                <a:defRPr/>
              </a:pPr>
              <a:t>1</a:t>
            </a:fld>
            <a:endParaRPr lang="en-US" dirty="0"/>
          </a:p>
        </p:txBody>
      </p:sp>
      <p:sp>
        <p:nvSpPr>
          <p:cNvPr id="2" name="Title 1"/>
          <p:cNvSpPr>
            <a:spLocks noGrp="1"/>
          </p:cNvSpPr>
          <p:nvPr>
            <p:ph type="ctrTitle"/>
          </p:nvPr>
        </p:nvSpPr>
        <p:spPr/>
        <p:txBody>
          <a:bodyPr/>
          <a:lstStyle/>
          <a:p>
            <a:r>
              <a:rPr lang="en-US" sz="4400" dirty="0"/>
              <a:t>Leading with an Ethics Mindset</a:t>
            </a:r>
            <a:r>
              <a:rPr lang="en-US" dirty="0"/>
              <a:t/>
            </a:r>
            <a:br>
              <a:rPr lang="en-US" dirty="0"/>
            </a:br>
            <a:r>
              <a:rPr lang="en-US" dirty="0"/>
              <a:t/>
            </a:r>
            <a:br>
              <a:rPr lang="en-US" dirty="0"/>
            </a:br>
            <a:r>
              <a:rPr lang="en-US" sz="2400" dirty="0"/>
              <a:t>Dr. Sean </a:t>
            </a:r>
            <a:r>
              <a:rPr lang="en-US" sz="2400" dirty="0" err="1" smtClean="0"/>
              <a:t>Biggerstaff</a:t>
            </a:r>
            <a:r>
              <a:rPr lang="en-US" sz="2400" dirty="0" smtClean="0"/>
              <a:t>, Ph.D</a:t>
            </a:r>
            <a:r>
              <a:rPr lang="en-US" sz="2400" dirty="0"/>
              <a:t>.</a:t>
            </a:r>
            <a:br>
              <a:rPr lang="en-US" sz="2400" dirty="0"/>
            </a:br>
            <a:r>
              <a:rPr lang="en-US" sz="2400" dirty="0"/>
              <a:t>Ms. Laurie </a:t>
            </a:r>
            <a:r>
              <a:rPr lang="en-US" sz="2400" dirty="0" smtClean="0"/>
              <a:t>Rafferty, J.D. </a:t>
            </a:r>
            <a:r>
              <a:rPr lang="en-US" dirty="0"/>
              <a:t/>
            </a:r>
            <a:br>
              <a:rPr lang="en-US" dirty="0"/>
            </a:br>
            <a:r>
              <a:rPr lang="en-US" sz="2400" dirty="0"/>
              <a:t>2019 Annual Ethics Training</a:t>
            </a:r>
            <a:br>
              <a:rPr lang="en-US" sz="2400" dirty="0"/>
            </a:br>
            <a:r>
              <a:rPr lang="en-US" sz="2400" dirty="0" smtClean="0"/>
              <a:t>1 October 2019</a:t>
            </a:r>
            <a:r>
              <a:rPr lang="en-US" sz="2400" dirty="0" smtClean="0"/>
              <a:t/>
            </a:r>
            <a:br>
              <a:rPr lang="en-US" sz="2400" dirty="0" smtClean="0"/>
            </a:br>
            <a:r>
              <a:rPr lang="en-US" sz="2400" dirty="0" smtClean="0"/>
              <a:t>1100-1200</a:t>
            </a:r>
            <a:r>
              <a:rPr lang="en-US" sz="2800" dirty="0"/>
              <a:t/>
            </a:r>
            <a:br>
              <a:rPr lang="en-US" sz="2800" dirty="0"/>
            </a:b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1DB77-5A56-414B-B92E-27C4E74753DB}"/>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 xmlns:a16="http://schemas.microsoft.com/office/drawing/2014/main" id="{08999A06-F5D5-41A8-93B1-3BD827B9413E}"/>
              </a:ext>
            </a:extLst>
          </p:cNvPr>
          <p:cNvSpPr>
            <a:spLocks noGrp="1"/>
          </p:cNvSpPr>
          <p:nvPr>
            <p:ph idx="1"/>
          </p:nvPr>
        </p:nvSpPr>
        <p:spPr/>
        <p:txBody>
          <a:bodyPr/>
          <a:lstStyle/>
          <a:p>
            <a:r>
              <a:rPr lang="en-US" dirty="0"/>
              <a:t>Financial Conflicts of Interest</a:t>
            </a:r>
          </a:p>
          <a:p>
            <a:r>
              <a:rPr lang="en-US" dirty="0"/>
              <a:t>Appearances of Bias</a:t>
            </a:r>
          </a:p>
          <a:p>
            <a:r>
              <a:rPr lang="en-US" dirty="0"/>
              <a:t>Gifts, Bribes &amp; Salary Supplementation</a:t>
            </a:r>
          </a:p>
          <a:p>
            <a:r>
              <a:rPr lang="en-US" dirty="0"/>
              <a:t>Outside Employment &amp; Activities</a:t>
            </a:r>
          </a:p>
          <a:p>
            <a:r>
              <a:rPr lang="en-US" dirty="0"/>
              <a:t>Political Activities</a:t>
            </a:r>
          </a:p>
          <a:p>
            <a:r>
              <a:rPr lang="en-US" dirty="0"/>
              <a:t>Misuse of Government Position &amp; Resources</a:t>
            </a:r>
          </a:p>
          <a:p>
            <a:r>
              <a:rPr lang="en-US" dirty="0"/>
              <a:t>Seeking Employment &amp; Post-Government Employment</a:t>
            </a:r>
          </a:p>
          <a:p>
            <a:r>
              <a:rPr lang="en-US" dirty="0"/>
              <a:t>Financial Disclosure</a:t>
            </a:r>
          </a:p>
          <a:p>
            <a:endParaRPr lang="en-US" dirty="0"/>
          </a:p>
        </p:txBody>
      </p:sp>
      <p:sp>
        <p:nvSpPr>
          <p:cNvPr id="4" name="Footer Placeholder 3">
            <a:extLst>
              <a:ext uri="{FF2B5EF4-FFF2-40B4-BE49-F238E27FC236}">
                <a16:creationId xmlns="" xmlns:a16="http://schemas.microsoft.com/office/drawing/2014/main" id="{C80087D2-99AE-494B-8055-620DD5996BD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A6CFB7EA-D204-4E73-B0B4-4537E75679F6}"/>
              </a:ext>
            </a:extLst>
          </p:cNvPr>
          <p:cNvSpPr>
            <a:spLocks noGrp="1"/>
          </p:cNvSpPr>
          <p:nvPr>
            <p:ph type="sldNum" sz="quarter" idx="12"/>
          </p:nvPr>
        </p:nvSpPr>
        <p:spPr/>
        <p:txBody>
          <a:bodyPr/>
          <a:lstStyle/>
          <a:p>
            <a:pPr>
              <a:defRPr/>
            </a:pPr>
            <a:fld id="{B03FC4F1-CD7C-433C-AEF9-04121A050B4B}"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232894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73BB2-0F4D-4283-AB74-16C68F0B9D22}"/>
              </a:ext>
            </a:extLst>
          </p:cNvPr>
          <p:cNvSpPr>
            <a:spLocks noGrp="1"/>
          </p:cNvSpPr>
          <p:nvPr>
            <p:ph type="title"/>
          </p:nvPr>
        </p:nvSpPr>
        <p:spPr/>
        <p:txBody>
          <a:bodyPr/>
          <a:lstStyle/>
          <a:p>
            <a:r>
              <a:rPr lang="en-US" dirty="0"/>
              <a:t>Financial Conflict of Interest</a:t>
            </a:r>
          </a:p>
        </p:txBody>
      </p:sp>
      <p:sp>
        <p:nvSpPr>
          <p:cNvPr id="3" name="Content Placeholder 2">
            <a:extLst>
              <a:ext uri="{FF2B5EF4-FFF2-40B4-BE49-F238E27FC236}">
                <a16:creationId xmlns="" xmlns:a16="http://schemas.microsoft.com/office/drawing/2014/main" id="{9C55BDA3-A7D0-409A-AB28-6585E1D5C2F9}"/>
              </a:ext>
            </a:extLst>
          </p:cNvPr>
          <p:cNvSpPr>
            <a:spLocks noGrp="1"/>
          </p:cNvSpPr>
          <p:nvPr>
            <p:ph idx="1"/>
          </p:nvPr>
        </p:nvSpPr>
        <p:spPr/>
        <p:txBody>
          <a:bodyPr/>
          <a:lstStyle/>
          <a:p>
            <a:r>
              <a:rPr lang="en-US" dirty="0"/>
              <a:t>You cannot participate in matters in which you have a financial interest, or in which someone whose interests are imputed to you, has an interest.</a:t>
            </a:r>
          </a:p>
          <a:p>
            <a:r>
              <a:rPr lang="en-US" u="sng" dirty="0"/>
              <a:t>Imputed interests</a:t>
            </a:r>
            <a:r>
              <a:rPr lang="en-US" dirty="0"/>
              <a:t> are those of your:</a:t>
            </a:r>
          </a:p>
          <a:p>
            <a:pPr lvl="1"/>
            <a:r>
              <a:rPr lang="en-US" dirty="0"/>
              <a:t>Spouse</a:t>
            </a:r>
          </a:p>
          <a:p>
            <a:pPr lvl="1"/>
            <a:r>
              <a:rPr lang="en-US" dirty="0"/>
              <a:t>Minor children</a:t>
            </a:r>
          </a:p>
          <a:p>
            <a:pPr lvl="1"/>
            <a:r>
              <a:rPr lang="en-US" dirty="0"/>
              <a:t>Organizations you serve as a fiduciary</a:t>
            </a:r>
          </a:p>
          <a:p>
            <a:pPr lvl="1"/>
            <a:r>
              <a:rPr lang="en-US" dirty="0"/>
              <a:t>Prospective employer </a:t>
            </a:r>
          </a:p>
          <a:p>
            <a:endParaRPr lang="en-US" dirty="0"/>
          </a:p>
        </p:txBody>
      </p:sp>
      <p:sp>
        <p:nvSpPr>
          <p:cNvPr id="4" name="Footer Placeholder 3">
            <a:extLst>
              <a:ext uri="{FF2B5EF4-FFF2-40B4-BE49-F238E27FC236}">
                <a16:creationId xmlns="" xmlns:a16="http://schemas.microsoft.com/office/drawing/2014/main" id="{AD273DE7-95F8-4390-A68F-3CB246FD021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47DC5332-063C-420C-99A3-64A5CEDFCBB3}"/>
              </a:ext>
            </a:extLst>
          </p:cNvPr>
          <p:cNvSpPr>
            <a:spLocks noGrp="1"/>
          </p:cNvSpPr>
          <p:nvPr>
            <p:ph type="sldNum" sz="quarter" idx="12"/>
          </p:nvPr>
        </p:nvSpPr>
        <p:spPr/>
        <p:txBody>
          <a:bodyPr/>
          <a:lstStyle/>
          <a:p>
            <a:pPr>
              <a:defRPr/>
            </a:pPr>
            <a:fld id="{B03FC4F1-CD7C-433C-AEF9-04121A050B4B}"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12728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31BFAF-1D44-403B-8FE3-8E177159D0BA}"/>
              </a:ext>
            </a:extLst>
          </p:cNvPr>
          <p:cNvSpPr>
            <a:spLocks noGrp="1"/>
          </p:cNvSpPr>
          <p:nvPr>
            <p:ph type="title"/>
          </p:nvPr>
        </p:nvSpPr>
        <p:spPr/>
        <p:txBody>
          <a:bodyPr/>
          <a:lstStyle/>
          <a:p>
            <a:r>
              <a:rPr lang="en-US" dirty="0"/>
              <a:t>Exemptions to General Rule</a:t>
            </a:r>
          </a:p>
        </p:txBody>
      </p:sp>
      <p:sp>
        <p:nvSpPr>
          <p:cNvPr id="3" name="Content Placeholder 2">
            <a:extLst>
              <a:ext uri="{FF2B5EF4-FFF2-40B4-BE49-F238E27FC236}">
                <a16:creationId xmlns="" xmlns:a16="http://schemas.microsoft.com/office/drawing/2014/main" id="{7B31F769-BE39-4D97-86B0-0CD95B0D1365}"/>
              </a:ext>
            </a:extLst>
          </p:cNvPr>
          <p:cNvSpPr>
            <a:spLocks noGrp="1"/>
          </p:cNvSpPr>
          <p:nvPr>
            <p:ph idx="1"/>
          </p:nvPr>
        </p:nvSpPr>
        <p:spPr/>
        <p:txBody>
          <a:bodyPr/>
          <a:lstStyle/>
          <a:p>
            <a:r>
              <a:rPr lang="en-US" dirty="0"/>
              <a:t>Widely diversified mutual funds</a:t>
            </a:r>
          </a:p>
          <a:p>
            <a:r>
              <a:rPr lang="en-US" dirty="0"/>
              <a:t>Sector specific mutual funds if all sector interests are valued at $50K or less</a:t>
            </a:r>
          </a:p>
          <a:p>
            <a:r>
              <a:rPr lang="en-US" dirty="0"/>
              <a:t>Stock worth $15K or less</a:t>
            </a:r>
          </a:p>
          <a:p>
            <a:endParaRPr lang="en-US" dirty="0"/>
          </a:p>
        </p:txBody>
      </p:sp>
      <p:sp>
        <p:nvSpPr>
          <p:cNvPr id="4" name="Footer Placeholder 3">
            <a:extLst>
              <a:ext uri="{FF2B5EF4-FFF2-40B4-BE49-F238E27FC236}">
                <a16:creationId xmlns="" xmlns:a16="http://schemas.microsoft.com/office/drawing/2014/main" id="{931F14F5-052F-4D9C-A269-D97BF6A0219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791F54B4-504C-4099-8F69-8B20E24BA559}"/>
              </a:ext>
            </a:extLst>
          </p:cNvPr>
          <p:cNvSpPr>
            <a:spLocks noGrp="1"/>
          </p:cNvSpPr>
          <p:nvPr>
            <p:ph type="sldNum" sz="quarter" idx="12"/>
          </p:nvPr>
        </p:nvSpPr>
        <p:spPr/>
        <p:txBody>
          <a:bodyPr/>
          <a:lstStyle/>
          <a:p>
            <a:pPr>
              <a:defRPr/>
            </a:pPr>
            <a:fld id="{B03FC4F1-CD7C-433C-AEF9-04121A050B4B}" type="slidenum">
              <a:rPr lang="en-US" smtClean="0"/>
              <a:pPr>
                <a:defRPr/>
              </a:pPr>
              <a:t>12</a:t>
            </a:fld>
            <a:endParaRPr lang="en-US" dirty="0"/>
          </a:p>
        </p:txBody>
      </p:sp>
      <p:pic>
        <p:nvPicPr>
          <p:cNvPr id="6" name="Picture 2" descr="C:\Users\lraffert\AppData\Local\Microsoft\Windows\Temporary Internet Files\Content.IE5\M5FPY2B7\exempt-well-maybe[1].jpg">
            <a:extLst>
              <a:ext uri="{FF2B5EF4-FFF2-40B4-BE49-F238E27FC236}">
                <a16:creationId xmlns="" xmlns:a16="http://schemas.microsoft.com/office/drawing/2014/main" id="{B3EA28FA-7955-4219-A8E2-E9AA14D5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2" y="4267200"/>
            <a:ext cx="1639887" cy="1558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390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9A84C-D929-4AD0-8871-57DCBCB3C9C4}"/>
              </a:ext>
            </a:extLst>
          </p:cNvPr>
          <p:cNvSpPr>
            <a:spLocks noGrp="1"/>
          </p:cNvSpPr>
          <p:nvPr>
            <p:ph type="title"/>
          </p:nvPr>
        </p:nvSpPr>
        <p:spPr/>
        <p:txBody>
          <a:bodyPr/>
          <a:lstStyle/>
          <a:p>
            <a:r>
              <a:rPr lang="en-US" dirty="0"/>
              <a:t>Scenarios</a:t>
            </a:r>
          </a:p>
        </p:txBody>
      </p:sp>
      <p:sp>
        <p:nvSpPr>
          <p:cNvPr id="4" name="Footer Placeholder 3">
            <a:extLst>
              <a:ext uri="{FF2B5EF4-FFF2-40B4-BE49-F238E27FC236}">
                <a16:creationId xmlns="" xmlns:a16="http://schemas.microsoft.com/office/drawing/2014/main" id="{ED8BC74D-3901-4EAA-95B6-4841398F8E6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FDBAF2B-002F-4CE0-970B-5408F95451AA}"/>
              </a:ext>
            </a:extLst>
          </p:cNvPr>
          <p:cNvSpPr>
            <a:spLocks noGrp="1"/>
          </p:cNvSpPr>
          <p:nvPr>
            <p:ph type="sldNum" sz="quarter" idx="12"/>
          </p:nvPr>
        </p:nvSpPr>
        <p:spPr/>
        <p:txBody>
          <a:bodyPr/>
          <a:lstStyle/>
          <a:p>
            <a:pPr>
              <a:defRPr/>
            </a:pPr>
            <a:fld id="{B03FC4F1-CD7C-433C-AEF9-04121A050B4B}" type="slidenum">
              <a:rPr lang="en-US" smtClean="0"/>
              <a:pPr>
                <a:defRPr/>
              </a:pPr>
              <a:t>13</a:t>
            </a:fld>
            <a:endParaRPr lang="en-US" dirty="0"/>
          </a:p>
        </p:txBody>
      </p:sp>
      <p:sp>
        <p:nvSpPr>
          <p:cNvPr id="6" name="Content Placeholder 2">
            <a:extLst>
              <a:ext uri="{FF2B5EF4-FFF2-40B4-BE49-F238E27FC236}">
                <a16:creationId xmlns="" xmlns:a16="http://schemas.microsoft.com/office/drawing/2014/main" id="{D1D1BEFC-2EFA-4418-8A4B-5B6C3A013363}"/>
              </a:ext>
            </a:extLst>
          </p:cNvPr>
          <p:cNvSpPr txBox="1">
            <a:spLocks/>
          </p:cNvSpPr>
          <p:nvPr/>
        </p:nvSpPr>
        <p:spPr bwMode="auto">
          <a:xfrm>
            <a:off x="0" y="1654372"/>
            <a:ext cx="9067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Through the research process, I am frequently exposed to proposed work from companies with innovative technical capabilities. For example, when reviewing proposals for simulated virtual reality goggles, one small company demonstrated a non-public prototype that was vastly outperforming the competition. I recognized that this technology would be highly sought after and the company was destined for big things. However, because I was exposed to this technology as a result of my job, it is proprietary information that I could not share nor benefit from. </a:t>
            </a:r>
          </a:p>
          <a:p>
            <a:endParaRPr lang="en-US" dirty="0"/>
          </a:p>
        </p:txBody>
      </p:sp>
    </p:spTree>
    <p:custDataLst>
      <p:tags r:id="rId1"/>
    </p:custDataLst>
    <p:extLst>
      <p:ext uri="{BB962C8B-B14F-4D97-AF65-F5344CB8AC3E}">
        <p14:creationId xmlns:p14="http://schemas.microsoft.com/office/powerpoint/2010/main" val="131196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FD302-A835-411F-9227-F23587033047}"/>
              </a:ext>
            </a:extLst>
          </p:cNvPr>
          <p:cNvSpPr>
            <a:spLocks noGrp="1"/>
          </p:cNvSpPr>
          <p:nvPr>
            <p:ph type="title"/>
          </p:nvPr>
        </p:nvSpPr>
        <p:spPr/>
        <p:txBody>
          <a:bodyPr/>
          <a:lstStyle/>
          <a:p>
            <a:r>
              <a:rPr lang="en-US" dirty="0"/>
              <a:t>Appearances of Bias</a:t>
            </a:r>
          </a:p>
        </p:txBody>
      </p:sp>
      <p:sp>
        <p:nvSpPr>
          <p:cNvPr id="3" name="Content Placeholder 2">
            <a:extLst>
              <a:ext uri="{FF2B5EF4-FFF2-40B4-BE49-F238E27FC236}">
                <a16:creationId xmlns="" xmlns:a16="http://schemas.microsoft.com/office/drawing/2014/main" id="{255E1FB2-6275-45DA-B856-9FC4F137EE00}"/>
              </a:ext>
            </a:extLst>
          </p:cNvPr>
          <p:cNvSpPr>
            <a:spLocks noGrp="1"/>
          </p:cNvSpPr>
          <p:nvPr>
            <p:ph idx="1"/>
          </p:nvPr>
        </p:nvSpPr>
        <p:spPr/>
        <p:txBody>
          <a:bodyPr/>
          <a:lstStyle/>
          <a:p>
            <a:r>
              <a:rPr lang="en-US" dirty="0"/>
              <a:t>You cannot participate in a matter as a government official if one of the parties to the matter is a person with whom you have a </a:t>
            </a:r>
            <a:r>
              <a:rPr lang="en-US" u="sng" dirty="0"/>
              <a:t>Covered Relationship</a:t>
            </a:r>
          </a:p>
          <a:p>
            <a:r>
              <a:rPr lang="en-US" dirty="0"/>
              <a:t>Covered Relationships:</a:t>
            </a:r>
          </a:p>
          <a:p>
            <a:pPr lvl="1"/>
            <a:r>
              <a:rPr lang="en-US" dirty="0"/>
              <a:t>Person with whom you have or are seeking a business or financial relationship</a:t>
            </a:r>
          </a:p>
          <a:p>
            <a:pPr lvl="1"/>
            <a:r>
              <a:rPr lang="en-US" dirty="0"/>
              <a:t>Members of your household</a:t>
            </a:r>
          </a:p>
          <a:p>
            <a:endParaRPr lang="en-US" dirty="0"/>
          </a:p>
        </p:txBody>
      </p:sp>
      <p:sp>
        <p:nvSpPr>
          <p:cNvPr id="4" name="Footer Placeholder 3">
            <a:extLst>
              <a:ext uri="{FF2B5EF4-FFF2-40B4-BE49-F238E27FC236}">
                <a16:creationId xmlns="" xmlns:a16="http://schemas.microsoft.com/office/drawing/2014/main" id="{AE37832E-1F67-4747-A8DF-1108DFA49902}"/>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F098E85-4131-44EC-A204-052379683ACE}"/>
              </a:ext>
            </a:extLst>
          </p:cNvPr>
          <p:cNvSpPr>
            <a:spLocks noGrp="1"/>
          </p:cNvSpPr>
          <p:nvPr>
            <p:ph type="sldNum" sz="quarter" idx="12"/>
          </p:nvPr>
        </p:nvSpPr>
        <p:spPr/>
        <p:txBody>
          <a:bodyPr/>
          <a:lstStyle/>
          <a:p>
            <a:pPr>
              <a:defRPr/>
            </a:pPr>
            <a:fld id="{B03FC4F1-CD7C-433C-AEF9-04121A050B4B}" type="slidenum">
              <a:rPr lang="en-US" smtClean="0"/>
              <a:pPr>
                <a:defRPr/>
              </a:pPr>
              <a:t>14</a:t>
            </a:fld>
            <a:endParaRPr lang="en-US" dirty="0"/>
          </a:p>
        </p:txBody>
      </p:sp>
      <p:pic>
        <p:nvPicPr>
          <p:cNvPr id="6" name="Picture 3" descr="C:\Users\lraffert\AppData\Local\Microsoft\Windows\Temporary Internet Files\Content.IE5\SG9ZEDER\look---[1].gif">
            <a:extLst>
              <a:ext uri="{FF2B5EF4-FFF2-40B4-BE49-F238E27FC236}">
                <a16:creationId xmlns="" xmlns:a16="http://schemas.microsoft.com/office/drawing/2014/main" id="{9FFA1377-7FC0-43F9-8EF5-2C66D120E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343400"/>
            <a:ext cx="1600200" cy="1582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69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DBFE3-81D3-44D1-A1A2-5FF518237123}"/>
              </a:ext>
            </a:extLst>
          </p:cNvPr>
          <p:cNvSpPr>
            <a:spLocks noGrp="1"/>
          </p:cNvSpPr>
          <p:nvPr>
            <p:ph type="title"/>
          </p:nvPr>
        </p:nvSpPr>
        <p:spPr/>
        <p:txBody>
          <a:bodyPr/>
          <a:lstStyle/>
          <a:p>
            <a:r>
              <a:rPr lang="en-US" dirty="0"/>
              <a:t>Covered Relationships, cont.</a:t>
            </a:r>
          </a:p>
        </p:txBody>
      </p:sp>
      <p:sp>
        <p:nvSpPr>
          <p:cNvPr id="3" name="Content Placeholder 2">
            <a:extLst>
              <a:ext uri="{FF2B5EF4-FFF2-40B4-BE49-F238E27FC236}">
                <a16:creationId xmlns="" xmlns:a16="http://schemas.microsoft.com/office/drawing/2014/main" id="{F1E77CBA-DAEC-4840-9E16-34147CA44918}"/>
              </a:ext>
            </a:extLst>
          </p:cNvPr>
          <p:cNvSpPr>
            <a:spLocks noGrp="1"/>
          </p:cNvSpPr>
          <p:nvPr>
            <p:ph idx="1"/>
          </p:nvPr>
        </p:nvSpPr>
        <p:spPr/>
        <p:txBody>
          <a:bodyPr/>
          <a:lstStyle/>
          <a:p>
            <a:r>
              <a:rPr lang="en-US" dirty="0"/>
              <a:t>Close relatives</a:t>
            </a:r>
          </a:p>
          <a:p>
            <a:r>
              <a:rPr lang="en-US" dirty="0"/>
              <a:t>Employers and clients of your parents, dependent children and spouse</a:t>
            </a:r>
          </a:p>
          <a:p>
            <a:r>
              <a:rPr lang="en-US" dirty="0"/>
              <a:t>Former non-Federal employers and clients (for one year, but two if you were paid an extraordinary severance payment)</a:t>
            </a:r>
          </a:p>
          <a:p>
            <a:r>
              <a:rPr lang="en-US" dirty="0"/>
              <a:t>Organizations in which you are an active participant</a:t>
            </a:r>
          </a:p>
          <a:p>
            <a:endParaRPr lang="en-US" dirty="0"/>
          </a:p>
        </p:txBody>
      </p:sp>
      <p:sp>
        <p:nvSpPr>
          <p:cNvPr id="4" name="Footer Placeholder 3">
            <a:extLst>
              <a:ext uri="{FF2B5EF4-FFF2-40B4-BE49-F238E27FC236}">
                <a16:creationId xmlns="" xmlns:a16="http://schemas.microsoft.com/office/drawing/2014/main" id="{6D85AD11-44EB-4FCD-A4F0-BC32370D4F1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F7B45FD-F4B6-4F2D-A0A7-0DF967CE4CCF}"/>
              </a:ext>
            </a:extLst>
          </p:cNvPr>
          <p:cNvSpPr>
            <a:spLocks noGrp="1"/>
          </p:cNvSpPr>
          <p:nvPr>
            <p:ph type="sldNum" sz="quarter" idx="12"/>
          </p:nvPr>
        </p:nvSpPr>
        <p:spPr/>
        <p:txBody>
          <a:bodyPr/>
          <a:lstStyle/>
          <a:p>
            <a:pPr>
              <a:defRPr/>
            </a:pPr>
            <a:fld id="{B03FC4F1-CD7C-433C-AEF9-04121A050B4B}" type="slidenum">
              <a:rPr lang="en-US" smtClean="0"/>
              <a:pPr>
                <a:defRPr/>
              </a:pPr>
              <a:t>15</a:t>
            </a:fld>
            <a:endParaRPr lang="en-US" dirty="0"/>
          </a:p>
        </p:txBody>
      </p:sp>
      <p:pic>
        <p:nvPicPr>
          <p:cNvPr id="6" name="Picture 3" descr="C:\Users\lraffert\AppData\Local\Microsoft\Windows\Temporary Internet Files\Content.IE5\SG9ZEDER\family-word-clipart-Ryans-19vfb26[1].jpg">
            <a:extLst>
              <a:ext uri="{FF2B5EF4-FFF2-40B4-BE49-F238E27FC236}">
                <a16:creationId xmlns="" xmlns:a16="http://schemas.microsoft.com/office/drawing/2014/main" id="{3A02924B-EAF9-466F-A3E4-F4BAC2D89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955929"/>
            <a:ext cx="2057400" cy="1130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892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389E6-E34B-499B-9B04-F06A5CF04B4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1461C374-83FB-4AE8-97DD-AE4353158029}"/>
              </a:ext>
            </a:extLst>
          </p:cNvPr>
          <p:cNvSpPr>
            <a:spLocks noGrp="1"/>
          </p:cNvSpPr>
          <p:nvPr>
            <p:ph idx="1"/>
          </p:nvPr>
        </p:nvSpPr>
        <p:spPr>
          <a:xfrm>
            <a:off x="76200" y="1668463"/>
            <a:ext cx="8610600" cy="4457700"/>
          </a:xfrm>
        </p:spPr>
        <p:txBody>
          <a:bodyPr/>
          <a:lstStyle/>
          <a:p>
            <a:r>
              <a:rPr lang="en-US" sz="2400" dirty="0" smtClean="0"/>
              <a:t>I will gladly put in a good word for a colleague when it comes to potential job opportunities. However, I always make sure I am not on a selection committee in order to avoid a conflict of interest. </a:t>
            </a:r>
          </a:p>
          <a:p>
            <a:r>
              <a:rPr lang="en-US" sz="2400" dirty="0" smtClean="0"/>
              <a:t>When I retired from active duty, I formed a Limited Liability Company (LLC) to potentially do consulting work. Firms immediately reached out to me and expressed interest in hiring me as a consultant. However, I had applied for a General Schedule (GS) position at DHA. I declined the work in order to protect those firms. I knew if I worked for them and then got the GS job they would be ineligible to receive funding through my organization. </a:t>
            </a:r>
            <a:endParaRPr lang="en-US" dirty="0"/>
          </a:p>
        </p:txBody>
      </p:sp>
      <p:sp>
        <p:nvSpPr>
          <p:cNvPr id="4" name="Footer Placeholder 3">
            <a:extLst>
              <a:ext uri="{FF2B5EF4-FFF2-40B4-BE49-F238E27FC236}">
                <a16:creationId xmlns="" xmlns:a16="http://schemas.microsoft.com/office/drawing/2014/main" id="{0B008402-1CC4-434F-847E-397C63419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2D71B607-B31A-4E35-AB50-DAB10A9B952F}"/>
              </a:ext>
            </a:extLst>
          </p:cNvPr>
          <p:cNvSpPr>
            <a:spLocks noGrp="1"/>
          </p:cNvSpPr>
          <p:nvPr>
            <p:ph type="sldNum" sz="quarter" idx="12"/>
          </p:nvPr>
        </p:nvSpPr>
        <p:spPr/>
        <p:txBody>
          <a:bodyPr/>
          <a:lstStyle/>
          <a:p>
            <a:pPr>
              <a:defRPr/>
            </a:pPr>
            <a:fld id="{B03FC4F1-CD7C-433C-AEF9-04121A050B4B}"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13099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2748E-B77A-40B9-8400-065480AC4175}"/>
              </a:ext>
            </a:extLst>
          </p:cNvPr>
          <p:cNvSpPr>
            <a:spLocks noGrp="1"/>
          </p:cNvSpPr>
          <p:nvPr>
            <p:ph type="title"/>
          </p:nvPr>
        </p:nvSpPr>
        <p:spPr/>
        <p:txBody>
          <a:bodyPr/>
          <a:lstStyle/>
          <a:p>
            <a:r>
              <a:rPr lang="en-US" dirty="0"/>
              <a:t>Gifts, Bribes &amp; Salary Supplementation</a:t>
            </a:r>
          </a:p>
        </p:txBody>
      </p:sp>
      <p:sp>
        <p:nvSpPr>
          <p:cNvPr id="3" name="Content Placeholder 2">
            <a:extLst>
              <a:ext uri="{FF2B5EF4-FFF2-40B4-BE49-F238E27FC236}">
                <a16:creationId xmlns="" xmlns:a16="http://schemas.microsoft.com/office/drawing/2014/main" id="{5789ADB1-527E-4D44-B610-D4119246D9B6}"/>
              </a:ext>
            </a:extLst>
          </p:cNvPr>
          <p:cNvSpPr>
            <a:spLocks noGrp="1"/>
          </p:cNvSpPr>
          <p:nvPr>
            <p:ph idx="1"/>
          </p:nvPr>
        </p:nvSpPr>
        <p:spPr/>
        <p:txBody>
          <a:bodyPr/>
          <a:lstStyle/>
          <a:p>
            <a:r>
              <a:rPr lang="en-US" dirty="0"/>
              <a:t>You cannot solicit or accept payment for taking or failing to take an action as a Federal employee or for performing your government job</a:t>
            </a:r>
          </a:p>
          <a:p>
            <a:r>
              <a:rPr lang="en-US" dirty="0"/>
              <a:t>You cannot </a:t>
            </a:r>
            <a:r>
              <a:rPr lang="en-US" u="sng" dirty="0"/>
              <a:t>accept gifts</a:t>
            </a:r>
            <a:r>
              <a:rPr lang="en-US" dirty="0"/>
              <a:t> from people who contract with your agency, seek to contract with your agency or offer the gift because you are a government employee</a:t>
            </a:r>
          </a:p>
          <a:p>
            <a:endParaRPr lang="en-US" dirty="0"/>
          </a:p>
        </p:txBody>
      </p:sp>
      <p:sp>
        <p:nvSpPr>
          <p:cNvPr id="4" name="Footer Placeholder 3">
            <a:extLst>
              <a:ext uri="{FF2B5EF4-FFF2-40B4-BE49-F238E27FC236}">
                <a16:creationId xmlns="" xmlns:a16="http://schemas.microsoft.com/office/drawing/2014/main" id="{F0EBCCF7-32F0-4382-BC35-C31E120EED0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0C961341-0A20-4205-A88D-0BA68A524C06}"/>
              </a:ext>
            </a:extLst>
          </p:cNvPr>
          <p:cNvSpPr>
            <a:spLocks noGrp="1"/>
          </p:cNvSpPr>
          <p:nvPr>
            <p:ph type="sldNum" sz="quarter" idx="12"/>
          </p:nvPr>
        </p:nvSpPr>
        <p:spPr/>
        <p:txBody>
          <a:bodyPr/>
          <a:lstStyle/>
          <a:p>
            <a:pPr>
              <a:defRPr/>
            </a:pPr>
            <a:fld id="{B03FC4F1-CD7C-433C-AEF9-04121A050B4B}" type="slidenum">
              <a:rPr lang="en-US" smtClean="0"/>
              <a:pPr>
                <a:defRPr/>
              </a:pPr>
              <a:t>17</a:t>
            </a:fld>
            <a:endParaRPr lang="en-US" dirty="0"/>
          </a:p>
        </p:txBody>
      </p:sp>
      <p:pic>
        <p:nvPicPr>
          <p:cNvPr id="6" name="Picture 2" descr="C:\Users\lraffert\AppData\Local\Microsoft\Windows\Temporary Internet Files\Content.IE5\SG9ZEDER\bribery_bill[1].jpg">
            <a:extLst>
              <a:ext uri="{FF2B5EF4-FFF2-40B4-BE49-F238E27FC236}">
                <a16:creationId xmlns="" xmlns:a16="http://schemas.microsoft.com/office/drawing/2014/main" id="{1223DAA5-4AFF-499E-955F-B822424E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693285" cy="11939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262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58EB83-DD0B-4054-9E3E-E36D36007B44}"/>
              </a:ext>
            </a:extLst>
          </p:cNvPr>
          <p:cNvSpPr>
            <a:spLocks noGrp="1"/>
          </p:cNvSpPr>
          <p:nvPr>
            <p:ph type="title"/>
          </p:nvPr>
        </p:nvSpPr>
        <p:spPr/>
        <p:txBody>
          <a:bodyPr/>
          <a:lstStyle/>
          <a:p>
            <a:r>
              <a:rPr lang="en-US" dirty="0"/>
              <a:t>Exceptions to the Gift Prohibition</a:t>
            </a:r>
          </a:p>
        </p:txBody>
      </p:sp>
      <p:sp>
        <p:nvSpPr>
          <p:cNvPr id="3" name="Content Placeholder 2">
            <a:extLst>
              <a:ext uri="{FF2B5EF4-FFF2-40B4-BE49-F238E27FC236}">
                <a16:creationId xmlns="" xmlns:a16="http://schemas.microsoft.com/office/drawing/2014/main" id="{D6F9C074-1CA0-4542-BEAE-E5F6F2D3C8D8}"/>
              </a:ext>
            </a:extLst>
          </p:cNvPr>
          <p:cNvSpPr>
            <a:spLocks noGrp="1"/>
          </p:cNvSpPr>
          <p:nvPr>
            <p:ph idx="1"/>
          </p:nvPr>
        </p:nvSpPr>
        <p:spPr/>
        <p:txBody>
          <a:bodyPr/>
          <a:lstStyle/>
          <a:p>
            <a:r>
              <a:rPr lang="en-US" u="sng" dirty="0">
                <a:solidFill>
                  <a:srgbClr val="FF0000"/>
                </a:solidFill>
              </a:rPr>
              <a:t>If there is no appearance issue</a:t>
            </a:r>
            <a:r>
              <a:rPr lang="en-US" dirty="0"/>
              <a:t>, then you can accept:</a:t>
            </a:r>
          </a:p>
          <a:p>
            <a:pPr lvl="1"/>
            <a:r>
              <a:rPr lang="en-US" dirty="0"/>
              <a:t>Awards &amp; honorary degrees </a:t>
            </a:r>
          </a:p>
          <a:p>
            <a:pPr lvl="1"/>
            <a:r>
              <a:rPr lang="en-US" dirty="0"/>
              <a:t>Discounts &amp; similar benefits</a:t>
            </a:r>
          </a:p>
          <a:p>
            <a:pPr lvl="1"/>
            <a:r>
              <a:rPr lang="en-US" dirty="0"/>
              <a:t>Gifts valued at $20 or less (other than cash &amp; up to $50 from the same donor in a year)</a:t>
            </a:r>
          </a:p>
          <a:p>
            <a:pPr lvl="1"/>
            <a:r>
              <a:rPr lang="en-US" dirty="0"/>
              <a:t>Gifts of informational materials (up to $100)</a:t>
            </a:r>
          </a:p>
          <a:p>
            <a:pPr lvl="1"/>
            <a:r>
              <a:rPr lang="en-US" dirty="0"/>
              <a:t>Widely attended gatherings (WAG)</a:t>
            </a:r>
          </a:p>
          <a:p>
            <a:endParaRPr lang="en-US" dirty="0"/>
          </a:p>
        </p:txBody>
      </p:sp>
      <p:sp>
        <p:nvSpPr>
          <p:cNvPr id="4" name="Footer Placeholder 3">
            <a:extLst>
              <a:ext uri="{FF2B5EF4-FFF2-40B4-BE49-F238E27FC236}">
                <a16:creationId xmlns="" xmlns:a16="http://schemas.microsoft.com/office/drawing/2014/main" id="{A4FE0F5F-0573-4103-A7F2-F34C187343F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AA4F96DC-C828-4EC8-B464-57C2EB9FEA00}"/>
              </a:ext>
            </a:extLst>
          </p:cNvPr>
          <p:cNvSpPr>
            <a:spLocks noGrp="1"/>
          </p:cNvSpPr>
          <p:nvPr>
            <p:ph type="sldNum" sz="quarter" idx="12"/>
          </p:nvPr>
        </p:nvSpPr>
        <p:spPr/>
        <p:txBody>
          <a:bodyPr/>
          <a:lstStyle/>
          <a:p>
            <a:pPr>
              <a:defRPr/>
            </a:pPr>
            <a:fld id="{B03FC4F1-CD7C-433C-AEF9-04121A050B4B}"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373536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54A16E-B7E4-48E6-9D0E-0AF42355CCB7}"/>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C99695DF-A38D-4C13-83F6-616908EF2FDF}"/>
              </a:ext>
            </a:extLst>
          </p:cNvPr>
          <p:cNvSpPr>
            <a:spLocks noGrp="1"/>
          </p:cNvSpPr>
          <p:nvPr>
            <p:ph idx="1"/>
          </p:nvPr>
        </p:nvSpPr>
        <p:spPr/>
        <p:txBody>
          <a:bodyPr/>
          <a:lstStyle/>
          <a:p>
            <a:r>
              <a:rPr lang="en-US" sz="2400" dirty="0" smtClean="0"/>
              <a:t>I have attended a number of conferences where large government vendors host extravagant parties that are by invitation only. Some of these events feature things like free food and drinks, live music, and gifts such as cigars. As a precaution, I have always avoided these events. </a:t>
            </a:r>
          </a:p>
          <a:p>
            <a:r>
              <a:rPr lang="en-US" sz="2400" dirty="0" smtClean="0"/>
              <a:t>Things we do out in public can quickly become fodder for Facebook, Twitter, etc. You don’t want to be pictured on social media doing something questionable. </a:t>
            </a:r>
            <a:endParaRPr lang="en-US" sz="2400" dirty="0"/>
          </a:p>
        </p:txBody>
      </p:sp>
      <p:sp>
        <p:nvSpPr>
          <p:cNvPr id="4" name="Footer Placeholder 3">
            <a:extLst>
              <a:ext uri="{FF2B5EF4-FFF2-40B4-BE49-F238E27FC236}">
                <a16:creationId xmlns="" xmlns:a16="http://schemas.microsoft.com/office/drawing/2014/main" id="{88B25DE7-1228-4F77-8735-2ACCBE981040}"/>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C186AA8-47B9-4BF6-82A5-22334007F65C}"/>
              </a:ext>
            </a:extLst>
          </p:cNvPr>
          <p:cNvSpPr>
            <a:spLocks noGrp="1"/>
          </p:cNvSpPr>
          <p:nvPr>
            <p:ph type="sldNum" sz="quarter" idx="12"/>
          </p:nvPr>
        </p:nvSpPr>
        <p:spPr/>
        <p:txBody>
          <a:bodyPr/>
          <a:lstStyle/>
          <a:p>
            <a:pPr>
              <a:defRPr/>
            </a:pPr>
            <a:fld id="{B03FC4F1-CD7C-433C-AEF9-04121A050B4B}"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278694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The title of this slide is DHA Vision" title="Slide Title"/>
          <p:cNvSpPr>
            <a:spLocks noGrp="1"/>
          </p:cNvSpPr>
          <p:nvPr>
            <p:ph type="title"/>
          </p:nvPr>
        </p:nvSpPr>
        <p:spPr/>
        <p:txBody>
          <a:bodyPr/>
          <a:lstStyle/>
          <a:p>
            <a:pPr eaLnBrk="1" hangingPunct="1"/>
            <a:r>
              <a:rPr lang="en-US" altLang="en-US" dirty="0"/>
              <a:t>Presenters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045164AD-40C6-4321-A525-50F5ED7A6FFC}" type="slidenum">
              <a:rPr lang="en-US" sz="1600"/>
              <a:pPr>
                <a:defRPr/>
              </a:pPr>
              <a:t>2</a:t>
            </a:fld>
            <a:endParaRPr lang="en-US" sz="1600"/>
          </a:p>
        </p:txBody>
      </p:sp>
      <p:sp>
        <p:nvSpPr>
          <p:cNvPr id="2" name="Content Placeholder 1"/>
          <p:cNvSpPr>
            <a:spLocks noGrp="1"/>
          </p:cNvSpPr>
          <p:nvPr>
            <p:ph idx="1"/>
          </p:nvPr>
        </p:nvSpPr>
        <p:spPr/>
        <p:txBody>
          <a:bodyPr anchor="ctr"/>
          <a:lstStyle/>
          <a:p>
            <a:pPr marL="0" indent="0" algn="ctr">
              <a:buNone/>
            </a:pPr>
            <a:r>
              <a:rPr lang="sv-SE" sz="2000" dirty="0" smtClean="0"/>
              <a:t>Sean Biggerstaff, Ph.D.</a:t>
            </a:r>
            <a:endParaRPr lang="sv-SE" sz="2000" dirty="0"/>
          </a:p>
          <a:p>
            <a:pPr marL="0" indent="0" algn="ctr">
              <a:buNone/>
            </a:pPr>
            <a:r>
              <a:rPr lang="en-US" sz="2000" dirty="0" smtClean="0"/>
              <a:t>Acting Deputy </a:t>
            </a:r>
            <a:r>
              <a:rPr lang="en-US" sz="2000" dirty="0"/>
              <a:t>Assistant Director for </a:t>
            </a:r>
            <a:r>
              <a:rPr lang="en-US" sz="2000" dirty="0" smtClean="0"/>
              <a:t>the </a:t>
            </a:r>
            <a:r>
              <a:rPr lang="en-US" sz="2000" dirty="0"/>
              <a:t>Research &amp; Development (R&amp;D) Directorate</a:t>
            </a:r>
          </a:p>
          <a:p>
            <a:pPr marL="0" indent="0" algn="ctr">
              <a:buNone/>
            </a:pPr>
            <a:r>
              <a:rPr lang="en-US" sz="2000" dirty="0"/>
              <a:t>Defense Health Agency </a:t>
            </a:r>
          </a:p>
          <a:p>
            <a:pPr marL="0" indent="0" algn="ctr">
              <a:buNone/>
            </a:pPr>
            <a:r>
              <a:rPr lang="en-US" sz="2000" dirty="0"/>
              <a:t>Falls Church, Virginia</a:t>
            </a:r>
          </a:p>
          <a:p>
            <a:pPr marL="0" indent="0" algn="ctr">
              <a:buNone/>
            </a:pPr>
            <a:endParaRPr lang="en-US" sz="2000" dirty="0"/>
          </a:p>
          <a:p>
            <a:pPr marL="0" indent="0" algn="ctr">
              <a:buNone/>
            </a:pPr>
            <a:r>
              <a:rPr lang="en-US" sz="2000" dirty="0"/>
              <a:t>Ms. Laurie Rafferty, J.D.  </a:t>
            </a:r>
          </a:p>
          <a:p>
            <a:pPr marL="0" marR="5080" indent="0" algn="ctr">
              <a:lnSpc>
                <a:spcPct val="114000"/>
              </a:lnSpc>
              <a:buNone/>
            </a:pPr>
            <a:r>
              <a:rPr lang="en-US" sz="2000" dirty="0"/>
              <a:t>DHA Alternate Deputy Designated Agency Ethics Official</a:t>
            </a:r>
          </a:p>
          <a:p>
            <a:pPr marL="0" marR="5080" indent="0" algn="ctr">
              <a:lnSpc>
                <a:spcPct val="114000"/>
              </a:lnSpc>
              <a:buNone/>
            </a:pPr>
            <a:r>
              <a:rPr lang="en-US" sz="2000" dirty="0"/>
              <a:t>Associate General Counsel</a:t>
            </a:r>
          </a:p>
          <a:p>
            <a:pPr marL="0" indent="0" algn="ctr">
              <a:buNone/>
            </a:pPr>
            <a:r>
              <a:rPr lang="en-US" sz="2000" dirty="0"/>
              <a:t>Defense Health Agency </a:t>
            </a:r>
          </a:p>
          <a:p>
            <a:pPr marL="0" indent="0" algn="ctr">
              <a:buNone/>
            </a:pPr>
            <a:r>
              <a:rPr lang="en-US" sz="2000" dirty="0"/>
              <a:t>Falls Church, Virginia</a:t>
            </a:r>
          </a:p>
          <a:p>
            <a:pPr marL="0" indent="0" algn="ctr">
              <a:spcBef>
                <a:spcPts val="0"/>
              </a:spcBef>
              <a:spcAft>
                <a:spcPts val="600"/>
              </a:spcAft>
              <a:buNone/>
            </a:pPr>
            <a:endParaRPr lang="en-US" dirty="0"/>
          </a:p>
        </p:txBody>
      </p:sp>
    </p:spTree>
    <p:custDataLst>
      <p:tags r:id="rId1"/>
    </p:custDataLst>
    <p:extLst>
      <p:ext uri="{BB962C8B-B14F-4D97-AF65-F5344CB8AC3E}">
        <p14:creationId xmlns:p14="http://schemas.microsoft.com/office/powerpoint/2010/main" val="402580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5015BF-DFF6-4DA8-92A3-FEBF9CF5B62A}"/>
              </a:ext>
            </a:extLst>
          </p:cNvPr>
          <p:cNvSpPr>
            <a:spLocks noGrp="1"/>
          </p:cNvSpPr>
          <p:nvPr>
            <p:ph type="title"/>
          </p:nvPr>
        </p:nvSpPr>
        <p:spPr/>
        <p:txBody>
          <a:bodyPr/>
          <a:lstStyle/>
          <a:p>
            <a:r>
              <a:rPr lang="en-US" dirty="0"/>
              <a:t>Gifts Between Government Employees</a:t>
            </a:r>
          </a:p>
        </p:txBody>
      </p:sp>
      <p:sp>
        <p:nvSpPr>
          <p:cNvPr id="3" name="Content Placeholder 2">
            <a:extLst>
              <a:ext uri="{FF2B5EF4-FFF2-40B4-BE49-F238E27FC236}">
                <a16:creationId xmlns="" xmlns:a16="http://schemas.microsoft.com/office/drawing/2014/main" id="{A041F0DB-63E2-4587-8EB7-847516492AE2}"/>
              </a:ext>
            </a:extLst>
          </p:cNvPr>
          <p:cNvSpPr>
            <a:spLocks noGrp="1"/>
          </p:cNvSpPr>
          <p:nvPr>
            <p:ph idx="1"/>
          </p:nvPr>
        </p:nvSpPr>
        <p:spPr/>
        <p:txBody>
          <a:bodyPr/>
          <a:lstStyle/>
          <a:p>
            <a:r>
              <a:rPr lang="en-US" dirty="0"/>
              <a:t>You cannot offer a gift to your supervisor or accept a gift from your subordinate or someone who makes less pay</a:t>
            </a:r>
          </a:p>
          <a:p>
            <a:r>
              <a:rPr lang="en-US" dirty="0"/>
              <a:t>Exceptions:</a:t>
            </a:r>
          </a:p>
          <a:p>
            <a:pPr lvl="1"/>
            <a:r>
              <a:rPr lang="en-US" dirty="0"/>
              <a:t>Bosses Day, birthdays, holidays where gifts are exchanged ($10 cap)</a:t>
            </a:r>
          </a:p>
          <a:p>
            <a:pPr lvl="1"/>
            <a:r>
              <a:rPr lang="en-US" dirty="0"/>
              <a:t>Retirements (gift capped at $300 &amp; no subordinate may be asked to contribute more than $10)</a:t>
            </a:r>
          </a:p>
          <a:p>
            <a:pPr lvl="1"/>
            <a:r>
              <a:rPr lang="en-US" dirty="0"/>
              <a:t>Personal hospitality &amp; food shared in the office</a:t>
            </a:r>
          </a:p>
          <a:p>
            <a:endParaRPr lang="en-US" dirty="0"/>
          </a:p>
        </p:txBody>
      </p:sp>
      <p:sp>
        <p:nvSpPr>
          <p:cNvPr id="4" name="Footer Placeholder 3">
            <a:extLst>
              <a:ext uri="{FF2B5EF4-FFF2-40B4-BE49-F238E27FC236}">
                <a16:creationId xmlns="" xmlns:a16="http://schemas.microsoft.com/office/drawing/2014/main" id="{8C2751CA-0B57-4289-B829-AB58A3E4A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CCE601E-B938-4F43-A330-530A1604FB30}"/>
              </a:ext>
            </a:extLst>
          </p:cNvPr>
          <p:cNvSpPr>
            <a:spLocks noGrp="1"/>
          </p:cNvSpPr>
          <p:nvPr>
            <p:ph type="sldNum" sz="quarter" idx="12"/>
          </p:nvPr>
        </p:nvSpPr>
        <p:spPr/>
        <p:txBody>
          <a:bodyPr/>
          <a:lstStyle/>
          <a:p>
            <a:pPr>
              <a:defRPr/>
            </a:pPr>
            <a:fld id="{B03FC4F1-CD7C-433C-AEF9-04121A050B4B}"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11462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BD6F6-5258-47D9-97E3-749D00F092C2}"/>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C1955E95-314A-4B6B-B421-42ECC85B63EF}"/>
              </a:ext>
            </a:extLst>
          </p:cNvPr>
          <p:cNvSpPr>
            <a:spLocks noGrp="1"/>
          </p:cNvSpPr>
          <p:nvPr>
            <p:ph idx="1"/>
          </p:nvPr>
        </p:nvSpPr>
        <p:spPr>
          <a:xfrm>
            <a:off x="0" y="1689812"/>
            <a:ext cx="8839200" cy="4457700"/>
          </a:xfrm>
        </p:spPr>
        <p:txBody>
          <a:bodyPr/>
          <a:lstStyle/>
          <a:p>
            <a:r>
              <a:rPr lang="en-US" sz="2400" dirty="0"/>
              <a:t>When </a:t>
            </a:r>
            <a:r>
              <a:rPr lang="en-US" sz="2400" dirty="0" smtClean="0"/>
              <a:t>Rear Admiral (RADM) </a:t>
            </a:r>
            <a:r>
              <a:rPr lang="en-US" sz="2400" dirty="0"/>
              <a:t>Doll was retiring, a number of people were planning to buy gifts. I asked someone close to him what he liked, and </a:t>
            </a:r>
            <a:r>
              <a:rPr lang="en-US" sz="2400" dirty="0" smtClean="0"/>
              <a:t>he </a:t>
            </a:r>
            <a:r>
              <a:rPr lang="en-US" sz="2400" dirty="0"/>
              <a:t>mentioned that </a:t>
            </a:r>
            <a:r>
              <a:rPr lang="en-US" sz="2400" dirty="0" smtClean="0"/>
              <a:t>he was a big Pittsburgh Pirates fan and they had</a:t>
            </a:r>
            <a:r>
              <a:rPr lang="en-US" sz="2400" dirty="0"/>
              <a:t> </a:t>
            </a:r>
            <a:r>
              <a:rPr lang="en-US" sz="2400" dirty="0" smtClean="0"/>
              <a:t>once attended a </a:t>
            </a:r>
            <a:r>
              <a:rPr lang="en-US" sz="2400" dirty="0"/>
              <a:t>Pittsburgh Pirates baseball game versus the New York Yankees. With this in mind, I purchased an autographed Roberto Clemente photo, a Hall of Fame player for the Pirates. Subsequently, the </a:t>
            </a:r>
            <a:r>
              <a:rPr lang="en-US" sz="2400" dirty="0" smtClean="0"/>
              <a:t>DHA Director announced employees could not give gifts to their bosses.  So, </a:t>
            </a:r>
            <a:r>
              <a:rPr lang="en-US" sz="2400" dirty="0"/>
              <a:t>I kept the photo for myself and hung it up in my office. </a:t>
            </a:r>
            <a:endParaRPr lang="en-US" sz="2000" dirty="0"/>
          </a:p>
        </p:txBody>
      </p:sp>
      <p:sp>
        <p:nvSpPr>
          <p:cNvPr id="4" name="Footer Placeholder 3">
            <a:extLst>
              <a:ext uri="{FF2B5EF4-FFF2-40B4-BE49-F238E27FC236}">
                <a16:creationId xmlns="" xmlns:a16="http://schemas.microsoft.com/office/drawing/2014/main" id="{7BC1D659-3007-4C19-A453-38A0B2821D9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2C9F258-6570-40EA-8CF8-3DABCA2D1D9E}"/>
              </a:ext>
            </a:extLst>
          </p:cNvPr>
          <p:cNvSpPr>
            <a:spLocks noGrp="1"/>
          </p:cNvSpPr>
          <p:nvPr>
            <p:ph type="sldNum" sz="quarter" idx="12"/>
          </p:nvPr>
        </p:nvSpPr>
        <p:spPr/>
        <p:txBody>
          <a:bodyPr/>
          <a:lstStyle/>
          <a:p>
            <a:pPr>
              <a:defRPr/>
            </a:pPr>
            <a:fld id="{B03FC4F1-CD7C-433C-AEF9-04121A050B4B}" type="slidenum">
              <a:rPr lang="en-US" smtClean="0"/>
              <a:pPr>
                <a:defRPr/>
              </a:pPr>
              <a:t>21</a:t>
            </a:fld>
            <a:endParaRPr lang="en-US" dirty="0"/>
          </a:p>
        </p:txBody>
      </p:sp>
      <p:pic>
        <p:nvPicPr>
          <p:cNvPr id="6" name="Picture 2" descr="C:\Users\lraffert\AppData\Local\Microsoft\Windows\Temporary Internet Files\Content.IE5\PWE32G18\large-present-or-a-gift-wrapped-box-166.6-17298[1].gif">
            <a:extLst>
              <a:ext uri="{FF2B5EF4-FFF2-40B4-BE49-F238E27FC236}">
                <a16:creationId xmlns:a16="http://schemas.microsoft.com/office/drawing/2014/main" xmlns="" id="{D2280B7E-BF94-480E-9546-5D734E69D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1"/>
            <a:ext cx="1905000" cy="16037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57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1A33A6-2767-4444-830D-B3733170250E}"/>
              </a:ext>
            </a:extLst>
          </p:cNvPr>
          <p:cNvSpPr>
            <a:spLocks noGrp="1"/>
          </p:cNvSpPr>
          <p:nvPr>
            <p:ph type="title"/>
          </p:nvPr>
        </p:nvSpPr>
        <p:spPr/>
        <p:txBody>
          <a:bodyPr/>
          <a:lstStyle/>
          <a:p>
            <a:r>
              <a:rPr lang="en-US" dirty="0"/>
              <a:t>Outside Employment</a:t>
            </a:r>
          </a:p>
        </p:txBody>
      </p:sp>
      <p:sp>
        <p:nvSpPr>
          <p:cNvPr id="3" name="Content Placeholder 2">
            <a:extLst>
              <a:ext uri="{FF2B5EF4-FFF2-40B4-BE49-F238E27FC236}">
                <a16:creationId xmlns="" xmlns:a16="http://schemas.microsoft.com/office/drawing/2014/main" id="{62F6B1EC-8985-4644-955F-670F9E16CD96}"/>
              </a:ext>
            </a:extLst>
          </p:cNvPr>
          <p:cNvSpPr>
            <a:spLocks noGrp="1"/>
          </p:cNvSpPr>
          <p:nvPr>
            <p:ph idx="1"/>
          </p:nvPr>
        </p:nvSpPr>
        <p:spPr/>
        <p:txBody>
          <a:bodyPr/>
          <a:lstStyle/>
          <a:p>
            <a:r>
              <a:rPr lang="en-US" dirty="0"/>
              <a:t>You cannot engage in outside employment that </a:t>
            </a:r>
            <a:r>
              <a:rPr lang="en-US" u="sng" dirty="0"/>
              <a:t>conflicts</a:t>
            </a:r>
            <a:r>
              <a:rPr lang="en-US" dirty="0"/>
              <a:t> with your DHA employment</a:t>
            </a:r>
          </a:p>
          <a:p>
            <a:r>
              <a:rPr lang="en-US" dirty="0"/>
              <a:t>You are prohibited from working for a foreign government</a:t>
            </a:r>
          </a:p>
          <a:p>
            <a:r>
              <a:rPr lang="en-US" dirty="0"/>
              <a:t>You are prohibited from representing third-parties back to the United States government</a:t>
            </a:r>
          </a:p>
          <a:p>
            <a:endParaRPr lang="en-US" dirty="0"/>
          </a:p>
        </p:txBody>
      </p:sp>
      <p:sp>
        <p:nvSpPr>
          <p:cNvPr id="4" name="Footer Placeholder 3">
            <a:extLst>
              <a:ext uri="{FF2B5EF4-FFF2-40B4-BE49-F238E27FC236}">
                <a16:creationId xmlns="" xmlns:a16="http://schemas.microsoft.com/office/drawing/2014/main" id="{8EC2D013-0D0B-41A0-B2F9-6062B119E6A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E24442C-3A59-49B0-A0E9-E822E7C43BEF}"/>
              </a:ext>
            </a:extLst>
          </p:cNvPr>
          <p:cNvSpPr>
            <a:spLocks noGrp="1"/>
          </p:cNvSpPr>
          <p:nvPr>
            <p:ph type="sldNum" sz="quarter" idx="12"/>
          </p:nvPr>
        </p:nvSpPr>
        <p:spPr/>
        <p:txBody>
          <a:bodyPr/>
          <a:lstStyle/>
          <a:p>
            <a:pPr>
              <a:defRPr/>
            </a:pPr>
            <a:fld id="{B03FC4F1-CD7C-433C-AEF9-04121A050B4B}"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27773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C28D-56C3-45F9-91DD-168FAE1A709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751E4F5A-9748-4A01-8C6B-37F609A28D17}"/>
              </a:ext>
            </a:extLst>
          </p:cNvPr>
          <p:cNvSpPr>
            <a:spLocks noGrp="1"/>
          </p:cNvSpPr>
          <p:nvPr>
            <p:ph idx="1"/>
          </p:nvPr>
        </p:nvSpPr>
        <p:spPr/>
        <p:txBody>
          <a:bodyPr/>
          <a:lstStyle/>
          <a:p>
            <a:r>
              <a:rPr lang="en-US" dirty="0" smtClean="0"/>
              <a:t>I’ve always loved to teach, and there's nothing wrong with teaching on evenings and weekends as long as it doesn’t conflict with our DHA work. Prior to accepting any teaching opportunity, I made sure to inform the proper parties and sign all necessary forms to show there were no conflicts of interest. </a:t>
            </a:r>
            <a:endParaRPr lang="en-US" dirty="0"/>
          </a:p>
          <a:p>
            <a:endParaRPr lang="en-US" dirty="0"/>
          </a:p>
        </p:txBody>
      </p:sp>
      <p:sp>
        <p:nvSpPr>
          <p:cNvPr id="4" name="Footer Placeholder 3">
            <a:extLst>
              <a:ext uri="{FF2B5EF4-FFF2-40B4-BE49-F238E27FC236}">
                <a16:creationId xmlns="" xmlns:a16="http://schemas.microsoft.com/office/drawing/2014/main" id="{232501BC-446A-4F23-8E6F-07ECD42929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6F63898-8632-4A37-9C84-354B21841DDC}"/>
              </a:ext>
            </a:extLst>
          </p:cNvPr>
          <p:cNvSpPr>
            <a:spLocks noGrp="1"/>
          </p:cNvSpPr>
          <p:nvPr>
            <p:ph type="sldNum" sz="quarter" idx="12"/>
          </p:nvPr>
        </p:nvSpPr>
        <p:spPr/>
        <p:txBody>
          <a:bodyPr/>
          <a:lstStyle/>
          <a:p>
            <a:pPr>
              <a:defRPr/>
            </a:pPr>
            <a:fld id="{B03FC4F1-CD7C-433C-AEF9-04121A050B4B}" type="slidenum">
              <a:rPr lang="en-US" smtClean="0"/>
              <a:pPr>
                <a:defRPr/>
              </a:pPr>
              <a:t>23</a:t>
            </a:fld>
            <a:endParaRPr lang="en-US" dirty="0"/>
          </a:p>
        </p:txBody>
      </p:sp>
      <p:pic>
        <p:nvPicPr>
          <p:cNvPr id="6" name="Picture 4" descr="C:\Users\lraffert\AppData\Local\Microsoft\Windows\Temporary Internet Files\Content.IE5\M5FPY2B7\moonlight-landscape-11287160000RlI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4572000"/>
            <a:ext cx="2667000" cy="1554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529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31644-11D5-4B37-8D72-AF3639B9CA78}"/>
              </a:ext>
            </a:extLst>
          </p:cNvPr>
          <p:cNvSpPr>
            <a:spLocks noGrp="1"/>
          </p:cNvSpPr>
          <p:nvPr>
            <p:ph type="title"/>
          </p:nvPr>
        </p:nvSpPr>
        <p:spPr/>
        <p:txBody>
          <a:bodyPr/>
          <a:lstStyle/>
          <a:p>
            <a:r>
              <a:rPr lang="en-US" dirty="0"/>
              <a:t>Political Activities</a:t>
            </a:r>
          </a:p>
        </p:txBody>
      </p:sp>
      <p:sp>
        <p:nvSpPr>
          <p:cNvPr id="3" name="Content Placeholder 2">
            <a:extLst>
              <a:ext uri="{FF2B5EF4-FFF2-40B4-BE49-F238E27FC236}">
                <a16:creationId xmlns="" xmlns:a16="http://schemas.microsoft.com/office/drawing/2014/main" id="{E5401778-0327-4B6F-9835-5A8840E4508E}"/>
              </a:ext>
            </a:extLst>
          </p:cNvPr>
          <p:cNvSpPr>
            <a:spLocks noGrp="1"/>
          </p:cNvSpPr>
          <p:nvPr>
            <p:ph idx="1"/>
          </p:nvPr>
        </p:nvSpPr>
        <p:spPr/>
        <p:txBody>
          <a:bodyPr/>
          <a:lstStyle/>
          <a:p>
            <a:r>
              <a:rPr lang="en-US" dirty="0"/>
              <a:t>You may not engage in </a:t>
            </a:r>
            <a:r>
              <a:rPr lang="en-US" u="sng" dirty="0"/>
              <a:t>partisan political campaign activities</a:t>
            </a:r>
            <a:r>
              <a:rPr lang="en-US" dirty="0"/>
              <a:t> while on duty or on government premises or wearing anything that identifies you as a government employee</a:t>
            </a:r>
          </a:p>
          <a:p>
            <a:r>
              <a:rPr lang="en-US" i="1" dirty="0"/>
              <a:t>Less restricted </a:t>
            </a:r>
            <a:r>
              <a:rPr lang="en-US" dirty="0"/>
              <a:t>employees may engage in partisan political activities</a:t>
            </a:r>
          </a:p>
          <a:p>
            <a:r>
              <a:rPr lang="en-US" i="1" dirty="0"/>
              <a:t>Further restricted</a:t>
            </a:r>
            <a:r>
              <a:rPr lang="en-US" dirty="0"/>
              <a:t> off duty and away from government premises employees may only vote &amp; contribute money up to the allowable limit </a:t>
            </a:r>
          </a:p>
          <a:p>
            <a:endParaRPr lang="en-US" dirty="0"/>
          </a:p>
        </p:txBody>
      </p:sp>
      <p:sp>
        <p:nvSpPr>
          <p:cNvPr id="4" name="Footer Placeholder 3">
            <a:extLst>
              <a:ext uri="{FF2B5EF4-FFF2-40B4-BE49-F238E27FC236}">
                <a16:creationId xmlns="" xmlns:a16="http://schemas.microsoft.com/office/drawing/2014/main" id="{A0173734-E96C-4DE2-A7E9-139EE8EC9ED8}"/>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DF237A5-EB1E-4D41-A724-1C3BA0B82B5E}"/>
              </a:ext>
            </a:extLst>
          </p:cNvPr>
          <p:cNvSpPr>
            <a:spLocks noGrp="1"/>
          </p:cNvSpPr>
          <p:nvPr>
            <p:ph type="sldNum" sz="quarter" idx="12"/>
          </p:nvPr>
        </p:nvSpPr>
        <p:spPr/>
        <p:txBody>
          <a:bodyPr/>
          <a:lstStyle/>
          <a:p>
            <a:pPr>
              <a:defRPr/>
            </a:pPr>
            <a:fld id="{B03FC4F1-CD7C-433C-AEF9-04121A050B4B}"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7816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5B92C-FEFD-4597-A432-2F668C425A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35DD8478-F12C-4473-B568-0018C0CF92A4}"/>
              </a:ext>
            </a:extLst>
          </p:cNvPr>
          <p:cNvSpPr>
            <a:spLocks noGrp="1"/>
          </p:cNvSpPr>
          <p:nvPr>
            <p:ph idx="1"/>
          </p:nvPr>
        </p:nvSpPr>
        <p:spPr/>
        <p:txBody>
          <a:bodyPr/>
          <a:lstStyle/>
          <a:p>
            <a:r>
              <a:rPr lang="en-US" sz="2400" dirty="0" smtClean="0"/>
              <a:t>While serving in the military, I had a Commanding Officer who frequently and openly bad mouthed a presidency candidate. He continued to do so until the candidate was elected, at which point the bad mouthing finally stopped. This always made me uncomfortable because I knew it was not appropriate for him to openly express political opinions. </a:t>
            </a:r>
          </a:p>
          <a:p>
            <a:r>
              <a:rPr lang="en-US" sz="2400" dirty="0" smtClean="0"/>
              <a:t>I make a conscious effort not to discuss politics in the workplace and on social media. I don’t even “like” posts on Facebook that are political in nature.  </a:t>
            </a:r>
            <a:endParaRPr lang="en-US" sz="2400" dirty="0"/>
          </a:p>
          <a:p>
            <a:endParaRPr lang="en-US" dirty="0"/>
          </a:p>
        </p:txBody>
      </p:sp>
      <p:sp>
        <p:nvSpPr>
          <p:cNvPr id="4" name="Footer Placeholder 3">
            <a:extLst>
              <a:ext uri="{FF2B5EF4-FFF2-40B4-BE49-F238E27FC236}">
                <a16:creationId xmlns="" xmlns:a16="http://schemas.microsoft.com/office/drawing/2014/main" id="{048C4513-5E00-4B2B-83A8-A3AD76968ABF}"/>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E4E4E18-B2AD-478D-AC36-4560C6124CD8}"/>
              </a:ext>
            </a:extLst>
          </p:cNvPr>
          <p:cNvSpPr>
            <a:spLocks noGrp="1"/>
          </p:cNvSpPr>
          <p:nvPr>
            <p:ph type="sldNum" sz="quarter" idx="12"/>
          </p:nvPr>
        </p:nvSpPr>
        <p:spPr/>
        <p:txBody>
          <a:bodyPr/>
          <a:lstStyle/>
          <a:p>
            <a:pPr>
              <a:defRPr/>
            </a:pPr>
            <a:fld id="{B03FC4F1-CD7C-433C-AEF9-04121A050B4B}" type="slidenum">
              <a:rPr lang="en-US" smtClean="0"/>
              <a:pPr>
                <a:defRPr/>
              </a:pPr>
              <a:t>25</a:t>
            </a:fld>
            <a:endParaRPr lang="en-US" dirty="0"/>
          </a:p>
        </p:txBody>
      </p:sp>
      <p:pic>
        <p:nvPicPr>
          <p:cNvPr id="6" name="Picture 2" descr="C:\Users\lraffert\AppData\Local\Microsoft\Windows\Temporary Internet Files\Content.IE5\ZJUMK2T7\ClipArt-VoteButton[1].jpg">
            <a:extLst>
              <a:ext uri="{FF2B5EF4-FFF2-40B4-BE49-F238E27FC236}">
                <a16:creationId xmlns:a16="http://schemas.microsoft.com/office/drawing/2014/main" xmlns="" id="{17CF25A8-8371-40C9-AB41-DDB393AC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105400"/>
            <a:ext cx="914400" cy="908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08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063832-4E62-4267-BC78-F9FD238857C3}"/>
              </a:ext>
            </a:extLst>
          </p:cNvPr>
          <p:cNvSpPr>
            <a:spLocks noGrp="1"/>
          </p:cNvSpPr>
          <p:nvPr>
            <p:ph type="title"/>
          </p:nvPr>
        </p:nvSpPr>
        <p:spPr/>
        <p:txBody>
          <a:bodyPr/>
          <a:lstStyle/>
          <a:p>
            <a:r>
              <a:rPr lang="en-US" dirty="0"/>
              <a:t>Misuse of Government Resources</a:t>
            </a:r>
          </a:p>
        </p:txBody>
      </p:sp>
      <p:sp>
        <p:nvSpPr>
          <p:cNvPr id="3" name="Content Placeholder 2">
            <a:extLst>
              <a:ext uri="{FF2B5EF4-FFF2-40B4-BE49-F238E27FC236}">
                <a16:creationId xmlns="" xmlns:a16="http://schemas.microsoft.com/office/drawing/2014/main" id="{65720D17-1BBB-4453-AD0E-D8152A9709F2}"/>
              </a:ext>
            </a:extLst>
          </p:cNvPr>
          <p:cNvSpPr>
            <a:spLocks noGrp="1"/>
          </p:cNvSpPr>
          <p:nvPr>
            <p:ph idx="1"/>
          </p:nvPr>
        </p:nvSpPr>
        <p:spPr/>
        <p:txBody>
          <a:bodyPr/>
          <a:lstStyle/>
          <a:p>
            <a:r>
              <a:rPr lang="en-US" dirty="0"/>
              <a:t>Government resources are only for </a:t>
            </a:r>
            <a:r>
              <a:rPr lang="en-US" u="sng" dirty="0"/>
              <a:t>permitted purposes</a:t>
            </a:r>
            <a:r>
              <a:rPr lang="en-US" dirty="0"/>
              <a:t>—not for personal, commercial or partisan political purposes</a:t>
            </a:r>
          </a:p>
          <a:p>
            <a:r>
              <a:rPr lang="en-US" dirty="0"/>
              <a:t>Use of your public office for anyone’s private gain is prohibited</a:t>
            </a:r>
          </a:p>
          <a:p>
            <a:r>
              <a:rPr lang="en-US" dirty="0"/>
              <a:t>Use of government authority, to include business contacts obtained through your government employment, is prohibited</a:t>
            </a:r>
          </a:p>
          <a:p>
            <a:endParaRPr lang="en-US" dirty="0"/>
          </a:p>
        </p:txBody>
      </p:sp>
      <p:sp>
        <p:nvSpPr>
          <p:cNvPr id="4" name="Footer Placeholder 3">
            <a:extLst>
              <a:ext uri="{FF2B5EF4-FFF2-40B4-BE49-F238E27FC236}">
                <a16:creationId xmlns="" xmlns:a16="http://schemas.microsoft.com/office/drawing/2014/main" id="{7DEB6CAE-44F0-4F28-A86C-2AD69D1A74B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3E2C7D69-F1FF-480F-967B-AE2EF88AF413}"/>
              </a:ext>
            </a:extLst>
          </p:cNvPr>
          <p:cNvSpPr>
            <a:spLocks noGrp="1"/>
          </p:cNvSpPr>
          <p:nvPr>
            <p:ph type="sldNum" sz="quarter" idx="12"/>
          </p:nvPr>
        </p:nvSpPr>
        <p:spPr/>
        <p:txBody>
          <a:bodyPr/>
          <a:lstStyle/>
          <a:p>
            <a:pPr>
              <a:defRPr/>
            </a:pPr>
            <a:fld id="{B03FC4F1-CD7C-433C-AEF9-04121A050B4B}" type="slidenum">
              <a:rPr lang="en-US" smtClean="0"/>
              <a:pPr>
                <a:defRPr/>
              </a:pPr>
              <a:t>26</a:t>
            </a:fld>
            <a:endParaRPr lang="en-US" dirty="0"/>
          </a:p>
        </p:txBody>
      </p:sp>
      <p:pic>
        <p:nvPicPr>
          <p:cNvPr id="6" name="Picture 2" descr="C:\Users\lraffert\AppData\Local\Microsoft\Windows\Temporary Internet Files\Content.IE5\SG9ZEDER\Government[1].jpg">
            <a:extLst>
              <a:ext uri="{FF2B5EF4-FFF2-40B4-BE49-F238E27FC236}">
                <a16:creationId xmlns="" xmlns:a16="http://schemas.microsoft.com/office/drawing/2014/main" id="{08E2BE3E-1837-4B7D-92AE-6F9626B02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0599"/>
            <a:ext cx="2063306" cy="1325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97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B53FA-4D5B-4A72-B973-7F5F05686E04}"/>
              </a:ext>
            </a:extLst>
          </p:cNvPr>
          <p:cNvSpPr>
            <a:spLocks noGrp="1"/>
          </p:cNvSpPr>
          <p:nvPr>
            <p:ph type="title"/>
          </p:nvPr>
        </p:nvSpPr>
        <p:spPr/>
        <p:txBody>
          <a:bodyPr/>
          <a:lstStyle/>
          <a:p>
            <a:r>
              <a:rPr lang="en-US" dirty="0"/>
              <a:t>               Scenarios</a:t>
            </a:r>
          </a:p>
        </p:txBody>
      </p:sp>
      <p:sp>
        <p:nvSpPr>
          <p:cNvPr id="3" name="Content Placeholder 2">
            <a:extLst>
              <a:ext uri="{FF2B5EF4-FFF2-40B4-BE49-F238E27FC236}">
                <a16:creationId xmlns="" xmlns:a16="http://schemas.microsoft.com/office/drawing/2014/main" id="{0FA2EFF4-0754-4B53-9F76-DE8D46CD833A}"/>
              </a:ext>
            </a:extLst>
          </p:cNvPr>
          <p:cNvSpPr>
            <a:spLocks noGrp="1"/>
          </p:cNvSpPr>
          <p:nvPr>
            <p:ph idx="1"/>
          </p:nvPr>
        </p:nvSpPr>
        <p:spPr/>
        <p:txBody>
          <a:bodyPr/>
          <a:lstStyle/>
          <a:p>
            <a:r>
              <a:rPr lang="en-US" dirty="0" smtClean="0"/>
              <a:t>Government Travel Cards are not for unofficial business/purchases.</a:t>
            </a:r>
            <a:endParaRPr lang="en-US" dirty="0"/>
          </a:p>
          <a:p>
            <a:endParaRPr lang="en-US" dirty="0"/>
          </a:p>
        </p:txBody>
      </p:sp>
      <p:sp>
        <p:nvSpPr>
          <p:cNvPr id="4" name="Footer Placeholder 3">
            <a:extLst>
              <a:ext uri="{FF2B5EF4-FFF2-40B4-BE49-F238E27FC236}">
                <a16:creationId xmlns="" xmlns:a16="http://schemas.microsoft.com/office/drawing/2014/main" id="{F467259F-D3A4-41DB-B439-90D2E3CD4CD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3F8930D9-5CC9-46E9-9DD6-23B76EADAEBC}"/>
              </a:ext>
            </a:extLst>
          </p:cNvPr>
          <p:cNvSpPr>
            <a:spLocks noGrp="1"/>
          </p:cNvSpPr>
          <p:nvPr>
            <p:ph type="sldNum" sz="quarter" idx="12"/>
          </p:nvPr>
        </p:nvSpPr>
        <p:spPr/>
        <p:txBody>
          <a:bodyPr/>
          <a:lstStyle/>
          <a:p>
            <a:pPr>
              <a:defRPr/>
            </a:pPr>
            <a:fld id="{B03FC4F1-CD7C-433C-AEF9-04121A050B4B}" type="slidenum">
              <a:rPr lang="en-US" smtClean="0"/>
              <a:pPr>
                <a:defRPr/>
              </a:pPr>
              <a:t>27</a:t>
            </a:fld>
            <a:endParaRPr lang="en-US" dirty="0"/>
          </a:p>
        </p:txBody>
      </p:sp>
      <p:pic>
        <p:nvPicPr>
          <p:cNvPr id="6" name="Picture 2" descr="C:\Users\lraffert\AppData\Local\Microsoft\Windows\Temporary Internet Files\Content.IE5\SG9ZEDER\thinmint[1].JPG">
            <a:extLst>
              <a:ext uri="{FF2B5EF4-FFF2-40B4-BE49-F238E27FC236}">
                <a16:creationId xmlns="" xmlns:a16="http://schemas.microsoft.com/office/drawing/2014/main" id="{6673F666-BB89-4CAA-89E7-9D4458038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784"/>
            <a:ext cx="1219831" cy="1272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005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5F36C-A499-4CAE-8496-A266A4F73ACA}"/>
              </a:ext>
            </a:extLst>
          </p:cNvPr>
          <p:cNvSpPr>
            <a:spLocks noGrp="1"/>
          </p:cNvSpPr>
          <p:nvPr>
            <p:ph type="title"/>
          </p:nvPr>
        </p:nvSpPr>
        <p:spPr/>
        <p:txBody>
          <a:bodyPr/>
          <a:lstStyle/>
          <a:p>
            <a:r>
              <a:rPr lang="en-US" dirty="0"/>
              <a:t>               Post-Government Employment</a:t>
            </a:r>
          </a:p>
        </p:txBody>
      </p:sp>
      <p:sp>
        <p:nvSpPr>
          <p:cNvPr id="10" name="Text Placeholder 9">
            <a:extLst>
              <a:ext uri="{FF2B5EF4-FFF2-40B4-BE49-F238E27FC236}">
                <a16:creationId xmlns="" xmlns:a16="http://schemas.microsoft.com/office/drawing/2014/main" id="{5F9F2BA0-49C9-49DA-A7C1-4220568D9E74}"/>
              </a:ext>
            </a:extLst>
          </p:cNvPr>
          <p:cNvSpPr>
            <a:spLocks noGrp="1"/>
          </p:cNvSpPr>
          <p:nvPr>
            <p:ph type="body" idx="1"/>
          </p:nvPr>
        </p:nvSpPr>
        <p:spPr>
          <a:xfrm>
            <a:off x="457200" y="1854994"/>
            <a:ext cx="4040188" cy="639762"/>
          </a:xfrm>
        </p:spPr>
        <p:txBody>
          <a:bodyPr/>
          <a:lstStyle/>
          <a:p>
            <a:pPr algn="ctr"/>
            <a:r>
              <a:rPr lang="en-US" dirty="0"/>
              <a:t>Procurement Integrity Act</a:t>
            </a:r>
          </a:p>
          <a:p>
            <a:endParaRPr lang="en-US" dirty="0"/>
          </a:p>
        </p:txBody>
      </p:sp>
      <p:sp>
        <p:nvSpPr>
          <p:cNvPr id="11" name="Content Placeholder 10">
            <a:extLst>
              <a:ext uri="{FF2B5EF4-FFF2-40B4-BE49-F238E27FC236}">
                <a16:creationId xmlns="" xmlns:a16="http://schemas.microsoft.com/office/drawing/2014/main" id="{BB219041-76FC-4D93-9578-EA349BFAFF8B}"/>
              </a:ext>
            </a:extLst>
          </p:cNvPr>
          <p:cNvSpPr>
            <a:spLocks noGrp="1"/>
          </p:cNvSpPr>
          <p:nvPr>
            <p:ph sz="half" idx="2"/>
          </p:nvPr>
        </p:nvSpPr>
        <p:spPr>
          <a:xfrm>
            <a:off x="394736" y="2057400"/>
            <a:ext cx="4040188" cy="3951288"/>
          </a:xfrm>
        </p:spPr>
        <p:txBody>
          <a:bodyPr/>
          <a:lstStyle/>
          <a:p>
            <a:r>
              <a:rPr lang="en-US" sz="1800" dirty="0"/>
              <a:t>One year </a:t>
            </a:r>
            <a:r>
              <a:rPr lang="en-US" sz="1800" u="sng" dirty="0"/>
              <a:t>compensation</a:t>
            </a:r>
            <a:r>
              <a:rPr lang="en-US" sz="1800" dirty="0"/>
              <a:t> bar</a:t>
            </a:r>
          </a:p>
          <a:p>
            <a:r>
              <a:rPr lang="en-US" sz="1800" dirty="0"/>
              <a:t>For contracts &gt; $10M</a:t>
            </a:r>
          </a:p>
          <a:p>
            <a:r>
              <a:rPr lang="en-US" sz="1800" dirty="0"/>
              <a:t>If you were the:</a:t>
            </a:r>
          </a:p>
          <a:p>
            <a:pPr lvl="1"/>
            <a:r>
              <a:rPr lang="en-US" sz="1800" dirty="0"/>
              <a:t>Source Selection Authority (SSA)</a:t>
            </a:r>
          </a:p>
          <a:p>
            <a:pPr lvl="1"/>
            <a:r>
              <a:rPr lang="en-US" sz="1800" dirty="0"/>
              <a:t>Member of the Source Selection Evaluation Board (SSEB)</a:t>
            </a:r>
          </a:p>
          <a:p>
            <a:pPr lvl="1"/>
            <a:r>
              <a:rPr lang="en-US" sz="1800" dirty="0"/>
              <a:t>Chief/technical or scientific evaluation board</a:t>
            </a:r>
          </a:p>
          <a:p>
            <a:pPr lvl="1"/>
            <a:r>
              <a:rPr lang="en-US" sz="1800" dirty="0"/>
              <a:t>Program Manager/Deputy Program Manager (PM/DPM)</a:t>
            </a:r>
          </a:p>
          <a:p>
            <a:pPr lvl="1"/>
            <a:r>
              <a:rPr lang="en-US" sz="1800" dirty="0"/>
              <a:t>Contracting Officer</a:t>
            </a:r>
          </a:p>
          <a:p>
            <a:pPr lvl="1"/>
            <a:r>
              <a:rPr lang="en-US" sz="1800" dirty="0"/>
              <a:t>Decision Maker (on payments &amp; mods &amp; task orders)</a:t>
            </a:r>
          </a:p>
          <a:p>
            <a:endParaRPr lang="en-US" dirty="0"/>
          </a:p>
        </p:txBody>
      </p:sp>
      <p:sp>
        <p:nvSpPr>
          <p:cNvPr id="12" name="Text Placeholder 11">
            <a:extLst>
              <a:ext uri="{FF2B5EF4-FFF2-40B4-BE49-F238E27FC236}">
                <a16:creationId xmlns="" xmlns:a16="http://schemas.microsoft.com/office/drawing/2014/main" id="{6E4F7A3A-885D-4149-8117-202DB15C2772}"/>
              </a:ext>
            </a:extLst>
          </p:cNvPr>
          <p:cNvSpPr>
            <a:spLocks noGrp="1"/>
          </p:cNvSpPr>
          <p:nvPr>
            <p:ph type="body" sz="quarter" idx="3"/>
          </p:nvPr>
        </p:nvSpPr>
        <p:spPr>
          <a:xfrm>
            <a:off x="4610994" y="1900778"/>
            <a:ext cx="4041775" cy="639762"/>
          </a:xfrm>
        </p:spPr>
        <p:txBody>
          <a:bodyPr/>
          <a:lstStyle/>
          <a:p>
            <a:pPr algn="ctr"/>
            <a:r>
              <a:rPr lang="en-US" dirty="0"/>
              <a:t>18 USC 207</a:t>
            </a:r>
          </a:p>
          <a:p>
            <a:endParaRPr lang="en-US" dirty="0"/>
          </a:p>
        </p:txBody>
      </p:sp>
      <p:sp>
        <p:nvSpPr>
          <p:cNvPr id="13" name="Content Placeholder 12">
            <a:extLst>
              <a:ext uri="{FF2B5EF4-FFF2-40B4-BE49-F238E27FC236}">
                <a16:creationId xmlns="" xmlns:a16="http://schemas.microsoft.com/office/drawing/2014/main" id="{3E15DDE5-C0C1-4FF2-9CD6-E6CCBE9AF6D1}"/>
              </a:ext>
            </a:extLst>
          </p:cNvPr>
          <p:cNvSpPr>
            <a:spLocks noGrp="1"/>
          </p:cNvSpPr>
          <p:nvPr>
            <p:ph sz="quarter" idx="4"/>
          </p:nvPr>
        </p:nvSpPr>
        <p:spPr>
          <a:xfrm>
            <a:off x="4610100" y="2103224"/>
            <a:ext cx="4041775" cy="3951288"/>
          </a:xfrm>
        </p:spPr>
        <p:txBody>
          <a:bodyPr/>
          <a:lstStyle/>
          <a:p>
            <a:r>
              <a:rPr lang="en-US" u="sng" dirty="0"/>
              <a:t>Representational</a:t>
            </a:r>
            <a:r>
              <a:rPr lang="en-US" dirty="0"/>
              <a:t> Bars</a:t>
            </a:r>
          </a:p>
          <a:p>
            <a:pPr lvl="1"/>
            <a:r>
              <a:rPr lang="en-US" dirty="0"/>
              <a:t>Lifetime for personal &amp; substantial participation in a contract</a:t>
            </a:r>
          </a:p>
          <a:p>
            <a:pPr lvl="1"/>
            <a:r>
              <a:rPr lang="en-US" dirty="0"/>
              <a:t>2 years for contracts that were pending under your official responsibility during your final year</a:t>
            </a:r>
          </a:p>
          <a:p>
            <a:pPr lvl="1"/>
            <a:r>
              <a:rPr lang="en-US" dirty="0"/>
              <a:t>1 year cooling-off period for Senior Personnel that applies to their home agency</a:t>
            </a:r>
          </a:p>
          <a:p>
            <a:endParaRPr lang="en-US" dirty="0"/>
          </a:p>
        </p:txBody>
      </p:sp>
      <p:sp>
        <p:nvSpPr>
          <p:cNvPr id="4" name="Footer Placeholder 3">
            <a:extLst>
              <a:ext uri="{FF2B5EF4-FFF2-40B4-BE49-F238E27FC236}">
                <a16:creationId xmlns="" xmlns:a16="http://schemas.microsoft.com/office/drawing/2014/main" id="{1B570EBB-9D8C-404A-8E3D-F9A22600884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2FFFD3C-8C45-4746-8C85-DA82862ABB77}"/>
              </a:ext>
            </a:extLst>
          </p:cNvPr>
          <p:cNvSpPr>
            <a:spLocks noGrp="1"/>
          </p:cNvSpPr>
          <p:nvPr>
            <p:ph type="sldNum" sz="quarter" idx="12"/>
          </p:nvPr>
        </p:nvSpPr>
        <p:spPr/>
        <p:txBody>
          <a:bodyPr/>
          <a:lstStyle/>
          <a:p>
            <a:pPr>
              <a:defRPr/>
            </a:pPr>
            <a:fld id="{B03FC4F1-CD7C-433C-AEF9-04121A050B4B}" type="slidenum">
              <a:rPr lang="en-US" smtClean="0"/>
              <a:pPr>
                <a:defRPr/>
              </a:pPr>
              <a:t>28</a:t>
            </a:fld>
            <a:endParaRPr lang="en-US" dirty="0"/>
          </a:p>
        </p:txBody>
      </p:sp>
      <p:pic>
        <p:nvPicPr>
          <p:cNvPr id="7" name="Picture 3" descr="C:\Users\lraffert\AppData\Local\Microsoft\Windows\Temporary Internet Files\Content.IE5\PWE32G18\Baby_Boomers3[1].JPG">
            <a:extLst>
              <a:ext uri="{FF2B5EF4-FFF2-40B4-BE49-F238E27FC236}">
                <a16:creationId xmlns="" xmlns:a16="http://schemas.microsoft.com/office/drawing/2014/main" id="{1FA21F15-2CEF-4E0D-886E-7BE3BB4F0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366"/>
            <a:ext cx="1556318" cy="871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271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FD6C9-5585-4BB6-85A0-9E4AA8CD73A5}"/>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044B7CA4-AA9D-4F57-9C3B-7651BE875F50}"/>
              </a:ext>
            </a:extLst>
          </p:cNvPr>
          <p:cNvSpPr>
            <a:spLocks noGrp="1"/>
          </p:cNvSpPr>
          <p:nvPr>
            <p:ph idx="1"/>
          </p:nvPr>
        </p:nvSpPr>
        <p:spPr/>
        <p:txBody>
          <a:bodyPr/>
          <a:lstStyle/>
          <a:p>
            <a:r>
              <a:rPr lang="en-US" sz="2400" dirty="0" smtClean="0"/>
              <a:t>As a general rule, if I’ve had any interactions with a company prior to working with them, I ensure full transparency and document any prior involvement in a memo for record. </a:t>
            </a:r>
          </a:p>
          <a:p>
            <a:r>
              <a:rPr lang="en-US" sz="2400" dirty="0" smtClean="0"/>
              <a:t>It is not uncommon for senior leaders to accept positions with contracting firms that do business with DHA; they have deep organizational knowledge and well established relationships. However, it is critical that both the company and the individual know the post-Government employment restrictions to avoid disqualification from business opportunities. </a:t>
            </a:r>
          </a:p>
          <a:p>
            <a:endParaRPr lang="en-US" sz="2400" dirty="0"/>
          </a:p>
        </p:txBody>
      </p:sp>
      <p:sp>
        <p:nvSpPr>
          <p:cNvPr id="4" name="Footer Placeholder 3">
            <a:extLst>
              <a:ext uri="{FF2B5EF4-FFF2-40B4-BE49-F238E27FC236}">
                <a16:creationId xmlns="" xmlns:a16="http://schemas.microsoft.com/office/drawing/2014/main" id="{C1923832-9199-4169-ACD0-B31B2B82BCD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C02D0EFD-302E-419B-9A0C-BF615ECA26ED}"/>
              </a:ext>
            </a:extLst>
          </p:cNvPr>
          <p:cNvSpPr>
            <a:spLocks noGrp="1"/>
          </p:cNvSpPr>
          <p:nvPr>
            <p:ph type="sldNum" sz="quarter" idx="12"/>
          </p:nvPr>
        </p:nvSpPr>
        <p:spPr/>
        <p:txBody>
          <a:bodyPr/>
          <a:lstStyle/>
          <a:p>
            <a:pPr>
              <a:defRPr/>
            </a:pPr>
            <a:fld id="{B03FC4F1-CD7C-433C-AEF9-04121A050B4B}" type="slidenum">
              <a:rPr lang="en-US" smtClean="0"/>
              <a:pPr>
                <a:defRPr/>
              </a:pPr>
              <a:t>29</a:t>
            </a:fld>
            <a:endParaRPr lang="en-US" dirty="0"/>
          </a:p>
        </p:txBody>
      </p:sp>
      <p:pic>
        <p:nvPicPr>
          <p:cNvPr id="6" name="Picture 2" descr="C:\Users\lraffert\AppData\Local\Microsoft\Windows\Temporary Internet Files\Content.IE5\PWE32G18\new-job-exit-sign[1].jpg">
            <a:extLst>
              <a:ext uri="{FF2B5EF4-FFF2-40B4-BE49-F238E27FC236}">
                <a16:creationId xmlns="" xmlns:a16="http://schemas.microsoft.com/office/drawing/2014/main" id="{EA3EC492-AE54-4E6B-A466-9D4793F0F2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524000" cy="771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186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4BC4E84-D944-45F2-8D36-49A3F8479910}"/>
              </a:ext>
            </a:extLst>
          </p:cNvPr>
          <p:cNvSpPr>
            <a:spLocks noGrp="1"/>
          </p:cNvSpPr>
          <p:nvPr>
            <p:ph type="title"/>
          </p:nvPr>
        </p:nvSpPr>
        <p:spPr/>
        <p:txBody>
          <a:bodyPr/>
          <a:lstStyle/>
          <a:p>
            <a:r>
              <a:rPr lang="en-US" dirty="0"/>
              <a:t>Sean Biggerstaff, </a:t>
            </a:r>
            <a:r>
              <a:rPr lang="en-US" dirty="0" smtClean="0"/>
              <a:t>Ph.D.</a:t>
            </a:r>
            <a:endParaRPr lang="en-US" dirty="0"/>
          </a:p>
        </p:txBody>
      </p:sp>
      <p:sp>
        <p:nvSpPr>
          <p:cNvPr id="7" name="Content Placeholder 6">
            <a:extLst>
              <a:ext uri="{FF2B5EF4-FFF2-40B4-BE49-F238E27FC236}">
                <a16:creationId xmlns="" xmlns:a16="http://schemas.microsoft.com/office/drawing/2014/main" id="{FD552A6C-4404-4975-AE1A-AC268448E240}"/>
              </a:ext>
            </a:extLst>
          </p:cNvPr>
          <p:cNvSpPr>
            <a:spLocks noGrp="1"/>
          </p:cNvSpPr>
          <p:nvPr>
            <p:ph sz="half" idx="2"/>
          </p:nvPr>
        </p:nvSpPr>
        <p:spPr>
          <a:xfrm>
            <a:off x="3454151" y="1679496"/>
            <a:ext cx="5257802" cy="4525963"/>
          </a:xfrm>
        </p:spPr>
        <p:txBody>
          <a:bodyPr/>
          <a:lstStyle/>
          <a:p>
            <a:r>
              <a:rPr lang="en-US" sz="1400" dirty="0"/>
              <a:t>Dr. Sean Biggerstaff is the </a:t>
            </a:r>
            <a:r>
              <a:rPr lang="en-US" sz="1400" dirty="0" smtClean="0"/>
              <a:t>Acting </a:t>
            </a:r>
            <a:r>
              <a:rPr lang="en-US" sz="1400" dirty="0"/>
              <a:t>Director for the Research &amp; Development (R&amp;D) </a:t>
            </a:r>
            <a:r>
              <a:rPr lang="en-US" sz="1400" dirty="0" smtClean="0"/>
              <a:t>Directorate, Defense Health Agency (DHA), Defense Health Headquarters, Falls Church, VA. </a:t>
            </a:r>
          </a:p>
          <a:p>
            <a:r>
              <a:rPr lang="en-US" sz="1400" dirty="0" smtClean="0"/>
              <a:t>He </a:t>
            </a:r>
            <a:r>
              <a:rPr lang="en-US" sz="1400" dirty="0"/>
              <a:t>leads a professional team that works to advance collaborative, innovative medical research and development to improve military community health and save lives on and off the battlefield. </a:t>
            </a:r>
            <a:endParaRPr lang="en-US" sz="1400" dirty="0" smtClean="0"/>
          </a:p>
          <a:p>
            <a:r>
              <a:rPr lang="en-US" sz="1400" dirty="0" smtClean="0"/>
              <a:t>He previously served </a:t>
            </a:r>
            <a:r>
              <a:rPr lang="en-US" sz="1400" dirty="0"/>
              <a:t>24 years on active duty as an Aerospace Experimental Psychologist in the U. S. Navy Medical Service Corps. Half of his career was spent working in biomedical research and research management, the other half working on human systems research, engineering and program management. </a:t>
            </a:r>
            <a:endParaRPr lang="en-US" sz="1400" dirty="0" smtClean="0"/>
          </a:p>
          <a:p>
            <a:r>
              <a:rPr lang="en-US" sz="1400" dirty="0" smtClean="0"/>
              <a:t>He received </a:t>
            </a:r>
            <a:r>
              <a:rPr lang="en-US" sz="1400" dirty="0"/>
              <a:t>his undergraduate degree from the University of Texas at Austin, and attended graduate school at the University of Texas at Arlington, where he received his Ph.D. in Experimental Psychology in 1991. </a:t>
            </a:r>
            <a:endParaRPr lang="en-US" sz="1400" dirty="0" smtClean="0"/>
          </a:p>
          <a:p>
            <a:r>
              <a:rPr lang="en-US" sz="1400" dirty="0" smtClean="0"/>
              <a:t>Dr</a:t>
            </a:r>
            <a:r>
              <a:rPr lang="en-US" sz="1400" dirty="0"/>
              <a:t>. Biggerstaff is level 3 certified in Program Management and Science &amp;Technology Management. </a:t>
            </a:r>
            <a:endParaRPr lang="en-US" dirty="0"/>
          </a:p>
        </p:txBody>
      </p:sp>
      <p:sp>
        <p:nvSpPr>
          <p:cNvPr id="3" name="Footer Placeholder 2">
            <a:extLst>
              <a:ext uri="{FF2B5EF4-FFF2-40B4-BE49-F238E27FC236}">
                <a16:creationId xmlns="" xmlns:a16="http://schemas.microsoft.com/office/drawing/2014/main" id="{44DF633A-D01A-44B9-96C1-786FD944BA98}"/>
              </a:ext>
            </a:extLst>
          </p:cNvPr>
          <p:cNvSpPr>
            <a:spLocks noGrp="1"/>
          </p:cNvSpPr>
          <p:nvPr>
            <p:ph type="ftr" sz="quarter" idx="11"/>
          </p:nvPr>
        </p:nvSpPr>
        <p:spPr/>
        <p:txBody>
          <a:bodyPr/>
          <a:lstStyle/>
          <a:p>
            <a:pPr>
              <a:defRPr/>
            </a:pPr>
            <a:r>
              <a:rPr lang="en-US" dirty="0"/>
              <a:t>“Medically Ready Force…Ready Medical Force”</a:t>
            </a:r>
          </a:p>
        </p:txBody>
      </p:sp>
      <p:sp>
        <p:nvSpPr>
          <p:cNvPr id="4" name="Slide Number Placeholder 3">
            <a:extLst>
              <a:ext uri="{FF2B5EF4-FFF2-40B4-BE49-F238E27FC236}">
                <a16:creationId xmlns="" xmlns:a16="http://schemas.microsoft.com/office/drawing/2014/main" id="{7469F2D2-E202-4BDD-BAB2-3513D2D826BB}"/>
              </a:ext>
            </a:extLst>
          </p:cNvPr>
          <p:cNvSpPr>
            <a:spLocks noGrp="1"/>
          </p:cNvSpPr>
          <p:nvPr>
            <p:ph type="sldNum" sz="quarter" idx="12"/>
          </p:nvPr>
        </p:nvSpPr>
        <p:spPr/>
        <p:txBody>
          <a:bodyPr/>
          <a:lstStyle/>
          <a:p>
            <a:pPr>
              <a:defRPr/>
            </a:pPr>
            <a:fld id="{BF3A1523-6233-4CEA-A6CD-79B5D213F840}" type="slidenum">
              <a:rPr lang="en-US" smtClean="0"/>
              <a:pPr>
                <a:defRPr/>
              </a:pPr>
              <a:t>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42" y="1973973"/>
            <a:ext cx="3048000" cy="3810000"/>
          </a:xfrm>
          <a:prstGeom prst="rect">
            <a:avLst/>
          </a:prstGeom>
        </p:spPr>
      </p:pic>
    </p:spTree>
    <p:custDataLst>
      <p:tags r:id="rId1"/>
    </p:custDataLst>
    <p:extLst>
      <p:ext uri="{BB962C8B-B14F-4D97-AF65-F5344CB8AC3E}">
        <p14:creationId xmlns:p14="http://schemas.microsoft.com/office/powerpoint/2010/main" val="26193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3377F5-DBAE-48F9-A719-E444AAC3D194}"/>
              </a:ext>
            </a:extLst>
          </p:cNvPr>
          <p:cNvSpPr>
            <a:spLocks noGrp="1"/>
          </p:cNvSpPr>
          <p:nvPr>
            <p:ph type="title"/>
          </p:nvPr>
        </p:nvSpPr>
        <p:spPr/>
        <p:txBody>
          <a:bodyPr/>
          <a:lstStyle/>
          <a:p>
            <a:r>
              <a:rPr lang="en-US" dirty="0"/>
              <a:t>Financial Disclosure</a:t>
            </a:r>
          </a:p>
        </p:txBody>
      </p:sp>
      <p:sp>
        <p:nvSpPr>
          <p:cNvPr id="3" name="Content Placeholder 2">
            <a:extLst>
              <a:ext uri="{FF2B5EF4-FFF2-40B4-BE49-F238E27FC236}">
                <a16:creationId xmlns="" xmlns:a16="http://schemas.microsoft.com/office/drawing/2014/main" id="{7D835F90-5FA6-4302-8A87-0BF9D6A7696F}"/>
              </a:ext>
            </a:extLst>
          </p:cNvPr>
          <p:cNvSpPr>
            <a:spLocks noGrp="1"/>
          </p:cNvSpPr>
          <p:nvPr>
            <p:ph idx="1"/>
          </p:nvPr>
        </p:nvSpPr>
        <p:spPr/>
        <p:txBody>
          <a:bodyPr/>
          <a:lstStyle/>
          <a:p>
            <a:r>
              <a:rPr lang="en-US" dirty="0"/>
              <a:t>If you are required to file a financial disclosure report, </a:t>
            </a:r>
            <a:r>
              <a:rPr lang="en-US" u="sng" dirty="0"/>
              <a:t>please fully report all reportable assets</a:t>
            </a:r>
          </a:p>
          <a:p>
            <a:pPr lvl="1"/>
            <a:r>
              <a:rPr lang="en-US" dirty="0"/>
              <a:t>Not “various stocks &amp; bonds”</a:t>
            </a:r>
          </a:p>
          <a:p>
            <a:pPr lvl="1"/>
            <a:r>
              <a:rPr lang="en-US" dirty="0"/>
              <a:t>Not “401K” or “IRA” or “retirement account” and nothing more</a:t>
            </a:r>
          </a:p>
          <a:p>
            <a:pPr lvl="1"/>
            <a:r>
              <a:rPr lang="en-US" dirty="0"/>
              <a:t>Not your spouse’s name but not his/her employer’s name</a:t>
            </a:r>
          </a:p>
          <a:p>
            <a:endParaRPr lang="en-US" dirty="0"/>
          </a:p>
        </p:txBody>
      </p:sp>
      <p:sp>
        <p:nvSpPr>
          <p:cNvPr id="4" name="Footer Placeholder 3">
            <a:extLst>
              <a:ext uri="{FF2B5EF4-FFF2-40B4-BE49-F238E27FC236}">
                <a16:creationId xmlns="" xmlns:a16="http://schemas.microsoft.com/office/drawing/2014/main" id="{44A72DF2-FA21-4874-8BDB-033BAD4A811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4F1C1B4-52ED-4430-AE94-7FB140FAF913}"/>
              </a:ext>
            </a:extLst>
          </p:cNvPr>
          <p:cNvSpPr>
            <a:spLocks noGrp="1"/>
          </p:cNvSpPr>
          <p:nvPr>
            <p:ph type="sldNum" sz="quarter" idx="12"/>
          </p:nvPr>
        </p:nvSpPr>
        <p:spPr/>
        <p:txBody>
          <a:bodyPr/>
          <a:lstStyle/>
          <a:p>
            <a:pPr>
              <a:defRPr/>
            </a:pPr>
            <a:fld id="{B03FC4F1-CD7C-433C-AEF9-04121A050B4B}" type="slidenum">
              <a:rPr lang="en-US" smtClean="0"/>
              <a:pPr>
                <a:defRPr/>
              </a:pPr>
              <a:t>30</a:t>
            </a:fld>
            <a:endParaRPr lang="en-US" dirty="0"/>
          </a:p>
        </p:txBody>
      </p:sp>
      <p:pic>
        <p:nvPicPr>
          <p:cNvPr id="6" name="Picture 3" descr="C:\Users\lraffert\AppData\Local\Microsoft\Windows\Temporary Internet Files\Content.IE5\ZJUMK2T7\8441395357_04dd4d869e[1].jpg">
            <a:extLst>
              <a:ext uri="{FF2B5EF4-FFF2-40B4-BE49-F238E27FC236}">
                <a16:creationId xmlns="" xmlns:a16="http://schemas.microsoft.com/office/drawing/2014/main" id="{32D4E5B3-0031-407B-89AF-995CFF7E7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86374"/>
            <a:ext cx="2406650" cy="160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469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D6A13-6498-47FA-A6FB-A423E1D23B30}"/>
              </a:ext>
            </a:extLst>
          </p:cNvPr>
          <p:cNvSpPr>
            <a:spLocks noGrp="1"/>
          </p:cNvSpPr>
          <p:nvPr>
            <p:ph type="title"/>
          </p:nvPr>
        </p:nvSpPr>
        <p:spPr/>
        <p:txBody>
          <a:bodyPr/>
          <a:lstStyle/>
          <a:p>
            <a:r>
              <a:rPr lang="en-US" dirty="0"/>
              <a:t>Remember: Stay on the Right Side</a:t>
            </a:r>
          </a:p>
        </p:txBody>
      </p:sp>
      <p:sp>
        <p:nvSpPr>
          <p:cNvPr id="4" name="Footer Placeholder 3">
            <a:extLst>
              <a:ext uri="{FF2B5EF4-FFF2-40B4-BE49-F238E27FC236}">
                <a16:creationId xmlns="" xmlns:a16="http://schemas.microsoft.com/office/drawing/2014/main" id="{9136DF1D-ACA7-4F82-ABDF-5A9EB7C24926}"/>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D278C9B-32A9-4B9E-96CF-647D06371775}"/>
              </a:ext>
            </a:extLst>
          </p:cNvPr>
          <p:cNvSpPr>
            <a:spLocks noGrp="1"/>
          </p:cNvSpPr>
          <p:nvPr>
            <p:ph type="sldNum" sz="quarter" idx="12"/>
          </p:nvPr>
        </p:nvSpPr>
        <p:spPr/>
        <p:txBody>
          <a:bodyPr/>
          <a:lstStyle/>
          <a:p>
            <a:pPr>
              <a:defRPr/>
            </a:pPr>
            <a:fld id="{B03FC4F1-CD7C-433C-AEF9-04121A050B4B}" type="slidenum">
              <a:rPr lang="en-US" smtClean="0"/>
              <a:pPr>
                <a:defRPr/>
              </a:pPr>
              <a:t>31</a:t>
            </a:fld>
            <a:endParaRPr lang="en-US" dirty="0"/>
          </a:p>
        </p:txBody>
      </p:sp>
      <p:pic>
        <p:nvPicPr>
          <p:cNvPr id="6" name="Picture 2" descr="C:\Users\lraffert\AppData\Local\Microsoft\Windows\Temporary Internet Files\Content.IE5\ZJUMK2T7\436786394_bbab51c1e0_z[1].jpg">
            <a:extLst>
              <a:ext uri="{FF2B5EF4-FFF2-40B4-BE49-F238E27FC236}">
                <a16:creationId xmlns="" xmlns:a16="http://schemas.microsoft.com/office/drawing/2014/main" id="{410D9E05-9647-4318-B617-F03F24B3D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4800600"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028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7C24C9-0D79-429B-98FD-45656A1422EC}"/>
              </a:ext>
            </a:extLst>
          </p:cNvPr>
          <p:cNvSpPr>
            <a:spLocks noGrp="1"/>
          </p:cNvSpPr>
          <p:nvPr>
            <p:ph type="title"/>
          </p:nvPr>
        </p:nvSpPr>
        <p:spPr/>
        <p:txBody>
          <a:bodyPr/>
          <a:lstStyle/>
          <a:p>
            <a:r>
              <a:rPr lang="en-US" dirty="0"/>
              <a:t>Contact Information</a:t>
            </a:r>
          </a:p>
        </p:txBody>
      </p:sp>
      <p:sp>
        <p:nvSpPr>
          <p:cNvPr id="4" name="Footer Placeholder 3">
            <a:extLst>
              <a:ext uri="{FF2B5EF4-FFF2-40B4-BE49-F238E27FC236}">
                <a16:creationId xmlns="" xmlns:a16="http://schemas.microsoft.com/office/drawing/2014/main" id="{3101A885-6D47-461B-A7C7-5F056E0DC1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B62919B4-78BC-470B-B0E9-2FED25A001C5}"/>
              </a:ext>
            </a:extLst>
          </p:cNvPr>
          <p:cNvSpPr>
            <a:spLocks noGrp="1"/>
          </p:cNvSpPr>
          <p:nvPr>
            <p:ph type="sldNum" sz="quarter" idx="12"/>
          </p:nvPr>
        </p:nvSpPr>
        <p:spPr/>
        <p:txBody>
          <a:bodyPr/>
          <a:lstStyle/>
          <a:p>
            <a:pPr>
              <a:defRPr/>
            </a:pPr>
            <a:fld id="{B03FC4F1-CD7C-433C-AEF9-04121A050B4B}" type="slidenum">
              <a:rPr lang="en-US" smtClean="0"/>
              <a:pPr>
                <a:defRPr/>
              </a:pPr>
              <a:t>32</a:t>
            </a:fld>
            <a:endParaRPr lang="en-US" dirty="0"/>
          </a:p>
        </p:txBody>
      </p:sp>
      <p:pic>
        <p:nvPicPr>
          <p:cNvPr id="6" name="Picture 2" descr="C:\Users\lraffert\AppData\Local\Microsoft\Windows\Temporary Internet Files\Content.IE5\PWE32G18\legal-advice-button-in-blue-showing-attorney-guidance_fydvg4wd-300x273[1].jpg">
            <a:extLst>
              <a:ext uri="{FF2B5EF4-FFF2-40B4-BE49-F238E27FC236}">
                <a16:creationId xmlns="" xmlns:a16="http://schemas.microsoft.com/office/drawing/2014/main" id="{B7F8B565-D53E-4DEA-A2F1-4E30447B55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1981200"/>
            <a:ext cx="2857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CDC8F0CC-F2DB-4E50-A941-ABDBA1ECC3D0}"/>
              </a:ext>
            </a:extLst>
          </p:cNvPr>
          <p:cNvSpPr txBox="1"/>
          <p:nvPr/>
        </p:nvSpPr>
        <p:spPr>
          <a:xfrm>
            <a:off x="1638300" y="4724400"/>
            <a:ext cx="5829300" cy="1200329"/>
          </a:xfrm>
          <a:prstGeom prst="rect">
            <a:avLst/>
          </a:prstGeom>
          <a:noFill/>
        </p:spPr>
        <p:txBody>
          <a:bodyPr wrap="square" rtlCol="0">
            <a:spAutoFit/>
          </a:bodyPr>
          <a:lstStyle/>
          <a:p>
            <a:pPr algn="ctr"/>
            <a:r>
              <a:rPr lang="en-US" b="1" dirty="0"/>
              <a:t>Laurie Rafferty</a:t>
            </a:r>
          </a:p>
          <a:p>
            <a:pPr algn="ctr"/>
            <a:r>
              <a:rPr lang="en-US" dirty="0"/>
              <a:t>DHA’s Alternate Deputy Designated Agency Ethics Official</a:t>
            </a:r>
          </a:p>
          <a:p>
            <a:pPr algn="ctr"/>
            <a:r>
              <a:rPr lang="en-US" dirty="0">
                <a:hlinkClick r:id="rId4"/>
              </a:rPr>
              <a:t>Laurie.p.rafferty.civ@mail.mil</a:t>
            </a:r>
            <a:endParaRPr lang="en-US" dirty="0"/>
          </a:p>
          <a:p>
            <a:pPr algn="ctr"/>
            <a:r>
              <a:rPr lang="en-US" dirty="0"/>
              <a:t>703-681-6012</a:t>
            </a:r>
          </a:p>
        </p:txBody>
      </p:sp>
    </p:spTree>
    <p:custDataLst>
      <p:tags r:id="rId1"/>
    </p:custDataLst>
    <p:extLst>
      <p:ext uri="{BB962C8B-B14F-4D97-AF65-F5344CB8AC3E}">
        <p14:creationId xmlns:p14="http://schemas.microsoft.com/office/powerpoint/2010/main" val="39409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Takeaways</a:t>
            </a:r>
            <a:endParaRPr lang="en-US" dirty="0"/>
          </a:p>
        </p:txBody>
      </p:sp>
      <p:sp>
        <p:nvSpPr>
          <p:cNvPr id="3" name="Content Placeholder 2"/>
          <p:cNvSpPr>
            <a:spLocks noGrp="1"/>
          </p:cNvSpPr>
          <p:nvPr>
            <p:ph idx="1"/>
          </p:nvPr>
        </p:nvSpPr>
        <p:spPr/>
        <p:txBody>
          <a:bodyPr/>
          <a:lstStyle/>
          <a:p>
            <a:r>
              <a:rPr lang="en-US" sz="3000" dirty="0"/>
              <a:t>Do not work on matters in which you, or someone whose interests are imputed to you, have a financial interest.</a:t>
            </a:r>
          </a:p>
          <a:p>
            <a:r>
              <a:rPr lang="en-US" sz="3000" dirty="0"/>
              <a:t>Do not use your public office for someone’s private gain.</a:t>
            </a:r>
          </a:p>
          <a:p>
            <a:r>
              <a:rPr lang="en-US" sz="3000" dirty="0"/>
              <a:t>Seek post-government employment counseling </a:t>
            </a:r>
            <a:r>
              <a:rPr lang="en-US" sz="3000" u="sng" dirty="0"/>
              <a:t>before</a:t>
            </a:r>
            <a:r>
              <a:rPr lang="en-US" sz="3000" dirty="0"/>
              <a:t> you start your job search.</a:t>
            </a:r>
          </a:p>
          <a:p>
            <a:r>
              <a:rPr lang="en-US" sz="3000" dirty="0"/>
              <a:t>Stay in the ethics mid-field.</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2065390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668463"/>
            <a:ext cx="9144000" cy="4457700"/>
          </a:xfrm>
        </p:spPr>
        <p:txBody>
          <a:bodyPr/>
          <a:lstStyle/>
          <a:p>
            <a:pPr marL="0" indent="0">
              <a:lnSpc>
                <a:spcPct val="200000"/>
              </a:lnSpc>
              <a:spcBef>
                <a:spcPts val="0"/>
              </a:spcBef>
              <a:buNone/>
            </a:pPr>
            <a:r>
              <a:rPr lang="en-US" sz="1400" dirty="0" err="1"/>
              <a:t>Esper</a:t>
            </a:r>
            <a:r>
              <a:rPr lang="en-US" sz="1400" dirty="0"/>
              <a:t>, Mark. (2019, August 19). Reaffirming Our Commitment to Ethics Conduct [ Memo written August 19, 2019 to: All 	Military Personnel and Department of Defense Employees]. </a:t>
            </a:r>
          </a:p>
          <a:p>
            <a:pPr marL="0" indent="0">
              <a:buNone/>
            </a:pPr>
            <a:r>
              <a:rPr lang="en-US" sz="1400" dirty="0"/>
              <a:t>Procurement Integrity Act, 41 U.S.C. §§ 2101-07 .</a:t>
            </a:r>
          </a:p>
          <a:p>
            <a:pPr marL="0" indent="0">
              <a:lnSpc>
                <a:spcPct val="200000"/>
              </a:lnSpc>
              <a:spcBef>
                <a:spcPts val="0"/>
              </a:spcBef>
              <a:buNone/>
            </a:pPr>
            <a:r>
              <a:rPr lang="en-US" sz="1400" dirty="0"/>
              <a:t>Shanahan, P. M. (2019, February 2). Leading with and Ethics Mindset [Memo written February 2, 2019 to 	Department of Defense Personnel]. Retrieved May 29, 2019, from: 	http://ogc.osd.mil/defense_ethics/resource_library/acting_secdef_shanaha	</a:t>
            </a:r>
            <a:r>
              <a:rPr lang="en-US" sz="1400" dirty="0" err="1"/>
              <a:t>n_leading</a:t>
            </a:r>
            <a:r>
              <a:rPr lang="en-US" sz="1400" dirty="0"/>
              <a:t> 	_ethics_mindset_2019.pdf</a:t>
            </a:r>
          </a:p>
          <a:p>
            <a:pPr marL="0" indent="0">
              <a:lnSpc>
                <a:spcPct val="200000"/>
              </a:lnSpc>
              <a:spcBef>
                <a:spcPts val="0"/>
              </a:spcBef>
              <a:buNone/>
            </a:pPr>
            <a:r>
              <a:rPr lang="en-US" sz="1400" dirty="0"/>
              <a:t>United States of America. (</a:t>
            </a:r>
            <a:r>
              <a:rPr lang="en-US" sz="1400" dirty="0" err="1"/>
              <a:t>n.d.</a:t>
            </a:r>
            <a:r>
              <a:rPr lang="en-US" sz="1400" dirty="0"/>
              <a:t>). 18 U.S.C. § 207: Restrictions on former officers, employees, and elected officials of the 	executive and legislative branches. Retrieved from: https://www.govinfo.gov/content/pkg/USCODE-2012-	title18/html/USCODE-2012-title18-partI-chap11-sec207.htm</a:t>
            </a:r>
          </a:p>
          <a:p>
            <a:endParaRPr lang="en-US" sz="1200"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34</a:t>
            </a:fld>
            <a:endParaRPr lang="en-US" dirty="0"/>
          </a:p>
        </p:txBody>
      </p:sp>
    </p:spTree>
    <p:custDataLst>
      <p:tags r:id="rId1"/>
    </p:custDataLst>
    <p:extLst>
      <p:ext uri="{BB962C8B-B14F-4D97-AF65-F5344CB8AC3E}">
        <p14:creationId xmlns:p14="http://schemas.microsoft.com/office/powerpoint/2010/main" val="4236791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CE Credit</a:t>
            </a:r>
          </a:p>
        </p:txBody>
      </p:sp>
      <p:sp>
        <p:nvSpPr>
          <p:cNvPr id="3" name="Content Placeholder 2"/>
          <p:cNvSpPr>
            <a:spLocks noGrp="1"/>
          </p:cNvSpPr>
          <p:nvPr>
            <p:ph idx="1"/>
          </p:nvPr>
        </p:nvSpPr>
        <p:spPr>
          <a:xfrm>
            <a:off x="76200" y="1600200"/>
            <a:ext cx="9067800" cy="4457700"/>
          </a:xfrm>
        </p:spPr>
        <p:txBody>
          <a:bodyPr/>
          <a:lstStyle/>
          <a:p>
            <a:pPr marL="0" indent="0">
              <a:buNone/>
            </a:pPr>
            <a:r>
              <a:rPr lang="en-US" sz="1500" b="1" dirty="0"/>
              <a:t>To receive CE credits you must complete the course posttest and evaluation before collecting your certificate. The posttest and evaluation will be available from 17 September – 17 October 2019 at 2359 ET. Please complete the following steps to obtain CE credit</a:t>
            </a:r>
            <a:r>
              <a:rPr lang="en-US" sz="1500" b="1" dirty="0" smtClean="0"/>
              <a:t>:</a:t>
            </a:r>
          </a:p>
          <a:p>
            <a:pPr marL="0" indent="0">
              <a:buNone/>
            </a:pPr>
            <a:endParaRPr lang="en-US" sz="800" b="1" dirty="0"/>
          </a:p>
          <a:p>
            <a:pPr>
              <a:buFont typeface="+mj-lt"/>
              <a:buAutoNum type="arabicPeriod"/>
            </a:pPr>
            <a:r>
              <a:rPr lang="en-US" sz="1400" dirty="0"/>
              <a:t>Go to URL https://www.dhaj7-cepo.com/</a:t>
            </a:r>
          </a:p>
          <a:p>
            <a:pPr>
              <a:buFont typeface="+mj-lt"/>
              <a:buAutoNum type="arabicPeriod"/>
            </a:pPr>
            <a:r>
              <a:rPr lang="en-US" sz="1400" dirty="0"/>
              <a:t>In the search bar on the top left, copy and paste the activity name: Leading with an Ethics Mindset 2019. This will take you to the activity home page.</a:t>
            </a:r>
          </a:p>
          <a:p>
            <a:pPr>
              <a:buFont typeface="+mj-lt"/>
              <a:buAutoNum type="arabicPeriod"/>
            </a:pPr>
            <a:r>
              <a:rPr lang="en-US" sz="1400" dirty="0"/>
              <a:t>Click on the REGISTER/TAKE COURSE tab.</a:t>
            </a:r>
          </a:p>
          <a:p>
            <a:pPr lvl="1">
              <a:buFont typeface="+mj-lt"/>
              <a:buAutoNum type="alphaLcPeriod"/>
            </a:pPr>
            <a:r>
              <a:rPr lang="en-US" sz="1400" dirty="0"/>
              <a:t>If you have previously used the CEPO LMS, click login.</a:t>
            </a:r>
          </a:p>
          <a:p>
            <a:pPr lvl="1">
              <a:buFont typeface="+mj-lt"/>
              <a:buAutoNum type="alphaLcPeriod"/>
            </a:pPr>
            <a:r>
              <a:rPr lang="en-US" sz="1400" dirty="0"/>
              <a:t>If you have not previously used the CEPO LMS click register to create a new account.</a:t>
            </a:r>
          </a:p>
          <a:p>
            <a:pPr>
              <a:buFont typeface="+mj-lt"/>
              <a:buAutoNum type="arabicPeriod"/>
            </a:pPr>
            <a:r>
              <a:rPr lang="en-US" sz="1400" dirty="0"/>
              <a:t>Verify, correct, or add your profile information. </a:t>
            </a:r>
          </a:p>
          <a:p>
            <a:pPr>
              <a:buFont typeface="+mj-lt"/>
              <a:buAutoNum type="arabicPeriod"/>
            </a:pPr>
            <a:r>
              <a:rPr lang="en-US" sz="1400" dirty="0"/>
              <a:t>Follow the onscreen prompts to complete the post-activity assessments:</a:t>
            </a:r>
          </a:p>
          <a:p>
            <a:pPr marL="685800" lvl="1" indent="-228600">
              <a:buFont typeface="+mj-lt"/>
              <a:buAutoNum type="alphaLcPeriod"/>
            </a:pPr>
            <a:r>
              <a:rPr lang="en-US" sz="1400" dirty="0"/>
              <a:t>Read the Accreditation Statement</a:t>
            </a:r>
          </a:p>
          <a:p>
            <a:pPr marL="685800" lvl="1" indent="-228600">
              <a:buFont typeface="+mj-lt"/>
              <a:buAutoNum type="alphaLcPeriod"/>
            </a:pPr>
            <a:r>
              <a:rPr lang="en-US" sz="1400" dirty="0"/>
              <a:t>Complete the Evaluation</a:t>
            </a:r>
          </a:p>
          <a:p>
            <a:pPr marL="685800" lvl="1" indent="-228600">
              <a:buFont typeface="+mj-lt"/>
              <a:buAutoNum type="alphaLcPeriod"/>
            </a:pPr>
            <a:r>
              <a:rPr lang="en-US" sz="1400" dirty="0"/>
              <a:t>Take the Posttest</a:t>
            </a:r>
          </a:p>
          <a:p>
            <a:pPr>
              <a:buFont typeface="+mj-lt"/>
              <a:buAutoNum type="arabicPeriod"/>
            </a:pPr>
            <a:r>
              <a:rPr lang="en-US" sz="1400" dirty="0"/>
              <a:t>After completing the posttest at 80% or above, your certificate will be available for print or download.</a:t>
            </a:r>
          </a:p>
          <a:p>
            <a:pPr>
              <a:buFont typeface="+mj-lt"/>
              <a:buAutoNum type="arabicPeriod"/>
            </a:pPr>
            <a:r>
              <a:rPr lang="en-US" sz="1400" dirty="0"/>
              <a:t>You can return to the site at any time in the future to print your certificate and transcripts at https://www.dhaj7-cepo.com/</a:t>
            </a:r>
          </a:p>
          <a:p>
            <a:pPr>
              <a:buFont typeface="+mj-lt"/>
              <a:buAutoNum type="arabicPeriod"/>
            </a:pPr>
            <a:r>
              <a:rPr lang="en-US" sz="1400" dirty="0"/>
              <a:t>If you require further support, please contact us at dha.ncr.j7.mbx.cepo-lms-support@mail.mil</a:t>
            </a:r>
          </a:p>
          <a:p>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107706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4BC4E84-D944-45F2-8D36-49A3F8479910}"/>
              </a:ext>
            </a:extLst>
          </p:cNvPr>
          <p:cNvSpPr>
            <a:spLocks noGrp="1"/>
          </p:cNvSpPr>
          <p:nvPr>
            <p:ph type="title"/>
          </p:nvPr>
        </p:nvSpPr>
        <p:spPr/>
        <p:txBody>
          <a:bodyPr/>
          <a:lstStyle/>
          <a:p>
            <a:r>
              <a:rPr lang="en-US" dirty="0"/>
              <a:t>Laurie Rafferty, J.D. </a:t>
            </a:r>
          </a:p>
        </p:txBody>
      </p:sp>
      <p:sp>
        <p:nvSpPr>
          <p:cNvPr id="7" name="Content Placeholder 6">
            <a:extLst>
              <a:ext uri="{FF2B5EF4-FFF2-40B4-BE49-F238E27FC236}">
                <a16:creationId xmlns="" xmlns:a16="http://schemas.microsoft.com/office/drawing/2014/main" id="{FD552A6C-4404-4975-AE1A-AC268448E240}"/>
              </a:ext>
            </a:extLst>
          </p:cNvPr>
          <p:cNvSpPr>
            <a:spLocks noGrp="1"/>
          </p:cNvSpPr>
          <p:nvPr>
            <p:ph sz="half" idx="2"/>
          </p:nvPr>
        </p:nvSpPr>
        <p:spPr>
          <a:xfrm>
            <a:off x="3428998" y="1828800"/>
            <a:ext cx="5257802" cy="4525963"/>
          </a:xfrm>
        </p:spPr>
        <p:txBody>
          <a:bodyPr/>
          <a:lstStyle/>
          <a:p>
            <a:r>
              <a:rPr lang="en-US" sz="1400" dirty="0"/>
              <a:t>Laurie Powell Rafferty is the lead ethics attorney for the Defense Health Agency (DHA). She has held this position since 2008. Prior to DHA, Laurie was an ethics attorney for the U.S. Department of Commerce, the National Aeronautics and Space Administration, and the U.S. Office of Government Ethics. </a:t>
            </a:r>
          </a:p>
          <a:p>
            <a:r>
              <a:rPr lang="en-US" sz="1400" dirty="0"/>
              <a:t>She has given numerous presentations on the Criminal Conflict of Interest Statutes and the Standards of Conduct regulation, and reviewed tens of thousands of financial disclosure reports. </a:t>
            </a:r>
          </a:p>
          <a:p>
            <a:r>
              <a:rPr lang="en-US" sz="1400" dirty="0"/>
              <a:t>Laurie also practiced in the Employment and Labor Law area for the Defense Contract Audit Agency, the Resolution Trust Corporation, and the Commerce Department. </a:t>
            </a:r>
          </a:p>
          <a:p>
            <a:r>
              <a:rPr lang="en-US" sz="1400" dirty="0"/>
              <a:t>Prior to her Government service, Laurie worked for a small, private law firm in Washington, DC. Laurie graduated from the College of William and Mary in Virginia with an AB in English, and the George Mason University School of Law with a JD. </a:t>
            </a:r>
          </a:p>
          <a:p>
            <a:r>
              <a:rPr lang="en-US" sz="1400" dirty="0"/>
              <a:t>She is a member of the Virginia, Maryland and District of Columbia bars.</a:t>
            </a:r>
          </a:p>
          <a:p>
            <a:endParaRPr lang="en-US" dirty="0"/>
          </a:p>
        </p:txBody>
      </p:sp>
      <p:sp>
        <p:nvSpPr>
          <p:cNvPr id="3" name="Footer Placeholder 2">
            <a:extLst>
              <a:ext uri="{FF2B5EF4-FFF2-40B4-BE49-F238E27FC236}">
                <a16:creationId xmlns="" xmlns:a16="http://schemas.microsoft.com/office/drawing/2014/main" id="{44DF633A-D01A-44B9-96C1-786FD944BA98}"/>
              </a:ext>
            </a:extLst>
          </p:cNvPr>
          <p:cNvSpPr>
            <a:spLocks noGrp="1"/>
          </p:cNvSpPr>
          <p:nvPr>
            <p:ph type="ftr" sz="quarter" idx="11"/>
          </p:nvPr>
        </p:nvSpPr>
        <p:spPr/>
        <p:txBody>
          <a:bodyPr/>
          <a:lstStyle/>
          <a:p>
            <a:pPr>
              <a:defRPr/>
            </a:pPr>
            <a:r>
              <a:rPr lang="en-US" dirty="0"/>
              <a:t>“Medically Ready Force…Ready Medical Force”</a:t>
            </a:r>
          </a:p>
        </p:txBody>
      </p:sp>
      <p:sp>
        <p:nvSpPr>
          <p:cNvPr id="4" name="Slide Number Placeholder 3">
            <a:extLst>
              <a:ext uri="{FF2B5EF4-FFF2-40B4-BE49-F238E27FC236}">
                <a16:creationId xmlns="" xmlns:a16="http://schemas.microsoft.com/office/drawing/2014/main" id="{7469F2D2-E202-4BDD-BAB2-3513D2D826BB}"/>
              </a:ext>
            </a:extLst>
          </p:cNvPr>
          <p:cNvSpPr>
            <a:spLocks noGrp="1"/>
          </p:cNvSpPr>
          <p:nvPr>
            <p:ph type="sldNum" sz="quarter" idx="12"/>
          </p:nvPr>
        </p:nvSpPr>
        <p:spPr/>
        <p:txBody>
          <a:bodyPr/>
          <a:lstStyle/>
          <a:p>
            <a:pPr>
              <a:defRPr/>
            </a:pPr>
            <a:fld id="{BF3A1523-6233-4CEA-A6CD-79B5D213F840}" type="slidenum">
              <a:rPr lang="en-US" smtClean="0"/>
              <a:pPr>
                <a:defRPr/>
              </a:pPr>
              <a:t>4</a:t>
            </a:fld>
            <a:endParaRPr lang="en-US" dirty="0"/>
          </a:p>
        </p:txBody>
      </p:sp>
      <p:pic>
        <p:nvPicPr>
          <p:cNvPr id="2" name="Content Placeholder 1"/>
          <p:cNvPicPr>
            <a:picLocks noGrp="1" noChangeAspect="1"/>
          </p:cNvPicPr>
          <p:nvPr>
            <p:ph sz="half" idx="1"/>
          </p:nvPr>
        </p:nvPicPr>
        <p:blipFill>
          <a:blip r:embed="rId3"/>
          <a:stretch>
            <a:fillRect/>
          </a:stretch>
        </p:blipFill>
        <p:spPr>
          <a:xfrm>
            <a:off x="228600" y="1828800"/>
            <a:ext cx="2792210" cy="3883489"/>
          </a:xfrm>
          <a:prstGeom prst="rect">
            <a:avLst/>
          </a:prstGeom>
        </p:spPr>
      </p:pic>
    </p:spTree>
    <p:custDataLst>
      <p:tags r:id="rId1"/>
    </p:custDataLst>
    <p:extLst>
      <p:ext uri="{BB962C8B-B14F-4D97-AF65-F5344CB8AC3E}">
        <p14:creationId xmlns:p14="http://schemas.microsoft.com/office/powerpoint/2010/main" val="405076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91DA1-6A88-4599-9BF8-2EE501FBEAEA}"/>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 xmlns:a16="http://schemas.microsoft.com/office/drawing/2014/main" id="{10B4433C-60FB-43C1-89DF-F846F11AD845}"/>
              </a:ext>
            </a:extLst>
          </p:cNvPr>
          <p:cNvSpPr>
            <a:spLocks noGrp="1"/>
          </p:cNvSpPr>
          <p:nvPr>
            <p:ph idx="1"/>
          </p:nvPr>
        </p:nvSpPr>
        <p:spPr>
          <a:xfrm>
            <a:off x="152400" y="1668463"/>
            <a:ext cx="8534400" cy="4457700"/>
          </a:xfrm>
        </p:spPr>
        <p:txBody>
          <a:bodyPr/>
          <a:lstStyle/>
          <a:p>
            <a:pPr>
              <a:buFont typeface="Wingdings" panose="05000000000000000000" pitchFamily="2" charset="2"/>
              <a:buChar char="§"/>
            </a:pPr>
            <a:r>
              <a:rPr lang="en-US" sz="1800" dirty="0" smtClean="0"/>
              <a:t>Dr. Sean Biggerstaff has </a:t>
            </a:r>
            <a:r>
              <a:rPr lang="en-US" sz="1800" dirty="0"/>
              <a:t>no relevant financial or non-financial relationships to disclose relating to the content of this activity; or presenter(s) must disclose the type of affiliation/financial interest (e.g. employee, speaker, consultant, principal investigator, grant recipient) with company name(s) included.</a:t>
            </a:r>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a:t>
            </a:r>
            <a:r>
              <a:rPr lang="en-US" sz="1800" dirty="0" smtClean="0"/>
              <a:t>nor </a:t>
            </a:r>
            <a:r>
              <a:rPr lang="en-US" sz="1800" dirty="0"/>
              <a:t>the 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J-7 CEPO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a:p>
            <a:endParaRPr lang="en-US" dirty="0"/>
          </a:p>
        </p:txBody>
      </p:sp>
      <p:sp>
        <p:nvSpPr>
          <p:cNvPr id="4" name="Footer Placeholder 3">
            <a:extLst>
              <a:ext uri="{FF2B5EF4-FFF2-40B4-BE49-F238E27FC236}">
                <a16:creationId xmlns="" xmlns:a16="http://schemas.microsoft.com/office/drawing/2014/main" id="{0A44EDAA-5659-4E4A-959F-1C24872627CA}"/>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829800DB-08D1-448C-8636-9545F0577A23}"/>
              </a:ext>
            </a:extLst>
          </p:cNvPr>
          <p:cNvSpPr>
            <a:spLocks noGrp="1"/>
          </p:cNvSpPr>
          <p:nvPr>
            <p:ph type="sldNum" sz="quarter" idx="12"/>
          </p:nvPr>
        </p:nvSpPr>
        <p:spPr/>
        <p:txBody>
          <a:bodyPr/>
          <a:lstStyle/>
          <a:p>
            <a:pPr>
              <a:defRPr/>
            </a:pPr>
            <a:fld id="{B03FC4F1-CD7C-433C-AEF9-04121A050B4B}"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95460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91DA1-6A88-4599-9BF8-2EE501FBEAEA}"/>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 xmlns:a16="http://schemas.microsoft.com/office/drawing/2014/main" id="{10B4433C-60FB-43C1-89DF-F846F11AD845}"/>
              </a:ext>
            </a:extLst>
          </p:cNvPr>
          <p:cNvSpPr>
            <a:spLocks noGrp="1"/>
          </p:cNvSpPr>
          <p:nvPr>
            <p:ph idx="1"/>
          </p:nvPr>
        </p:nvSpPr>
        <p:spPr>
          <a:xfrm>
            <a:off x="152400" y="1668463"/>
            <a:ext cx="8534400" cy="4457700"/>
          </a:xfrm>
        </p:spPr>
        <p:txBody>
          <a:bodyPr/>
          <a:lstStyle/>
          <a:p>
            <a:pPr>
              <a:buFont typeface="Wingdings" panose="05000000000000000000" pitchFamily="2" charset="2"/>
              <a:buChar char="§"/>
            </a:pPr>
            <a:r>
              <a:rPr lang="en-US" sz="1800" dirty="0"/>
              <a:t>Ms. Laurie Rafferty has no relevant financial or non-financial relationships to disclose relating to the content of this activity; or presenter(s) must disclose the type of affiliation/financial interest (e.g. employee, speaker, consultant, principal investigator, grant recipient) with company name(s) included.</a:t>
            </a:r>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a:t>
            </a:r>
            <a:r>
              <a:rPr lang="en-US" sz="1800" dirty="0" smtClean="0"/>
              <a:t>nor </a:t>
            </a:r>
            <a:r>
              <a:rPr lang="en-US" sz="1800" dirty="0"/>
              <a:t>the 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J-7 CEPO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a:p>
            <a:endParaRPr lang="en-US" dirty="0"/>
          </a:p>
        </p:txBody>
      </p:sp>
      <p:sp>
        <p:nvSpPr>
          <p:cNvPr id="4" name="Footer Placeholder 3">
            <a:extLst>
              <a:ext uri="{FF2B5EF4-FFF2-40B4-BE49-F238E27FC236}">
                <a16:creationId xmlns="" xmlns:a16="http://schemas.microsoft.com/office/drawing/2014/main" id="{0A44EDAA-5659-4E4A-959F-1C24872627CA}"/>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829800DB-08D1-448C-8636-9545F0577A23}"/>
              </a:ext>
            </a:extLst>
          </p:cNvPr>
          <p:cNvSpPr>
            <a:spLocks noGrp="1"/>
          </p:cNvSpPr>
          <p:nvPr>
            <p:ph type="sldNum" sz="quarter" idx="12"/>
          </p:nvPr>
        </p:nvSpPr>
        <p:spPr/>
        <p:txBody>
          <a:bodyPr/>
          <a:lstStyle/>
          <a:p>
            <a:pPr>
              <a:defRPr/>
            </a:pPr>
            <a:fld id="{B03FC4F1-CD7C-433C-AEF9-04121A050B4B}"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194035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descr="The title of this slide is" title="Slide Title"/>
          <p:cNvSpPr>
            <a:spLocks noGrp="1"/>
          </p:cNvSpPr>
          <p:nvPr>
            <p:ph type="title"/>
          </p:nvPr>
        </p:nvSpPr>
        <p:spPr/>
        <p:txBody>
          <a:bodyPr/>
          <a:lstStyle/>
          <a:p>
            <a:pPr eaLnBrk="1" hangingPunct="1"/>
            <a:r>
              <a:rPr lang="en-US" dirty="0"/>
              <a:t>Learning Objectives</a:t>
            </a:r>
            <a:endParaRPr lang="en-US" altLang="en-US" dirty="0"/>
          </a:p>
        </p:txBody>
      </p:sp>
      <p:sp>
        <p:nvSpPr>
          <p:cNvPr id="8195" name="Content Placeholder 2"/>
          <p:cNvSpPr>
            <a:spLocks noGrp="1"/>
          </p:cNvSpPr>
          <p:nvPr>
            <p:ph idx="1"/>
          </p:nvPr>
        </p:nvSpPr>
        <p:spPr/>
        <p:txBody>
          <a:bodyPr/>
          <a:lstStyle/>
          <a:p>
            <a:pPr marL="0" indent="0">
              <a:buNone/>
            </a:pPr>
            <a:r>
              <a:rPr lang="en-US" dirty="0"/>
              <a:t>At the conclusion of this activity, participants will be able to:</a:t>
            </a:r>
          </a:p>
          <a:p>
            <a:pPr marL="0" indent="0">
              <a:buNone/>
            </a:pPr>
            <a:endParaRPr lang="en-US" sz="1000" dirty="0"/>
          </a:p>
          <a:p>
            <a:pPr marL="514350" indent="-514350">
              <a:buFont typeface="+mj-lt"/>
              <a:buAutoNum type="arabicPeriod"/>
            </a:pPr>
            <a:r>
              <a:rPr lang="en-US" dirty="0"/>
              <a:t>Identify a Financial Conflict of Interest. </a:t>
            </a:r>
          </a:p>
          <a:p>
            <a:pPr marL="514350" indent="-514350">
              <a:buFont typeface="+mj-lt"/>
              <a:buAutoNum type="arabicPeriod"/>
            </a:pPr>
            <a:r>
              <a:rPr lang="en-US" dirty="0"/>
              <a:t>Summarize an Appearance of Bias.</a:t>
            </a:r>
          </a:p>
          <a:p>
            <a:pPr marL="514350" indent="-514350">
              <a:buFont typeface="+mj-lt"/>
              <a:buAutoNum type="arabicPeriod"/>
            </a:pPr>
            <a:r>
              <a:rPr lang="en-US" dirty="0"/>
              <a:t>Discuss exceptions to the Gift Prohibition.</a:t>
            </a:r>
          </a:p>
          <a:p>
            <a:pPr marL="514350" indent="-514350">
              <a:buFont typeface="+mj-lt"/>
              <a:buAutoNum type="arabicPeriod"/>
            </a:pPr>
            <a:r>
              <a:rPr lang="en-US" dirty="0"/>
              <a:t>Explain post-government employment restrictions.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AE92034F-8590-4C0E-822C-B92469E734DF}" type="slidenum">
              <a:rPr lang="en-US"/>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Secretary </a:t>
            </a:r>
            <a:r>
              <a:rPr lang="en-US" sz="3000" dirty="0" err="1"/>
              <a:t>Esper’s</a:t>
            </a:r>
            <a:r>
              <a:rPr lang="en-US" sz="3000" dirty="0"/>
              <a:t> “Reaffirming Our Commitment to Ethics Conduct” Memo</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8</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910638725"/>
              </p:ext>
            </p:extLst>
          </p:nvPr>
        </p:nvGraphicFramePr>
        <p:xfrm>
          <a:off x="2849707" y="1668463"/>
          <a:ext cx="3444586" cy="4457700"/>
        </p:xfrm>
        <a:graphic>
          <a:graphicData uri="http://schemas.openxmlformats.org/presentationml/2006/ole">
            <mc:AlternateContent xmlns:mc="http://schemas.openxmlformats.org/markup-compatibility/2006">
              <mc:Choice xmlns:v="urn:schemas-microsoft-com:vml" Requires="v">
                <p:oleObj spid="_x0000_s1108" name="Acrobat Document" r:id="rId4" imgW="5829146" imgH="7543706" progId="Acrobat.Document.2015">
                  <p:embed/>
                </p:oleObj>
              </mc:Choice>
              <mc:Fallback>
                <p:oleObj name="Acrobat Document" r:id="rId4" imgW="5829146" imgH="7543706" progId="Acrobat.Document.2015">
                  <p:embed/>
                  <p:pic>
                    <p:nvPicPr>
                      <p:cNvPr id="0" name=""/>
                      <p:cNvPicPr/>
                      <p:nvPr/>
                    </p:nvPicPr>
                    <p:blipFill>
                      <a:blip r:embed="rId5"/>
                      <a:stretch>
                        <a:fillRect/>
                      </a:stretch>
                    </p:blipFill>
                    <p:spPr>
                      <a:xfrm>
                        <a:off x="2849707" y="1668463"/>
                        <a:ext cx="3444586" cy="4457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2018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Requires:</a:t>
            </a:r>
            <a:endParaRPr lang="en-US" dirty="0"/>
          </a:p>
        </p:txBody>
      </p:sp>
      <p:sp>
        <p:nvSpPr>
          <p:cNvPr id="3" name="Content Placeholder 2"/>
          <p:cNvSpPr>
            <a:spLocks noGrp="1"/>
          </p:cNvSpPr>
          <p:nvPr>
            <p:ph idx="1"/>
          </p:nvPr>
        </p:nvSpPr>
        <p:spPr/>
        <p:txBody>
          <a:bodyPr/>
          <a:lstStyle/>
          <a:p>
            <a:r>
              <a:rPr lang="en-US" dirty="0"/>
              <a:t>Reject any sense of personal entitlement, never abuse official position or privilege of service</a:t>
            </a:r>
          </a:p>
          <a:p>
            <a:r>
              <a:rPr lang="en-US" dirty="0"/>
              <a:t>Chose the harder virtue over the easier vice</a:t>
            </a:r>
          </a:p>
          <a:p>
            <a:r>
              <a:rPr lang="en-US" dirty="0"/>
              <a:t>To do what is right, must train &amp; prepare</a:t>
            </a:r>
          </a:p>
          <a:p>
            <a:r>
              <a:rPr lang="en-US" dirty="0"/>
              <a:t>DoD leaders be personally involved in training their organizations and talk about examples of ethical decision-making--both good &amp; bad examples </a:t>
            </a:r>
          </a:p>
          <a:p>
            <a:endParaRPr lang="en-US" dirty="0"/>
          </a:p>
        </p:txBody>
      </p:sp>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9</a:t>
            </a:fld>
            <a:endParaRPr lang="en-US" dirty="0"/>
          </a:p>
        </p:txBody>
      </p:sp>
    </p:spTree>
    <p:extLst>
      <p:ext uri="{BB962C8B-B14F-4D97-AF65-F5344CB8AC3E}">
        <p14:creationId xmlns:p14="http://schemas.microsoft.com/office/powerpoint/2010/main" val="845435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HA TEMPLATE 2014-04-22" val="CuuubPUD"/>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4A239235D2F44F8564AE68C9ED4A38" ma:contentTypeVersion="6" ma:contentTypeDescription="Create a new document." ma:contentTypeScope="" ma:versionID="dec062daff9eb2b4bfc95c5ce7159b3e">
  <xsd:schema xmlns:xsd="http://www.w3.org/2001/XMLSchema" xmlns:xs="http://www.w3.org/2001/XMLSchema" xmlns:p="http://schemas.microsoft.com/office/2006/metadata/properties" xmlns:ns2="facb021f-dc48-407e-bc5b-e34a41094e67" xmlns:ns3="f381b4e0-10e8-4a4f-823f-a738befe1962" targetNamespace="http://schemas.microsoft.com/office/2006/metadata/properties" ma:root="true" ma:fieldsID="138531af04bdcee0b7b1c98bcc53f9fa" ns2:_="" ns3:_="">
    <xsd:import namespace="facb021f-dc48-407e-bc5b-e34a41094e67"/>
    <xsd:import namespace="f381b4e0-10e8-4a4f-823f-a738befe1962"/>
    <xsd:element name="properties">
      <xsd:complexType>
        <xsd:sequence>
          <xsd:element name="documentManagement">
            <xsd:complexType>
              <xsd:all>
                <xsd:element ref="ns2:Document_x0020_Type" minOccurs="0"/>
                <xsd:element ref="ns2:Date_x0020_Published" minOccurs="0"/>
                <xsd:element ref="ns3:_dlc_DocId" minOccurs="0"/>
                <xsd:element ref="ns3:_dlc_DocIdUrl" minOccurs="0"/>
                <xsd:element ref="ns3:_dlc_DocIdPersistId"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b021f-dc48-407e-bc5b-e34a41094e67" elementFormDefault="qualified">
    <xsd:import namespace="http://schemas.microsoft.com/office/2006/documentManagement/types"/>
    <xsd:import namespace="http://schemas.microsoft.com/office/infopath/2007/PartnerControls"/>
    <xsd:element name="Document_x0020_Type" ma:index="2" nillable="true" ma:displayName="Document Type" ma:default="Form" ma:format="Dropdown" ma:internalName="Document_x0020_Type">
      <xsd:simpleType>
        <xsd:restriction base="dms:Choice">
          <xsd:enumeration value="Form"/>
          <xsd:enumeration value="Template"/>
          <xsd:enumeration value="Letterhead"/>
        </xsd:restriction>
      </xsd:simpleType>
    </xsd:element>
    <xsd:element name="Date_x0020_Published" ma:index="3" nillable="true" ma:displayName="Date Published" ma:default="[today]" ma:format="DateOnly" ma:internalName="Date_x0020_Published">
      <xsd:simpleType>
        <xsd:restriction base="dms:DateTime"/>
      </xsd:simpleType>
    </xsd:element>
    <xsd:element name="Description0" ma:index="14"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81b4e0-10e8-4a4f-823f-a738befe196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_x0020_Published xmlns="facb021f-dc48-407e-bc5b-e34a41094e67">2016-06-01T04:00:00+00:00</Date_x0020_Published>
    <Document_x0020_Type xmlns="facb021f-dc48-407e-bc5b-e34a41094e67">Template</Document_x0020_Type>
    <Description0 xmlns="facb021f-dc48-407e-bc5b-e34a41094e67">Verified DHA power point template to use for all audiences (internal and external). Heather Marsh, DCoE/PAO, verified with DHA/FO that this is the current slide deck 3/1/2016. Replaced with 508 compliant version 6/1/2016</Description0>
    <_dlc_DocId xmlns="f381b4e0-10e8-4a4f-823f-a738befe1962">PLMIMS-33-329</_dlc_DocId>
    <_dlc_DocIdUrl xmlns="f381b4e0-10e8-4a4f-823f-a738befe1962">
      <Url>https://dcoe-portal.amedd.army.mil/_layouts/DocIdRedir.aspx?ID=PLMIMS-33-329</Url>
      <Description>PLMIMS-33-329</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E2CDB9-2C59-4C8E-A6D1-B9F6E5371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b021f-dc48-407e-bc5b-e34a41094e67"/>
    <ds:schemaRef ds:uri="f381b4e0-10e8-4a4f-823f-a738befe1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643294-428A-48BE-A5AD-D2DA810D800A}">
  <ds:schemaRefs>
    <ds:schemaRef ds:uri="http://schemas.microsoft.com/office/2006/metadata/longProperties"/>
  </ds:schemaRefs>
</ds:datastoreItem>
</file>

<file path=customXml/itemProps3.xml><?xml version="1.0" encoding="utf-8"?>
<ds:datastoreItem xmlns:ds="http://schemas.openxmlformats.org/officeDocument/2006/customXml" ds:itemID="{56ADAA43-8DFA-415C-8F98-BF97A0BD9989}">
  <ds:schemaRefs>
    <ds:schemaRef ds:uri="http://schemas.microsoft.com/sharepoint/v3/contenttype/forms"/>
  </ds:schemaRefs>
</ds:datastoreItem>
</file>

<file path=customXml/itemProps4.xml><?xml version="1.0" encoding="utf-8"?>
<ds:datastoreItem xmlns:ds="http://schemas.openxmlformats.org/officeDocument/2006/customXml" ds:itemID="{BD1DE821-8093-4765-BE5C-B06C5FD10D9E}">
  <ds:schemaRefs>
    <ds:schemaRef ds:uri="http://purl.org/dc/terms/"/>
    <ds:schemaRef ds:uri="http://schemas.microsoft.com/office/2006/documentManagement/types"/>
    <ds:schemaRef ds:uri="f381b4e0-10e8-4a4f-823f-a738befe1962"/>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facb021f-dc48-407e-bc5b-e34a41094e67"/>
    <ds:schemaRef ds:uri="http://www.w3.org/XML/1998/namespace"/>
    <ds:schemaRef ds:uri="http://purl.org/dc/dcmitype/"/>
  </ds:schemaRefs>
</ds:datastoreItem>
</file>

<file path=customXml/itemProps5.xml><?xml version="1.0" encoding="utf-8"?>
<ds:datastoreItem xmlns:ds="http://schemas.openxmlformats.org/officeDocument/2006/customXml" ds:itemID="{844799FB-AB92-4511-9286-F857F5CF4D9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DHA template 2014-04-22</Template>
  <TotalTime>13839</TotalTime>
  <Words>2796</Words>
  <Application>Microsoft Office PowerPoint</Application>
  <PresentationFormat>On-screen Show (4:3)</PresentationFormat>
  <Paragraphs>250</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Lucida Sans Unicode</vt:lpstr>
      <vt:lpstr>Wingdings</vt:lpstr>
      <vt:lpstr>DHA template 2014-04-22</vt:lpstr>
      <vt:lpstr>Acrobat Document</vt:lpstr>
      <vt:lpstr>Leading with an Ethics Mindset  Dr. Sean Biggerstaff, Ph.D. Ms. Laurie Rafferty, J.D.  2019 Annual Ethics Training 1 October 2019 1100-1200 </vt:lpstr>
      <vt:lpstr>Presenters</vt:lpstr>
      <vt:lpstr>Sean Biggerstaff, Ph.D.</vt:lpstr>
      <vt:lpstr>Laurie Rafferty, J.D. </vt:lpstr>
      <vt:lpstr>Disclosures</vt:lpstr>
      <vt:lpstr>Disclosures</vt:lpstr>
      <vt:lpstr>Learning Objectives</vt:lpstr>
      <vt:lpstr>Secretary Esper’s “Reaffirming Our Commitment to Ethics Conduct” Memo</vt:lpstr>
      <vt:lpstr>Memo Requires:</vt:lpstr>
      <vt:lpstr>Topics</vt:lpstr>
      <vt:lpstr>Financial Conflict of Interest</vt:lpstr>
      <vt:lpstr>Exemptions to General Rule</vt:lpstr>
      <vt:lpstr>Scenarios</vt:lpstr>
      <vt:lpstr>Appearances of Bias</vt:lpstr>
      <vt:lpstr>Covered Relationships, cont.</vt:lpstr>
      <vt:lpstr>Scenarios</vt:lpstr>
      <vt:lpstr>Gifts, Bribes &amp; Salary Supplementation</vt:lpstr>
      <vt:lpstr>Exceptions to the Gift Prohibition</vt:lpstr>
      <vt:lpstr>Scenarios</vt:lpstr>
      <vt:lpstr>Gifts Between Government Employees</vt:lpstr>
      <vt:lpstr>Scenarios</vt:lpstr>
      <vt:lpstr>Outside Employment</vt:lpstr>
      <vt:lpstr>Scenarios</vt:lpstr>
      <vt:lpstr>Political Activities</vt:lpstr>
      <vt:lpstr>Scenarios</vt:lpstr>
      <vt:lpstr>Misuse of Government Resources</vt:lpstr>
      <vt:lpstr>               Scenarios</vt:lpstr>
      <vt:lpstr>               Post-Government Employment</vt:lpstr>
      <vt:lpstr>Scenarios</vt:lpstr>
      <vt:lpstr>Financial Disclosure</vt:lpstr>
      <vt:lpstr>Remember: Stay on the Right Side</vt:lpstr>
      <vt:lpstr>Contact Information</vt:lpstr>
      <vt:lpstr>Key Takeaways</vt:lpstr>
      <vt:lpstr>References</vt:lpstr>
      <vt:lpstr>How to Obtain CE Credit</vt:lpstr>
    </vt:vector>
  </TitlesOfParts>
  <Company>Department of Defense - Health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 PowerPoint Template (Approved)</dc:title>
  <dc:creator>Stevenson, James, CTR, OASD(HA)/TMA</dc:creator>
  <cp:lastModifiedBy>King, Ladonna S CTR (USA)</cp:lastModifiedBy>
  <cp:revision>81</cp:revision>
  <dcterms:created xsi:type="dcterms:W3CDTF">2014-05-09T16:12:25Z</dcterms:created>
  <dcterms:modified xsi:type="dcterms:W3CDTF">2019-10-01T13:28:17Z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PLMIMS-33-319</vt:lpwstr>
  </property>
  <property fmtid="{D5CDD505-2E9C-101B-9397-08002B2CF9AE}" pid="3" name="_dlc_DocIdItemGuid">
    <vt:lpwstr>24727861-b4ec-41dc-99e9-e7181fec7e95</vt:lpwstr>
  </property>
  <property fmtid="{D5CDD505-2E9C-101B-9397-08002B2CF9AE}" pid="4" name="_dlc_DocIdUrl">
    <vt:lpwstr>https://dcoe-portal.amedd.army.mil/_layouts/DocIdRedir.aspx?ID=PLMIMS-33-319, PLMIMS-33-319</vt:lpwstr>
  </property>
  <property fmtid="{D5CDD505-2E9C-101B-9397-08002B2CF9AE}" pid="5" name="ContentTypeId">
    <vt:lpwstr>0x0101009B4A239235D2F44F8564AE68C9ED4A38</vt:lpwstr>
  </property>
  <property fmtid="{D5CDD505-2E9C-101B-9397-08002B2CF9AE}" pid="6" name="ArticulateGUID">
    <vt:lpwstr>A07E91C4-4B16-414B-B5AB-7A8A0E6F8AD7</vt:lpwstr>
  </property>
  <property fmtid="{D5CDD505-2E9C-101B-9397-08002B2CF9AE}" pid="7" name="ArticulatePath">
    <vt:lpwstr>DHA J7 CEPO Powerpoint Template (1)</vt:lpwstr>
  </property>
</Properties>
</file>