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1" r:id="rId2"/>
  </p:sldMasterIdLst>
  <p:notesMasterIdLst>
    <p:notesMasterId r:id="rId26"/>
  </p:notesMasterIdLst>
  <p:sldIdLst>
    <p:sldId id="2787" r:id="rId3"/>
    <p:sldId id="2876" r:id="rId4"/>
    <p:sldId id="2877" r:id="rId5"/>
    <p:sldId id="2815" r:id="rId6"/>
    <p:sldId id="2827" r:id="rId7"/>
    <p:sldId id="2843" r:id="rId8"/>
    <p:sldId id="2823" r:id="rId9"/>
    <p:sldId id="2844" r:id="rId10"/>
    <p:sldId id="2845" r:id="rId11"/>
    <p:sldId id="2846" r:id="rId12"/>
    <p:sldId id="2850" r:id="rId13"/>
    <p:sldId id="2825" r:id="rId14"/>
    <p:sldId id="2822" r:id="rId15"/>
    <p:sldId id="2851" r:id="rId16"/>
    <p:sldId id="2847" r:id="rId17"/>
    <p:sldId id="2852" r:id="rId18"/>
    <p:sldId id="2848" r:id="rId19"/>
    <p:sldId id="2829" r:id="rId20"/>
    <p:sldId id="2836" r:id="rId21"/>
    <p:sldId id="2873" r:id="rId22"/>
    <p:sldId id="2874" r:id="rId23"/>
    <p:sldId id="2875" r:id="rId24"/>
    <p:sldId id="2872" r:id="rId25"/>
  </p:sldIdLst>
  <p:sldSz cx="9144000" cy="6858000" type="screen4x3"/>
  <p:notesSz cx="7010400" cy="92964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4BE23076-8EF4-47D2-956A-1956268FD1AE}">
          <p14:sldIdLst>
            <p14:sldId id="2787"/>
            <p14:sldId id="2876"/>
            <p14:sldId id="2877"/>
            <p14:sldId id="2815"/>
            <p14:sldId id="2827"/>
            <p14:sldId id="2843"/>
            <p14:sldId id="2823"/>
            <p14:sldId id="2844"/>
            <p14:sldId id="2845"/>
            <p14:sldId id="2846"/>
            <p14:sldId id="2850"/>
            <p14:sldId id="2825"/>
            <p14:sldId id="2822"/>
            <p14:sldId id="2851"/>
            <p14:sldId id="2847"/>
            <p14:sldId id="2852"/>
            <p14:sldId id="2848"/>
            <p14:sldId id="2829"/>
            <p14:sldId id="2836"/>
            <p14:sldId id="2873"/>
            <p14:sldId id="2874"/>
            <p14:sldId id="2875"/>
            <p14:sldId id="2872"/>
          </p14:sldIdLst>
        </p14:section>
        <p14:section name="Immunization Healthcare Division Update" id="{2EC77A2B-4BAC-4F9B-82A9-E870D7D9BC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avey, Tara, CIV, DHA" initials="RTCD" lastIdx="2" clrIdx="0">
    <p:extLst>
      <p:ext uri="{19B8F6BF-5375-455C-9EA6-DF929625EA0E}">
        <p15:presenceInfo xmlns:p15="http://schemas.microsoft.com/office/powerpoint/2012/main" userId="Reavey, Tara, CIV, D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BDD7EE"/>
    <a:srgbClr val="646464"/>
    <a:srgbClr val="B4C6E7"/>
    <a:srgbClr val="EBF2F9"/>
    <a:srgbClr val="F0F5FA"/>
    <a:srgbClr val="F6F9FC"/>
    <a:srgbClr val="EBEBF1"/>
    <a:srgbClr val="B2BDCE"/>
    <a:srgbClr val="96A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8912" autoAdjust="0"/>
  </p:normalViewPr>
  <p:slideViewPr>
    <p:cSldViewPr snapToGrid="0">
      <p:cViewPr varScale="1">
        <p:scale>
          <a:sx n="116" d="100"/>
          <a:sy n="116" d="100"/>
        </p:scale>
        <p:origin x="12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F418EC-E92B-41EB-92E6-CFD852C8099B}" type="datetimeFigureOut">
              <a:rPr lang="en-US" smtClean="0"/>
              <a:t>4/27/2020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EE19DD-3E59-4072-8EEA-56AAEDD87514}" type="slidenum">
              <a:rPr lang="en-US" smtClean="0"/>
              <a:t>‹#›</a:t>
            </a:fld>
            <a:endParaRPr lang="en-US"/>
          </a:p>
        </p:txBody>
      </p:sp>
    </p:spTree>
    <p:extLst>
      <p:ext uri="{BB962C8B-B14F-4D97-AF65-F5344CB8AC3E}">
        <p14:creationId xmlns:p14="http://schemas.microsoft.com/office/powerpoint/2010/main" val="380043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what is southern and what is northern</a:t>
            </a:r>
            <a:r>
              <a:rPr lang="en-US" baseline="0" dirty="0" smtClean="0"/>
              <a:t> hemisphere vaccine regions is not as simple as checking the map</a:t>
            </a:r>
            <a:endParaRPr lang="en-US" dirty="0"/>
          </a:p>
        </p:txBody>
      </p:sp>
      <p:sp>
        <p:nvSpPr>
          <p:cNvPr id="4" name="Slide Number Placeholder 3"/>
          <p:cNvSpPr>
            <a:spLocks noGrp="1"/>
          </p:cNvSpPr>
          <p:nvPr>
            <p:ph type="sldNum" sz="quarter" idx="10"/>
          </p:nvPr>
        </p:nvSpPr>
        <p:spPr/>
        <p:txBody>
          <a:bodyPr/>
          <a:lstStyle/>
          <a:p>
            <a:fld id="{37EE19DD-3E59-4072-8EEA-56AAEDD87514}" type="slidenum">
              <a:rPr lang="en-US" smtClean="0"/>
              <a:t>7</a:t>
            </a:fld>
            <a:endParaRPr lang="en-US"/>
          </a:p>
        </p:txBody>
      </p:sp>
    </p:spTree>
    <p:extLst>
      <p:ext uri="{BB962C8B-B14F-4D97-AF65-F5344CB8AC3E}">
        <p14:creationId xmlns:p14="http://schemas.microsoft.com/office/powerpoint/2010/main" val="401786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southern</a:t>
            </a:r>
            <a:r>
              <a:rPr lang="en-US" baseline="0" dirty="0" smtClean="0"/>
              <a:t> hemisphere vaccination zones </a:t>
            </a:r>
            <a:r>
              <a:rPr lang="en-US" dirty="0" smtClean="0"/>
              <a:t>that will be found</a:t>
            </a:r>
            <a:r>
              <a:rPr lang="en-US" baseline="0" dirty="0" smtClean="0"/>
              <a:t> in the current instructions. Notice issue with Cuba.</a:t>
            </a:r>
            <a:endParaRPr lang="en-US" dirty="0"/>
          </a:p>
        </p:txBody>
      </p:sp>
      <p:sp>
        <p:nvSpPr>
          <p:cNvPr id="4" name="Slide Number Placeholder 3"/>
          <p:cNvSpPr>
            <a:spLocks noGrp="1"/>
          </p:cNvSpPr>
          <p:nvPr>
            <p:ph type="sldNum" sz="quarter" idx="10"/>
          </p:nvPr>
        </p:nvSpPr>
        <p:spPr/>
        <p:txBody>
          <a:bodyPr/>
          <a:lstStyle/>
          <a:p>
            <a:fld id="{37EE19DD-3E59-4072-8EEA-56AAEDD87514}" type="slidenum">
              <a:rPr lang="en-US" smtClean="0"/>
              <a:t>8</a:t>
            </a:fld>
            <a:endParaRPr lang="en-US"/>
          </a:p>
        </p:txBody>
      </p:sp>
    </p:spTree>
    <p:extLst>
      <p:ext uri="{BB962C8B-B14F-4D97-AF65-F5344CB8AC3E}">
        <p14:creationId xmlns:p14="http://schemas.microsoft.com/office/powerpoint/2010/main" val="216321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a:t>
            </a:r>
            <a:endParaRPr lang="en-US" dirty="0"/>
          </a:p>
        </p:txBody>
      </p:sp>
      <p:sp>
        <p:nvSpPr>
          <p:cNvPr id="4" name="Slide Number Placeholder 3"/>
          <p:cNvSpPr>
            <a:spLocks noGrp="1"/>
          </p:cNvSpPr>
          <p:nvPr>
            <p:ph type="sldNum" sz="quarter" idx="10"/>
          </p:nvPr>
        </p:nvSpPr>
        <p:spPr/>
        <p:txBody>
          <a:bodyPr/>
          <a:lstStyle/>
          <a:p>
            <a:fld id="{37EE19DD-3E59-4072-8EEA-56AAEDD87514}" type="slidenum">
              <a:rPr lang="en-US" smtClean="0"/>
              <a:t>10</a:t>
            </a:fld>
            <a:endParaRPr lang="en-US"/>
          </a:p>
        </p:txBody>
      </p:sp>
    </p:spTree>
    <p:extLst>
      <p:ext uri="{BB962C8B-B14F-4D97-AF65-F5344CB8AC3E}">
        <p14:creationId xmlns:p14="http://schemas.microsoft.com/office/powerpoint/2010/main" val="93989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a:t>
            </a:r>
            <a:endParaRPr lang="en-US" dirty="0"/>
          </a:p>
        </p:txBody>
      </p:sp>
      <p:sp>
        <p:nvSpPr>
          <p:cNvPr id="4" name="Slide Number Placeholder 3"/>
          <p:cNvSpPr>
            <a:spLocks noGrp="1"/>
          </p:cNvSpPr>
          <p:nvPr>
            <p:ph type="sldNum" sz="quarter" idx="10"/>
          </p:nvPr>
        </p:nvSpPr>
        <p:spPr/>
        <p:txBody>
          <a:bodyPr/>
          <a:lstStyle/>
          <a:p>
            <a:fld id="{37EE19DD-3E59-4072-8EEA-56AAEDD87514}" type="slidenum">
              <a:rPr lang="en-US" smtClean="0"/>
              <a:t>11</a:t>
            </a:fld>
            <a:endParaRPr lang="en-US"/>
          </a:p>
        </p:txBody>
      </p:sp>
    </p:spTree>
    <p:extLst>
      <p:ext uri="{BB962C8B-B14F-4D97-AF65-F5344CB8AC3E}">
        <p14:creationId xmlns:p14="http://schemas.microsoft.com/office/powerpoint/2010/main" val="183984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IS THIS SLIDE</a:t>
            </a:r>
            <a:r>
              <a:rPr lang="en-US" baseline="0" dirty="0" smtClean="0">
                <a:solidFill>
                  <a:srgbClr val="FF0000"/>
                </a:solidFill>
              </a:rPr>
              <a:t> / INFO NEEDED?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7EE19DD-3E59-4072-8EEA-56AAEDD87514}" type="slidenum">
              <a:rPr lang="en-US" smtClean="0"/>
              <a:t>18</a:t>
            </a:fld>
            <a:endParaRPr lang="en-US"/>
          </a:p>
        </p:txBody>
      </p:sp>
    </p:spTree>
    <p:extLst>
      <p:ext uri="{BB962C8B-B14F-4D97-AF65-F5344CB8AC3E}">
        <p14:creationId xmlns:p14="http://schemas.microsoft.com/office/powerpoint/2010/main" val="3881338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4857753"/>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5">
            <a:extLst>
              <a:ext uri="{FF2B5EF4-FFF2-40B4-BE49-F238E27FC236}">
                <a16:creationId xmlns="" xmlns:a16="http://schemas.microsoft.com/office/drawing/2014/main" id="{97CB0954-5B22-4D8C-93A8-129E4E4E6B92}"/>
              </a:ext>
            </a:extLst>
          </p:cNvPr>
          <p:cNvSpPr>
            <a:spLocks noGrp="1"/>
          </p:cNvSpPr>
          <p:nvPr>
            <p:ph type="sldNum" sz="quarter" idx="12"/>
          </p:nvPr>
        </p:nvSpPr>
        <p:spPr/>
        <p:txBody>
          <a:bodyPr/>
          <a:lstStyle>
            <a:lvl1pPr>
              <a:defRPr/>
            </a:lvl1pPr>
          </a:lstStyle>
          <a:p>
            <a:fld id="{2A820D26-BE36-489B-A8BC-400101ECD3C2}" type="slidenum">
              <a:rPr lang="en-US" smtClean="0"/>
              <a:t>‹#›</a:t>
            </a:fld>
            <a:endParaRPr lang="en-US"/>
          </a:p>
        </p:txBody>
      </p:sp>
    </p:spTree>
    <p:extLst>
      <p:ext uri="{BB962C8B-B14F-4D97-AF65-F5344CB8AC3E}">
        <p14:creationId xmlns:p14="http://schemas.microsoft.com/office/powerpoint/2010/main" val="21243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3C5D9904-6690-457D-B557-11666EF523A1}"/>
              </a:ext>
            </a:extLst>
          </p:cNvPr>
          <p:cNvSpPr>
            <a:spLocks noGrp="1"/>
          </p:cNvSpPr>
          <p:nvPr>
            <p:ph type="dt" sz="half" idx="10"/>
          </p:nvPr>
        </p:nvSpPr>
        <p:spPr>
          <a:xfrm>
            <a:off x="457200" y="6467475"/>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84AF711F-F43B-4F55-835C-15D1C3CFBAB6}" type="slidenum">
              <a:rPr lang="en-US" altLang="en-US"/>
              <a:pPr/>
              <a:t>‹#›</a:t>
            </a:fld>
            <a:endParaRPr lang="en-US" altLang="en-US" dirty="0"/>
          </a:p>
        </p:txBody>
      </p:sp>
    </p:spTree>
    <p:extLst>
      <p:ext uri="{BB962C8B-B14F-4D97-AF65-F5344CB8AC3E}">
        <p14:creationId xmlns:p14="http://schemas.microsoft.com/office/powerpoint/2010/main" val="130116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3C5D9904-6690-457D-B557-11666EF523A1}"/>
              </a:ext>
            </a:extLst>
          </p:cNvPr>
          <p:cNvSpPr>
            <a:spLocks noGrp="1"/>
          </p:cNvSpPr>
          <p:nvPr>
            <p:ph type="dt" sz="half" idx="10"/>
          </p:nvPr>
        </p:nvSpPr>
        <p:spPr>
          <a:xfrm>
            <a:off x="457200" y="6467475"/>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4AEC1D8B-7865-405A-BF1B-45851FEA9042}" type="slidenum">
              <a:rPr lang="en-US" altLang="en-US"/>
              <a:pPr/>
              <a:t>‹#›</a:t>
            </a:fld>
            <a:endParaRPr lang="en-US" altLang="en-US" dirty="0"/>
          </a:p>
        </p:txBody>
      </p:sp>
    </p:spTree>
    <p:extLst>
      <p:ext uri="{BB962C8B-B14F-4D97-AF65-F5344CB8AC3E}">
        <p14:creationId xmlns:p14="http://schemas.microsoft.com/office/powerpoint/2010/main" val="43542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C5D9904-6690-457D-B557-11666EF523A1}"/>
              </a:ext>
            </a:extLst>
          </p:cNvPr>
          <p:cNvSpPr>
            <a:spLocks noGrp="1"/>
          </p:cNvSpPr>
          <p:nvPr>
            <p:ph type="dt" sz="half" idx="10"/>
          </p:nvPr>
        </p:nvSpPr>
        <p:spPr>
          <a:xfrm>
            <a:off x="457200" y="6467475"/>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52C2E6E0-87D8-48F2-91FF-BF20FEB52A1B}" type="slidenum">
              <a:rPr lang="en-US" altLang="en-US"/>
              <a:pPr/>
              <a:t>‹#›</a:t>
            </a:fld>
            <a:endParaRPr lang="en-US" altLang="en-US" dirty="0"/>
          </a:p>
        </p:txBody>
      </p:sp>
    </p:spTree>
    <p:extLst>
      <p:ext uri="{BB962C8B-B14F-4D97-AF65-F5344CB8AC3E}">
        <p14:creationId xmlns:p14="http://schemas.microsoft.com/office/powerpoint/2010/main" val="45837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8686800" y="6400450"/>
            <a:ext cx="457200" cy="457200"/>
          </a:xfrm>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This document is confidential and intended solely for the client to whom it is addressed.</a:t>
            </a:r>
          </a:p>
        </p:txBody>
      </p:sp>
      <p:sp>
        <p:nvSpPr>
          <p:cNvPr id="6" name="Text Placeholder 2"/>
          <p:cNvSpPr>
            <a:spLocks noGrp="1"/>
          </p:cNvSpPr>
          <p:nvPr>
            <p:ph idx="1"/>
          </p:nvPr>
        </p:nvSpPr>
        <p:spPr>
          <a:xfrm>
            <a:off x="662608" y="1578595"/>
            <a:ext cx="7852741" cy="4626943"/>
          </a:xfrm>
          <a:prstGeom prst="rect">
            <a:avLst/>
          </a:prstGeom>
        </p:spPr>
        <p:txBody>
          <a:bodyPr vert="horz" lIns="0" tIns="0" rIns="0" bIns="0" rtlCol="0">
            <a:noAutofit/>
          </a:bodyPr>
          <a:lstStyle>
            <a:lvl3pPr>
              <a:defRPr>
                <a:solidFill>
                  <a:schemeClr val="accent2"/>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3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 xmlns:a16="http://schemas.microsoft.com/office/drawing/2014/main" id="{18F52754-D55A-4C45-986F-8881759B7625}"/>
              </a:ext>
            </a:extLst>
          </p:cNvPr>
          <p:cNvSpPr>
            <a:spLocks noGrp="1"/>
          </p:cNvSpPr>
          <p:nvPr>
            <p:ph type="sldNum" sz="quarter" idx="12"/>
          </p:nvPr>
        </p:nvSpPr>
        <p:spPr>
          <a:xfrm>
            <a:off x="8001000" y="6531086"/>
            <a:ext cx="1066800" cy="254001"/>
          </a:xfrm>
        </p:spPr>
        <p:txBody>
          <a:bodyPr/>
          <a:lstStyle>
            <a:lvl1pPr>
              <a:defRPr/>
            </a:lvl1pPr>
          </a:lstStyle>
          <a:p>
            <a:fld id="{DBDBAC34-9874-43AC-BBBB-E0CAF53FAF4D}" type="slidenum">
              <a:rPr lang="en-US" altLang="en-US"/>
              <a:pPr/>
              <a:t>‹#›</a:t>
            </a:fld>
            <a:endParaRPr lang="en-US" altLang="en-US" dirty="0"/>
          </a:p>
        </p:txBody>
      </p:sp>
    </p:spTree>
    <p:extLst>
      <p:ext uri="{BB962C8B-B14F-4D97-AF65-F5344CB8AC3E}">
        <p14:creationId xmlns:p14="http://schemas.microsoft.com/office/powerpoint/2010/main" val="224337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3C5D9904-6690-457D-B557-11666EF523A1}"/>
              </a:ext>
            </a:extLst>
          </p:cNvPr>
          <p:cNvSpPr>
            <a:spLocks noGrp="1"/>
          </p:cNvSpPr>
          <p:nvPr>
            <p:ph type="dt" sz="half" idx="10"/>
          </p:nvPr>
        </p:nvSpPr>
        <p:spPr>
          <a:xfrm>
            <a:off x="457200" y="6467477"/>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55123AE3-1861-41DA-A519-66E6FE8C20B8}" type="slidenum">
              <a:rPr lang="en-US" altLang="en-US"/>
              <a:pPr/>
              <a:t>‹#›</a:t>
            </a:fld>
            <a:endParaRPr lang="en-US" altLang="en-US" dirty="0"/>
          </a:p>
        </p:txBody>
      </p:sp>
    </p:spTree>
    <p:extLst>
      <p:ext uri="{BB962C8B-B14F-4D97-AF65-F5344CB8AC3E}">
        <p14:creationId xmlns:p14="http://schemas.microsoft.com/office/powerpoint/2010/main" val="360856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84AF711F-F43B-4F55-835C-15D1C3CFBAB6}" type="slidenum">
              <a:rPr lang="en-US" altLang="en-US"/>
              <a:pPr/>
              <a:t>‹#›</a:t>
            </a:fld>
            <a:endParaRPr lang="en-US" altLang="en-US" dirty="0"/>
          </a:p>
        </p:txBody>
      </p:sp>
    </p:spTree>
    <p:extLst>
      <p:ext uri="{BB962C8B-B14F-4D97-AF65-F5344CB8AC3E}">
        <p14:creationId xmlns:p14="http://schemas.microsoft.com/office/powerpoint/2010/main" val="262868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3C5D9904-6690-457D-B557-11666EF523A1}"/>
              </a:ext>
            </a:extLst>
          </p:cNvPr>
          <p:cNvSpPr>
            <a:spLocks noGrp="1"/>
          </p:cNvSpPr>
          <p:nvPr>
            <p:ph type="dt" sz="half" idx="10"/>
          </p:nvPr>
        </p:nvSpPr>
        <p:spPr>
          <a:xfrm>
            <a:off x="457200" y="6467477"/>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4AEC1D8B-7865-405A-BF1B-45851FEA9042}" type="slidenum">
              <a:rPr lang="en-US" altLang="en-US"/>
              <a:pPr/>
              <a:t>‹#›</a:t>
            </a:fld>
            <a:endParaRPr lang="en-US" altLang="en-US" dirty="0"/>
          </a:p>
        </p:txBody>
      </p:sp>
    </p:spTree>
    <p:extLst>
      <p:ext uri="{BB962C8B-B14F-4D97-AF65-F5344CB8AC3E}">
        <p14:creationId xmlns:p14="http://schemas.microsoft.com/office/powerpoint/2010/main" val="2381805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52C2E6E0-87D8-48F2-91FF-BF20FEB52A1B}" type="slidenum">
              <a:rPr lang="en-US" altLang="en-US"/>
              <a:pPr/>
              <a:t>‹#›</a:t>
            </a:fld>
            <a:endParaRPr lang="en-US" altLang="en-US" dirty="0"/>
          </a:p>
        </p:txBody>
      </p:sp>
    </p:spTree>
    <p:extLst>
      <p:ext uri="{BB962C8B-B14F-4D97-AF65-F5344CB8AC3E}">
        <p14:creationId xmlns:p14="http://schemas.microsoft.com/office/powerpoint/2010/main" val="31595126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1"/>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5">
            <a:extLst>
              <a:ext uri="{FF2B5EF4-FFF2-40B4-BE49-F238E27FC236}">
                <a16:creationId xmlns="" xmlns:a16="http://schemas.microsoft.com/office/drawing/2014/main" id="{97CB0954-5B22-4D8C-93A8-129E4E4E6B92}"/>
              </a:ext>
            </a:extLst>
          </p:cNvPr>
          <p:cNvSpPr>
            <a:spLocks noGrp="1"/>
          </p:cNvSpPr>
          <p:nvPr>
            <p:ph type="sldNum" sz="quarter" idx="12"/>
          </p:nvPr>
        </p:nvSpPr>
        <p:spPr/>
        <p:txBody>
          <a:bodyPr/>
          <a:lstStyle>
            <a:lvl1pPr>
              <a:defRPr/>
            </a:lvl1pPr>
          </a:lstStyle>
          <a:p>
            <a:fld id="{DBDBAC34-9874-43AC-BBBB-E0CAF53FAF4D}" type="slidenum">
              <a:rPr lang="en-US" altLang="en-US"/>
              <a:pPr/>
              <a:t>‹#›</a:t>
            </a:fld>
            <a:endParaRPr lang="en-US" altLang="en-US" dirty="0"/>
          </a:p>
        </p:txBody>
      </p:sp>
    </p:spTree>
    <p:extLst>
      <p:ext uri="{BB962C8B-B14F-4D97-AF65-F5344CB8AC3E}">
        <p14:creationId xmlns:p14="http://schemas.microsoft.com/office/powerpoint/2010/main" val="409045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A193E9F-D17C-4DED-A32B-8FACF0874A1C}"/>
              </a:ext>
            </a:extLst>
          </p:cNvPr>
          <p:cNvSpPr>
            <a:spLocks noGrp="1"/>
          </p:cNvSpPr>
          <p:nvPr>
            <p:ph type="dt" sz="half" idx="10"/>
          </p:nvPr>
        </p:nvSpPr>
        <p:spPr>
          <a:xfrm>
            <a:off x="457200" y="6467475"/>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976F9665-BE54-495F-AD06-3F88DFB838EE}"/>
              </a:ext>
            </a:extLst>
          </p:cNvPr>
          <p:cNvSpPr>
            <a:spLocks noGrp="1"/>
          </p:cNvSpPr>
          <p:nvPr>
            <p:ph type="sldNum" sz="quarter" idx="12"/>
          </p:nvPr>
        </p:nvSpPr>
        <p:spPr/>
        <p:txBody>
          <a:bodyPr/>
          <a:lstStyle>
            <a:lvl1pPr>
              <a:defRPr sz="1400"/>
            </a:lvl1pPr>
          </a:lstStyle>
          <a:p>
            <a:fld id="{1C676A98-8B4F-4B2F-898B-E215C327B58D}" type="slidenum">
              <a:rPr lang="en-US" altLang="en-US"/>
              <a:pPr/>
              <a:t>‹#›</a:t>
            </a:fld>
            <a:endParaRPr lang="en-US" altLang="en-US" dirty="0"/>
          </a:p>
        </p:txBody>
      </p:sp>
    </p:spTree>
    <p:extLst>
      <p:ext uri="{BB962C8B-B14F-4D97-AF65-F5344CB8AC3E}">
        <p14:creationId xmlns:p14="http://schemas.microsoft.com/office/powerpoint/2010/main" val="263696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3C5D9904-6690-457D-B557-11666EF523A1}"/>
              </a:ext>
            </a:extLst>
          </p:cNvPr>
          <p:cNvSpPr>
            <a:spLocks noGrp="1"/>
          </p:cNvSpPr>
          <p:nvPr>
            <p:ph type="dt" sz="half" idx="10"/>
          </p:nvPr>
        </p:nvSpPr>
        <p:spPr>
          <a:xfrm>
            <a:off x="457200" y="6467475"/>
            <a:ext cx="1066800" cy="254001"/>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a:extLst>
              <a:ext uri="{FF2B5EF4-FFF2-40B4-BE49-F238E27FC236}">
                <a16:creationId xmlns="" xmlns:a16="http://schemas.microsoft.com/office/drawing/2014/main" id="{AFAA6784-F501-4C17-8BAE-66085E8EA18E}"/>
              </a:ext>
            </a:extLst>
          </p:cNvPr>
          <p:cNvSpPr>
            <a:spLocks noGrp="1"/>
          </p:cNvSpPr>
          <p:nvPr>
            <p:ph type="sldNum" sz="quarter" idx="12"/>
          </p:nvPr>
        </p:nvSpPr>
        <p:spPr/>
        <p:txBody>
          <a:bodyPr/>
          <a:lstStyle>
            <a:lvl1pPr>
              <a:defRPr/>
            </a:lvl1pPr>
          </a:lstStyle>
          <a:p>
            <a:fld id="{55123AE3-1861-41DA-A519-66E6FE8C20B8}" type="slidenum">
              <a:rPr lang="en-US" altLang="en-US"/>
              <a:pPr/>
              <a:t>‹#›</a:t>
            </a:fld>
            <a:endParaRPr lang="en-US" altLang="en-US" dirty="0"/>
          </a:p>
        </p:txBody>
      </p:sp>
    </p:spTree>
    <p:extLst>
      <p:ext uri="{BB962C8B-B14F-4D97-AF65-F5344CB8AC3E}">
        <p14:creationId xmlns:p14="http://schemas.microsoft.com/office/powerpoint/2010/main" val="17309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1"/>
            <a:ext cx="7467600" cy="69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228600" y="1167912"/>
            <a:ext cx="8686800" cy="49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a:extLst>
              <a:ext uri="{FF2B5EF4-FFF2-40B4-BE49-F238E27FC236}">
                <a16:creationId xmlns="" xmlns:a16="http://schemas.microsoft.com/office/drawing/2014/main" id="{AFAA6784-F501-4C17-8BAE-66085E8EA18E}"/>
              </a:ext>
            </a:extLst>
          </p:cNvPr>
          <p:cNvSpPr>
            <a:spLocks noGrp="1"/>
          </p:cNvSpPr>
          <p:nvPr>
            <p:ph type="sldNum" sz="quarter" idx="4"/>
          </p:nvPr>
        </p:nvSpPr>
        <p:spPr>
          <a:xfrm>
            <a:off x="8001000" y="6531086"/>
            <a:ext cx="1066800" cy="25400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pPr>
            <a:fld id="{4B28A9DA-7849-4970-AF7B-B0831BB2866C}" type="slidenum">
              <a:rPr lang="en-US" altLang="en-US" smtClean="0">
                <a:cs typeface="Arial" charset="0"/>
              </a:rPr>
              <a:pPr fontAlgn="base">
                <a:spcBef>
                  <a:spcPct val="0"/>
                </a:spcBef>
                <a:spcAft>
                  <a:spcPct val="0"/>
                </a:spcAft>
              </a:pPr>
              <a:t>‹#›</a:t>
            </a:fld>
            <a:endParaRPr lang="en-US" altLang="en-US" dirty="0">
              <a:cs typeface="Arial" charset="0"/>
            </a:endParaRPr>
          </a:p>
        </p:txBody>
      </p:sp>
      <p:pic>
        <p:nvPicPr>
          <p:cNvPr id="10" name="Picture 4">
            <a:extLst>
              <a:ext uri="{FF2B5EF4-FFF2-40B4-BE49-F238E27FC236}">
                <a16:creationId xmlns="" xmlns:a16="http://schemas.microsoft.com/office/drawing/2014/main" id="{526AF233-3ACD-4FC8-B049-70FD273081C9}"/>
              </a:ext>
            </a:extLst>
          </p:cNvPr>
          <p:cNvPicPr>
            <a:picLocks noChangeAspect="1" noChangeArrowheads="1"/>
          </p:cNvPicPr>
          <p:nvPr/>
        </p:nvPicPr>
        <p:blipFill>
          <a:blip r:embed="rId8"/>
          <a:stretch>
            <a:fillRect/>
          </a:stretch>
        </p:blipFill>
        <p:spPr bwMode="auto">
          <a:xfrm>
            <a:off x="7696200" y="269651"/>
            <a:ext cx="1212058" cy="5796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C6A7BB9E-A930-4994-8AC4-1B85D184BD20}"/>
              </a:ext>
            </a:extLst>
          </p:cNvPr>
          <p:cNvPicPr>
            <a:picLocks noChangeAspect="1"/>
          </p:cNvPicPr>
          <p:nvPr/>
        </p:nvPicPr>
        <p:blipFill>
          <a:blip r:embed="rId9"/>
          <a:stretch>
            <a:fillRect/>
          </a:stretch>
        </p:blipFill>
        <p:spPr>
          <a:xfrm>
            <a:off x="2958108" y="6426644"/>
            <a:ext cx="3227784" cy="329234"/>
          </a:xfrm>
          <a:prstGeom prst="rect">
            <a:avLst/>
          </a:prstGeom>
        </p:spPr>
      </p:pic>
      <p:pic>
        <p:nvPicPr>
          <p:cNvPr id="3" name="Picture 2">
            <a:extLst>
              <a:ext uri="{FF2B5EF4-FFF2-40B4-BE49-F238E27FC236}">
                <a16:creationId xmlns="" xmlns:a16="http://schemas.microsoft.com/office/drawing/2014/main" id="{E1B10A1E-6957-470C-B43E-765E70684E6A}"/>
              </a:ext>
            </a:extLst>
          </p:cNvPr>
          <p:cNvPicPr>
            <a:picLocks noChangeAspect="1"/>
          </p:cNvPicPr>
          <p:nvPr/>
        </p:nvPicPr>
        <p:blipFill>
          <a:blip r:embed="rId10"/>
          <a:stretch>
            <a:fillRect/>
          </a:stretch>
        </p:blipFill>
        <p:spPr>
          <a:xfrm>
            <a:off x="0" y="920191"/>
            <a:ext cx="9144000" cy="217140"/>
          </a:xfrm>
          <a:prstGeom prst="rect">
            <a:avLst/>
          </a:prstGeom>
        </p:spPr>
      </p:pic>
      <p:pic>
        <p:nvPicPr>
          <p:cNvPr id="12" name="Picture 11">
            <a:extLst>
              <a:ext uri="{FF2B5EF4-FFF2-40B4-BE49-F238E27FC236}">
                <a16:creationId xmlns="" xmlns:a16="http://schemas.microsoft.com/office/drawing/2014/main" id="{20A2F28F-3CCD-43E2-8A09-21E8246DFFF8}"/>
              </a:ext>
            </a:extLst>
          </p:cNvPr>
          <p:cNvPicPr>
            <a:picLocks noChangeAspect="1"/>
          </p:cNvPicPr>
          <p:nvPr/>
        </p:nvPicPr>
        <p:blipFill>
          <a:blip r:embed="rId10"/>
          <a:stretch>
            <a:fillRect/>
          </a:stretch>
        </p:blipFill>
        <p:spPr>
          <a:xfrm>
            <a:off x="0" y="6283554"/>
            <a:ext cx="9144000" cy="217140"/>
          </a:xfrm>
          <a:prstGeom prst="rect">
            <a:avLst/>
          </a:prstGeom>
        </p:spPr>
      </p:pic>
      <p:sp>
        <p:nvSpPr>
          <p:cNvPr id="7" name="Rectangle 1">
            <a:extLst>
              <a:ext uri="{FF2B5EF4-FFF2-40B4-BE49-F238E27FC236}">
                <a16:creationId xmlns="" xmlns:a16="http://schemas.microsoft.com/office/drawing/2014/main" id="{B275346E-C07E-4B6D-A910-E12990B1F119}"/>
              </a:ext>
            </a:extLst>
          </p:cNvPr>
          <p:cNvSpPr>
            <a:spLocks noChangeArrowheads="1"/>
          </p:cNvSpPr>
          <p:nvPr/>
        </p:nvSpPr>
        <p:spPr bwMode="auto">
          <a:xfrm>
            <a:off x="0" y="5970926"/>
            <a:ext cx="9144000" cy="149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685584" rIns="685584" bIns="685584" numCol="1" anchor="ctr" anchorCtr="0" compatLnSpc="1">
            <a:prstTxWarp prst="textNoShape">
              <a:avLst/>
            </a:prstTxWarp>
            <a:spAutoFit/>
          </a:bodyPr>
          <a:lstStyle/>
          <a:p>
            <a:pPr marL="0" marR="0" lvl="0" indent="0" algn="ctr" defTabSz="685800" rtl="0" eaLnBrk="0" fontAlgn="base" latinLnBrk="0" hangingPunct="0">
              <a:lnSpc>
                <a:spcPct val="100000"/>
              </a:lnSpc>
              <a:spcBef>
                <a:spcPct val="0"/>
              </a:spcBef>
              <a:spcAft>
                <a:spcPct val="0"/>
              </a:spcAft>
              <a:buClrTx/>
              <a:buSzTx/>
              <a:buFontTx/>
              <a:buNone/>
              <a:tabLst/>
            </a:pPr>
            <a:r>
              <a:rPr kumimoji="0" lang="en-US" altLang="en-US" sz="7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Pre-Decisional Deliberative Matter – For Official Use Only Within DoD</a:t>
            </a:r>
            <a:endParaRPr kumimoji="0" lang="en-US" altLang="en-US" sz="13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53564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ransition>
    <p:fade/>
  </p:transition>
  <p:txStyles>
    <p:title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Calibri" pitchFamily="34" charset="0"/>
        </a:defRPr>
      </a:lvl2pPr>
      <a:lvl3pPr algn="l" rtl="0" eaLnBrk="1" fontAlgn="base" hangingPunct="1">
        <a:spcBef>
          <a:spcPct val="0"/>
        </a:spcBef>
        <a:spcAft>
          <a:spcPct val="0"/>
        </a:spcAft>
        <a:defRPr sz="2400" b="1">
          <a:solidFill>
            <a:schemeClr val="tx1"/>
          </a:solidFill>
          <a:latin typeface="Calibri" pitchFamily="34" charset="0"/>
        </a:defRPr>
      </a:lvl3pPr>
      <a:lvl4pPr algn="l" rtl="0" eaLnBrk="1" fontAlgn="base" hangingPunct="1">
        <a:spcBef>
          <a:spcPct val="0"/>
        </a:spcBef>
        <a:spcAft>
          <a:spcPct val="0"/>
        </a:spcAft>
        <a:defRPr sz="2400" b="1">
          <a:solidFill>
            <a:schemeClr val="tx1"/>
          </a:solidFill>
          <a:latin typeface="Calibri" pitchFamily="34" charset="0"/>
        </a:defRPr>
      </a:lvl4pPr>
      <a:lvl5pPr algn="l" rtl="0" eaLnBrk="1" fontAlgn="base" hangingPunct="1">
        <a:spcBef>
          <a:spcPct val="0"/>
        </a:spcBef>
        <a:spcAft>
          <a:spcPct val="0"/>
        </a:spcAft>
        <a:defRPr sz="2400" b="1">
          <a:solidFill>
            <a:schemeClr val="tx1"/>
          </a:solidFill>
          <a:latin typeface="Calibri" pitchFamily="34" charset="0"/>
        </a:defRPr>
      </a:lvl5pPr>
      <a:lvl6pPr marL="342900" algn="l" rtl="0" eaLnBrk="1" fontAlgn="base" hangingPunct="1">
        <a:spcBef>
          <a:spcPct val="0"/>
        </a:spcBef>
        <a:spcAft>
          <a:spcPct val="0"/>
        </a:spcAft>
        <a:defRPr sz="2400" b="1">
          <a:solidFill>
            <a:schemeClr val="tx1"/>
          </a:solidFill>
          <a:latin typeface="Calibri" pitchFamily="34" charset="0"/>
        </a:defRPr>
      </a:lvl6pPr>
      <a:lvl7pPr marL="685800" algn="l" rtl="0" eaLnBrk="1" fontAlgn="base" hangingPunct="1">
        <a:spcBef>
          <a:spcPct val="0"/>
        </a:spcBef>
        <a:spcAft>
          <a:spcPct val="0"/>
        </a:spcAft>
        <a:defRPr sz="2400" b="1">
          <a:solidFill>
            <a:schemeClr val="tx1"/>
          </a:solidFill>
          <a:latin typeface="Calibri" pitchFamily="34" charset="0"/>
        </a:defRPr>
      </a:lvl7pPr>
      <a:lvl8pPr marL="1028700" algn="l" rtl="0" eaLnBrk="1" fontAlgn="base" hangingPunct="1">
        <a:spcBef>
          <a:spcPct val="0"/>
        </a:spcBef>
        <a:spcAft>
          <a:spcPct val="0"/>
        </a:spcAft>
        <a:defRPr sz="2400" b="1">
          <a:solidFill>
            <a:schemeClr val="tx1"/>
          </a:solidFill>
          <a:latin typeface="Calibri" pitchFamily="34" charset="0"/>
        </a:defRPr>
      </a:lvl8pPr>
      <a:lvl9pPr marL="1371600" algn="l" rtl="0" eaLnBrk="1" fontAlgn="base" hangingPunct="1">
        <a:spcBef>
          <a:spcPct val="0"/>
        </a:spcBef>
        <a:spcAft>
          <a:spcPct val="0"/>
        </a:spcAft>
        <a:defRPr sz="2400" b="1">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Lucida Sans Unicode" pitchFamily="34" charset="0"/>
        <a:buChar char="∎"/>
        <a:defRPr sz="12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Wingdings" pitchFamily="2" charset="2"/>
        <a:buChar char="q"/>
        <a:defRPr sz="105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Wingdings" pitchFamily="2" charset="2"/>
        <a:buChar char="§"/>
        <a:defRPr sz="105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Lucida Sans Unicode" pitchFamily="34" charset="0"/>
        <a:buChar char="▻"/>
        <a:defRPr sz="9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Lucida Sans Unicode" pitchFamily="34" charset="0"/>
        <a:buChar char="▹"/>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1"/>
            <a:ext cx="7467600" cy="69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228600" y="1167910"/>
            <a:ext cx="8686800" cy="49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 xmlns:a16="http://schemas.microsoft.com/office/drawing/2014/main" id="{AFAA6784-F501-4C17-8BAE-66085E8EA18E}"/>
              </a:ext>
            </a:extLst>
          </p:cNvPr>
          <p:cNvSpPr>
            <a:spLocks noGrp="1"/>
          </p:cNvSpPr>
          <p:nvPr>
            <p:ph type="sldNum" sz="quarter" idx="4"/>
          </p:nvPr>
        </p:nvSpPr>
        <p:spPr>
          <a:xfrm>
            <a:off x="7620000" y="6467475"/>
            <a:ext cx="1066800" cy="25400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b="0">
                <a:solidFill>
                  <a:srgbClr val="898989"/>
                </a:solidFill>
              </a:defRPr>
            </a:lvl1pPr>
          </a:lstStyle>
          <a:p>
            <a:pPr fontAlgn="base">
              <a:spcBef>
                <a:spcPct val="0"/>
              </a:spcBef>
              <a:spcAft>
                <a:spcPct val="0"/>
              </a:spcAft>
            </a:pPr>
            <a:fld id="{4B28A9DA-7849-4970-AF7B-B0831BB2866C}" type="slidenum">
              <a:rPr lang="en-US" altLang="en-US" smtClean="0">
                <a:cs typeface="Arial" charset="0"/>
              </a:rPr>
              <a:pPr fontAlgn="base">
                <a:spcBef>
                  <a:spcPct val="0"/>
                </a:spcBef>
                <a:spcAft>
                  <a:spcPct val="0"/>
                </a:spcAft>
              </a:pPr>
              <a:t>‹#›</a:t>
            </a:fld>
            <a:endParaRPr lang="en-US" altLang="en-US" dirty="0">
              <a:cs typeface="Arial" charset="0"/>
            </a:endParaRPr>
          </a:p>
        </p:txBody>
      </p:sp>
      <p:pic>
        <p:nvPicPr>
          <p:cNvPr id="10" name="Picture 4">
            <a:extLst>
              <a:ext uri="{FF2B5EF4-FFF2-40B4-BE49-F238E27FC236}">
                <a16:creationId xmlns="" xmlns:a16="http://schemas.microsoft.com/office/drawing/2014/main" id="{526AF233-3ACD-4FC8-B049-70FD273081C9}"/>
              </a:ext>
            </a:extLst>
          </p:cNvPr>
          <p:cNvPicPr>
            <a:picLocks noChangeAspect="1" noChangeArrowheads="1"/>
          </p:cNvPicPr>
          <p:nvPr userDrawn="1"/>
        </p:nvPicPr>
        <p:blipFill>
          <a:blip r:embed="rId9"/>
          <a:stretch>
            <a:fillRect/>
          </a:stretch>
        </p:blipFill>
        <p:spPr bwMode="auto">
          <a:xfrm>
            <a:off x="7696200" y="269649"/>
            <a:ext cx="1212058" cy="5796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C6A7BB9E-A930-4994-8AC4-1B85D184BD20}"/>
              </a:ext>
            </a:extLst>
          </p:cNvPr>
          <p:cNvPicPr>
            <a:picLocks noChangeAspect="1"/>
          </p:cNvPicPr>
          <p:nvPr userDrawn="1"/>
        </p:nvPicPr>
        <p:blipFill>
          <a:blip r:embed="rId10"/>
          <a:stretch>
            <a:fillRect/>
          </a:stretch>
        </p:blipFill>
        <p:spPr>
          <a:xfrm>
            <a:off x="2639616" y="6351411"/>
            <a:ext cx="3864768" cy="394206"/>
          </a:xfrm>
          <a:prstGeom prst="rect">
            <a:avLst/>
          </a:prstGeom>
        </p:spPr>
      </p:pic>
      <p:pic>
        <p:nvPicPr>
          <p:cNvPr id="3" name="Picture 2">
            <a:extLst>
              <a:ext uri="{FF2B5EF4-FFF2-40B4-BE49-F238E27FC236}">
                <a16:creationId xmlns="" xmlns:a16="http://schemas.microsoft.com/office/drawing/2014/main" id="{E1B10A1E-6957-470C-B43E-765E70684E6A}"/>
              </a:ext>
            </a:extLst>
          </p:cNvPr>
          <p:cNvPicPr>
            <a:picLocks noChangeAspect="1"/>
          </p:cNvPicPr>
          <p:nvPr userDrawn="1"/>
        </p:nvPicPr>
        <p:blipFill>
          <a:blip r:embed="rId11"/>
          <a:stretch>
            <a:fillRect/>
          </a:stretch>
        </p:blipFill>
        <p:spPr>
          <a:xfrm>
            <a:off x="0" y="920191"/>
            <a:ext cx="9144000" cy="217140"/>
          </a:xfrm>
          <a:prstGeom prst="rect">
            <a:avLst/>
          </a:prstGeom>
        </p:spPr>
      </p:pic>
      <p:pic>
        <p:nvPicPr>
          <p:cNvPr id="12" name="Picture 11">
            <a:extLst>
              <a:ext uri="{FF2B5EF4-FFF2-40B4-BE49-F238E27FC236}">
                <a16:creationId xmlns="" xmlns:a16="http://schemas.microsoft.com/office/drawing/2014/main" id="{20A2F28F-3CCD-43E2-8A09-21E8246DFFF8}"/>
              </a:ext>
            </a:extLst>
          </p:cNvPr>
          <p:cNvPicPr>
            <a:picLocks noChangeAspect="1"/>
          </p:cNvPicPr>
          <p:nvPr userDrawn="1"/>
        </p:nvPicPr>
        <p:blipFill>
          <a:blip r:embed="rId11"/>
          <a:stretch>
            <a:fillRect/>
          </a:stretch>
        </p:blipFill>
        <p:spPr>
          <a:xfrm>
            <a:off x="0" y="6219756"/>
            <a:ext cx="9144000" cy="217140"/>
          </a:xfrm>
          <a:prstGeom prst="rect">
            <a:avLst/>
          </a:prstGeom>
        </p:spPr>
      </p:pic>
      <p:sp>
        <p:nvSpPr>
          <p:cNvPr id="7" name="Rectangle 1">
            <a:extLst>
              <a:ext uri="{FF2B5EF4-FFF2-40B4-BE49-F238E27FC236}">
                <a16:creationId xmlns="" xmlns:a16="http://schemas.microsoft.com/office/drawing/2014/main" id="{B275346E-C07E-4B6D-A910-E12990B1F119}"/>
              </a:ext>
            </a:extLst>
          </p:cNvPr>
          <p:cNvSpPr>
            <a:spLocks noChangeArrowheads="1"/>
          </p:cNvSpPr>
          <p:nvPr userDrawn="1"/>
        </p:nvSpPr>
        <p:spPr bwMode="auto">
          <a:xfrm>
            <a:off x="0" y="5720931"/>
            <a:ext cx="9144000" cy="19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Pre-Decisional Deliberative Matter – For Official Use Only Within DoD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45816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hdr="0" ftr="0" dt="0"/>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media/120054/download" TargetMode="External"/><Relationship Id="rId2" Type="http://schemas.openxmlformats.org/officeDocument/2006/relationships/hyperlink" Target="https://doi.org/10.15885/mmwr.rr6803a1" TargetMode="External"/><Relationship Id="rId1" Type="http://schemas.openxmlformats.org/officeDocument/2006/relationships/slideLayout" Target="../slideLayouts/slideLayout11.xml"/><Relationship Id="rId5" Type="http://schemas.openxmlformats.org/officeDocument/2006/relationships/hyperlink" Target="https://www.who.int/influenza/vaccines/tropics/vaccination_formulation/en/" TargetMode="External"/><Relationship Id="rId4" Type="http://schemas.openxmlformats.org/officeDocument/2006/relationships/hyperlink" Target="https://www.health.mil/Military-Health-Topics/Health-Readiness/Immunization-Healthcare/Vaccine-Preventable-Diseas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dha.ncr.j7.mbx.cepo-cms-support@mail.mil" TargetMode="External"/><Relationship Id="rId2" Type="http://schemas.openxmlformats.org/officeDocument/2006/relationships/hyperlink" Target="https://www.dhaj7-cepo.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
            </a:r>
            <a:br>
              <a:rPr lang="en-US" sz="3600" dirty="0" smtClean="0"/>
            </a:br>
            <a:r>
              <a:rPr lang="en-US" sz="3600" dirty="0" smtClean="0"/>
              <a:t>Home Study-</a:t>
            </a:r>
            <a:br>
              <a:rPr lang="en-US" sz="3600" dirty="0" smtClean="0"/>
            </a:br>
            <a:r>
              <a:rPr lang="en-US" sz="3600" dirty="0" smtClean="0"/>
              <a:t>Southern </a:t>
            </a:r>
            <a:r>
              <a:rPr lang="en-US" sz="3600" dirty="0" smtClean="0"/>
              <a:t>Hemisphere Influenza Vaccine Implementation Brief</a:t>
            </a:r>
            <a:br>
              <a:rPr lang="en-US" sz="3600" dirty="0" smtClean="0"/>
            </a:br>
            <a:r>
              <a:rPr lang="en-US" dirty="0"/>
              <a:t/>
            </a:r>
            <a:br>
              <a:rPr lang="en-US" dirty="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DBDBAC34-9874-43AC-BBBB-E0CAF53FAF4D}" type="slidenum">
              <a:rPr lang="en-US" altLang="en-US" smtClean="0"/>
              <a:pPr/>
              <a:t>1</a:t>
            </a:fld>
            <a:endParaRPr lang="en-US" altLang="en-US" dirty="0"/>
          </a:p>
        </p:txBody>
      </p:sp>
      <p:sp>
        <p:nvSpPr>
          <p:cNvPr id="3" name="Rectangle 2"/>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65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US" dirty="0"/>
              <a:t>Southern Hemisphere Influenza </a:t>
            </a:r>
            <a:r>
              <a:rPr lang="en-US" dirty="0" smtClean="0"/>
              <a:t>Vaccine Requirements and Recommendations </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Southern </a:t>
            </a:r>
            <a:r>
              <a:rPr lang="en-US" sz="2000" dirty="0"/>
              <a:t>Hemisphere influenza vaccination is required for </a:t>
            </a:r>
            <a:r>
              <a:rPr lang="en-US" sz="2000" dirty="0" smtClean="0"/>
              <a:t>all Active Duty (AD), Reserve Component (RC), </a:t>
            </a:r>
            <a:r>
              <a:rPr lang="en-US" sz="2000" dirty="0"/>
              <a:t>Guard members (and recommended for all other beneficiaries), permanently or temporarily assigned for at least </a:t>
            </a:r>
            <a:r>
              <a:rPr lang="en-US" sz="2000" dirty="0" smtClean="0"/>
              <a:t>14 days </a:t>
            </a:r>
            <a:r>
              <a:rPr lang="en-US" sz="2000" dirty="0"/>
              <a:t>between </a:t>
            </a:r>
            <a:r>
              <a:rPr lang="en-US" sz="2000" dirty="0" smtClean="0"/>
              <a:t>April through </a:t>
            </a:r>
            <a:r>
              <a:rPr lang="en-US" sz="2000" dirty="0"/>
              <a:t>September to an area designated as a Southern Hemisphere influenza zone by </a:t>
            </a:r>
            <a:r>
              <a:rPr lang="en-US" sz="2000" dirty="0" smtClean="0"/>
              <a:t>the WHO. </a:t>
            </a:r>
            <a:endParaRPr lang="en-US" sz="2000" strike="sngStrike" dirty="0" smtClean="0"/>
          </a:p>
          <a:p>
            <a:pPr lvl="1">
              <a:buFont typeface="Wingdings" panose="05000000000000000000" pitchFamily="2" charset="2"/>
              <a:buChar char="§"/>
            </a:pPr>
            <a:r>
              <a:rPr lang="en-US" sz="2000" dirty="0" smtClean="0"/>
              <a:t>Family </a:t>
            </a:r>
            <a:r>
              <a:rPr lang="en-US" sz="2000" dirty="0"/>
              <a:t>members </a:t>
            </a:r>
            <a:r>
              <a:rPr lang="en-US" sz="2000" dirty="0" smtClean="0"/>
              <a:t>who </a:t>
            </a:r>
            <a:r>
              <a:rPr lang="en-US" sz="2000" dirty="0"/>
              <a:t>are living in or </a:t>
            </a:r>
            <a:r>
              <a:rPr lang="en-US" sz="2000" dirty="0" smtClean="0"/>
              <a:t>on Permanent Change of Station (PCS) </a:t>
            </a:r>
            <a:r>
              <a:rPr lang="en-US" sz="2000" dirty="0"/>
              <a:t>to the Southern Hemisphere are authorized to receive the Southern Hemisphere vaccine. </a:t>
            </a:r>
            <a:r>
              <a:rPr lang="en-US" sz="2000" dirty="0" smtClean="0"/>
              <a:t/>
            </a:r>
            <a:br>
              <a:rPr lang="en-US" sz="2000" dirty="0" smtClean="0"/>
            </a:br>
            <a:endParaRPr lang="en-US" sz="2000" dirty="0" smtClean="0"/>
          </a:p>
          <a:p>
            <a:pPr>
              <a:buFont typeface="Wingdings" panose="05000000000000000000" pitchFamily="2" charset="2"/>
              <a:buChar char="§"/>
            </a:pPr>
            <a:r>
              <a:rPr lang="en-US" sz="2000" dirty="0" smtClean="0"/>
              <a:t>Personnel </a:t>
            </a:r>
            <a:r>
              <a:rPr lang="en-US" sz="2000" dirty="0"/>
              <a:t>traveling to the Southern Hemisphere between April and September should be vaccinated at least two weeks prior to entry into the region, if possible.  </a:t>
            </a:r>
            <a:endParaRPr lang="en-US" sz="2000" dirty="0" smtClean="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10</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97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US" dirty="0"/>
              <a:t>Southern Hemisphere Influenza </a:t>
            </a:r>
            <a:r>
              <a:rPr lang="en-US" dirty="0" smtClean="0"/>
              <a:t>Vaccine Requirements and Recommendations </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Individuals </a:t>
            </a:r>
            <a:r>
              <a:rPr lang="en-US" sz="2000" dirty="0"/>
              <a:t>can receive both the Southern and Northern </a:t>
            </a:r>
            <a:r>
              <a:rPr lang="en-US" sz="2000" dirty="0" smtClean="0"/>
              <a:t>Hemisphere influenza </a:t>
            </a:r>
            <a:r>
              <a:rPr lang="en-US" sz="2000" dirty="0"/>
              <a:t>vaccines within a 12 month period </a:t>
            </a:r>
            <a:r>
              <a:rPr lang="en-US" sz="2000" dirty="0" smtClean="0"/>
              <a:t>if </a:t>
            </a:r>
            <a:r>
              <a:rPr lang="en-US" sz="2000" dirty="0"/>
              <a:t>their travels take them into both </a:t>
            </a:r>
            <a:r>
              <a:rPr lang="en-US" sz="2000" dirty="0" smtClean="0"/>
              <a:t>hemispheres </a:t>
            </a:r>
            <a:r>
              <a:rPr lang="en-US" sz="2000" dirty="0"/>
              <a:t>for longer than 14 days during the respective flu seasons.  However, the two vaccines should be separated by 28 days. </a:t>
            </a:r>
            <a:r>
              <a:rPr lang="en-US" sz="2000" dirty="0" smtClean="0"/>
              <a:t/>
            </a:r>
            <a:br>
              <a:rPr lang="en-US" sz="2000" dirty="0" smtClean="0"/>
            </a:br>
            <a:endParaRPr lang="en-US" sz="2000" dirty="0" smtClean="0"/>
          </a:p>
          <a:p>
            <a:pPr>
              <a:buFont typeface="Wingdings" panose="05000000000000000000" pitchFamily="2" charset="2"/>
              <a:buChar char="§"/>
            </a:pPr>
            <a:r>
              <a:rPr lang="en-US" sz="2000" dirty="0" smtClean="0"/>
              <a:t>Personnel </a:t>
            </a:r>
            <a:r>
              <a:rPr lang="en-US" sz="2000" dirty="0"/>
              <a:t>traveling/residing in the Northern Hemisphere for at least </a:t>
            </a:r>
            <a:r>
              <a:rPr lang="en-US" sz="2000" dirty="0" smtClean="0"/>
              <a:t>14</a:t>
            </a:r>
            <a:r>
              <a:rPr lang="en-US" sz="2000" dirty="0" smtClean="0">
                <a:solidFill>
                  <a:srgbClr val="FF0000"/>
                </a:solidFill>
              </a:rPr>
              <a:t> </a:t>
            </a:r>
            <a:r>
              <a:rPr lang="en-US" sz="2000" dirty="0" smtClean="0"/>
              <a:t>days </a:t>
            </a:r>
            <a:r>
              <a:rPr lang="en-US" sz="2000" dirty="0"/>
              <a:t>between October to March, and have not previously received the current seasonal Northern Hemisphere influenza vaccine, are required to receive a Northern Hemisphere vaccine </a:t>
            </a:r>
            <a:r>
              <a:rPr lang="en-US" sz="2000" dirty="0" smtClean="0"/>
              <a:t>in accordance with the most current Defense Health Agency-Interim Procedures Memorandum (DHA-IPM) </a:t>
            </a:r>
            <a:r>
              <a:rPr lang="en-US" sz="2000" dirty="0"/>
              <a:t>for Northern Hemisphere seasonal influenza vaccination program</a:t>
            </a:r>
            <a:r>
              <a:rPr lang="en-US" sz="2000" dirty="0" smtClean="0"/>
              <a:t>.</a:t>
            </a:r>
          </a:p>
          <a:p>
            <a:pPr>
              <a:buFont typeface="Wingdings" panose="05000000000000000000" pitchFamily="2" charset="2"/>
              <a:buChar char="§"/>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11</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01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4" y="129676"/>
            <a:ext cx="7840744" cy="696922"/>
          </a:xfrm>
        </p:spPr>
        <p:txBody>
          <a:bodyPr>
            <a:normAutofit/>
          </a:bodyPr>
          <a:lstStyle/>
          <a:p>
            <a:pPr marL="342900" lvl="0" indent="-342900">
              <a:spcBef>
                <a:spcPct val="20000"/>
              </a:spcBef>
            </a:pPr>
            <a:r>
              <a:rPr lang="en-US" dirty="0" err="1" smtClean="0">
                <a:ea typeface="+mn-ea"/>
                <a:cs typeface="+mn-cs"/>
              </a:rPr>
              <a:t>Fluzone</a:t>
            </a:r>
            <a:r>
              <a:rPr lang="en-US" dirty="0" smtClean="0"/>
              <a:t>®</a:t>
            </a:r>
            <a:r>
              <a:rPr lang="en-US" dirty="0" smtClean="0">
                <a:ea typeface="+mn-ea"/>
                <a:cs typeface="+mn-cs"/>
              </a:rPr>
              <a:t> Southern Hemisphere Influenza Vaccine</a:t>
            </a:r>
            <a:endParaRPr lang="en-US" dirty="0"/>
          </a:p>
        </p:txBody>
      </p:sp>
      <p:sp>
        <p:nvSpPr>
          <p:cNvPr id="3" name="Content Placeholder 2"/>
          <p:cNvSpPr>
            <a:spLocks noGrp="1"/>
          </p:cNvSpPr>
          <p:nvPr>
            <p:ph idx="1"/>
          </p:nvPr>
        </p:nvSpPr>
        <p:spPr>
          <a:xfrm>
            <a:off x="238027" y="1079516"/>
            <a:ext cx="8802278" cy="4958253"/>
          </a:xfrm>
        </p:spPr>
        <p:txBody>
          <a:bodyPr/>
          <a:lstStyle/>
          <a:p>
            <a:pPr>
              <a:buFont typeface="Wingdings" panose="05000000000000000000" pitchFamily="2" charset="2"/>
              <a:buChar char="§"/>
            </a:pPr>
            <a:r>
              <a:rPr lang="en-US" sz="2000" dirty="0" smtClean="0"/>
              <a:t>Sanofi </a:t>
            </a:r>
            <a:r>
              <a:rPr lang="en-US" sz="2000" dirty="0"/>
              <a:t>Pasteur manufacturers the  only U.S. licensed Southern Hemisphere influenza vaccine, Fluzone® Quadrivalent – Southern Hemisphere, which received FDA licensure in 2018. </a:t>
            </a:r>
            <a:r>
              <a:rPr lang="en-US" sz="2000" dirty="0" smtClean="0"/>
              <a:t/>
            </a:r>
            <a:br>
              <a:rPr lang="en-US" sz="2000" dirty="0" smtClean="0"/>
            </a:br>
            <a:endParaRPr lang="en-US" sz="2000" dirty="0" smtClean="0"/>
          </a:p>
          <a:p>
            <a:pPr>
              <a:buFont typeface="Wingdings" panose="05000000000000000000" pitchFamily="2" charset="2"/>
              <a:buChar char="§"/>
            </a:pPr>
            <a:r>
              <a:rPr lang="en-US" sz="2000" dirty="0"/>
              <a:t>While Southern Hemisphere Fluzone® </a:t>
            </a:r>
            <a:r>
              <a:rPr lang="en-US" sz="2000" dirty="0" smtClean="0"/>
              <a:t>Influenza </a:t>
            </a:r>
            <a:r>
              <a:rPr lang="en-US" sz="2000" dirty="0"/>
              <a:t>vaccine </a:t>
            </a:r>
            <a:r>
              <a:rPr lang="en-US" sz="2000" dirty="0" smtClean="0"/>
              <a:t>might </a:t>
            </a:r>
            <a:r>
              <a:rPr lang="en-US" sz="2000" dirty="0"/>
              <a:t>differ in viral composition from the Northern Hemisphere Fluzone® </a:t>
            </a:r>
            <a:r>
              <a:rPr lang="en-US" sz="2000" dirty="0" smtClean="0"/>
              <a:t>formulation (1 vaccine strain </a:t>
            </a:r>
            <a:r>
              <a:rPr lang="en-US" sz="2000" dirty="0"/>
              <a:t>change ~40</a:t>
            </a:r>
            <a:r>
              <a:rPr lang="en-US" sz="2000" dirty="0" smtClean="0"/>
              <a:t>%; </a:t>
            </a:r>
            <a:r>
              <a:rPr lang="en-US" sz="2000" dirty="0"/>
              <a:t>2 </a:t>
            </a:r>
            <a:r>
              <a:rPr lang="en-US" sz="2000" dirty="0" smtClean="0"/>
              <a:t>strains </a:t>
            </a:r>
            <a:r>
              <a:rPr lang="en-US" sz="2000" dirty="0"/>
              <a:t>change ~12</a:t>
            </a:r>
            <a:r>
              <a:rPr lang="en-US" sz="2000" dirty="0" smtClean="0"/>
              <a:t>%; </a:t>
            </a:r>
            <a:r>
              <a:rPr lang="en-US" sz="2000" dirty="0"/>
              <a:t>3 strain change ~5</a:t>
            </a:r>
            <a:r>
              <a:rPr lang="en-US" sz="2000" dirty="0" smtClean="0"/>
              <a:t>%), it otherwise contains the same components (preservatives, stabilizers, etc.) as the Northern Hemisphere </a:t>
            </a:r>
            <a:r>
              <a:rPr lang="en-US" sz="2000" dirty="0"/>
              <a:t>Fluzone® vaccine. </a:t>
            </a:r>
            <a:r>
              <a:rPr lang="en-US" sz="2000" dirty="0" smtClean="0"/>
              <a:t> </a:t>
            </a:r>
            <a:br>
              <a:rPr lang="en-US" sz="2000" dirty="0" smtClean="0"/>
            </a:br>
            <a:endParaRPr lang="en-US" sz="2000" dirty="0" smtClean="0"/>
          </a:p>
          <a:p>
            <a:pPr>
              <a:buFont typeface="Wingdings" panose="05000000000000000000" pitchFamily="2" charset="2"/>
              <a:buChar char="§"/>
            </a:pPr>
            <a:r>
              <a:rPr lang="en-US" sz="2000" dirty="0" smtClean="0"/>
              <a:t>Other brands of Southern </a:t>
            </a:r>
            <a:r>
              <a:rPr lang="en-US" sz="2000" dirty="0"/>
              <a:t>Hemisphere </a:t>
            </a:r>
            <a:r>
              <a:rPr lang="en-US" sz="2000" dirty="0" smtClean="0"/>
              <a:t/>
            </a:r>
            <a:br>
              <a:rPr lang="en-US" sz="2000" dirty="0" smtClean="0"/>
            </a:br>
            <a:r>
              <a:rPr lang="en-US" sz="2000" dirty="0" smtClean="0"/>
              <a:t>seasonal </a:t>
            </a:r>
            <a:r>
              <a:rPr lang="en-US" sz="2000" dirty="0"/>
              <a:t>influenza vaccines are not </a:t>
            </a:r>
            <a:r>
              <a:rPr lang="en-US" sz="2000" dirty="0" smtClean="0"/>
              <a:t/>
            </a:r>
            <a:br>
              <a:rPr lang="en-US" sz="2000" dirty="0" smtClean="0"/>
            </a:br>
            <a:r>
              <a:rPr lang="en-US" sz="2000" dirty="0" smtClean="0"/>
              <a:t>licensed by the FDA and therefore not </a:t>
            </a:r>
            <a:br>
              <a:rPr lang="en-US" sz="2000" dirty="0" smtClean="0"/>
            </a:br>
            <a:r>
              <a:rPr lang="en-US" sz="2000" dirty="0" smtClean="0"/>
              <a:t>available in the United States.</a:t>
            </a:r>
            <a:endParaRPr lang="en-US" sz="2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12</a:t>
            </a:fld>
            <a:endParaRPr lang="en-US" altLang="en-US" dirty="0"/>
          </a:p>
        </p:txBody>
      </p:sp>
      <p:sp>
        <p:nvSpPr>
          <p:cNvPr id="5" name="TextBox 4"/>
          <p:cNvSpPr txBox="1"/>
          <p:nvPr/>
        </p:nvSpPr>
        <p:spPr>
          <a:xfrm>
            <a:off x="5611214" y="5911708"/>
            <a:ext cx="3075586" cy="276999"/>
          </a:xfrm>
          <a:prstGeom prst="rect">
            <a:avLst/>
          </a:prstGeom>
          <a:noFill/>
        </p:spPr>
        <p:txBody>
          <a:bodyPr wrap="none" rtlCol="0">
            <a:spAutoFit/>
          </a:bodyPr>
          <a:lstStyle/>
          <a:p>
            <a:r>
              <a:rPr lang="nl-NL" sz="1200" dirty="0">
                <a:latin typeface="Myriad Pro"/>
              </a:rPr>
              <a:t>MMWR / August 23, 2019 / Vol. 68 / No. 3 </a:t>
            </a:r>
            <a:endParaRPr lang="en-US" sz="1200"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4203" y="4256764"/>
            <a:ext cx="3822597" cy="14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984124" y="5434885"/>
            <a:ext cx="1687132" cy="2460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3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of the Southern Hemisphere Influenza Vaccine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Screening, indications, contraindications, </a:t>
            </a:r>
            <a:r>
              <a:rPr lang="en-US" sz="2000" dirty="0"/>
              <a:t>and </a:t>
            </a:r>
            <a:r>
              <a:rPr lang="en-US" sz="2000" dirty="0" smtClean="0"/>
              <a:t>administration of the southern hemisphere vaccine is identical to that of the northern vaccines.  </a:t>
            </a:r>
            <a:br>
              <a:rPr lang="en-US" sz="2000" dirty="0" smtClean="0"/>
            </a:br>
            <a:endParaRPr lang="en-US" sz="2000" dirty="0" smtClean="0"/>
          </a:p>
          <a:p>
            <a:pPr>
              <a:buFont typeface="Wingdings" panose="05000000000000000000" pitchFamily="2" charset="2"/>
              <a:buChar char="§"/>
            </a:pPr>
            <a:r>
              <a:rPr lang="en-US" sz="2000" dirty="0" smtClean="0"/>
              <a:t>Screening for all influenza immunizations (children or adults, Northern or Southern vaccines) can be accomplished with the updated DHA 116 screening form</a:t>
            </a:r>
            <a:r>
              <a:rPr lang="en-US" sz="2000" dirty="0"/>
              <a:t> </a:t>
            </a:r>
            <a:r>
              <a:rPr lang="en-US" sz="2000" dirty="0" smtClean="0"/>
              <a:t>available on our website.</a:t>
            </a:r>
          </a:p>
          <a:p>
            <a:pPr lvl="1">
              <a:buFont typeface="Wingdings" panose="05000000000000000000" pitchFamily="2" charset="2"/>
              <a:buChar char="§"/>
            </a:pPr>
            <a:r>
              <a:rPr lang="en-US" sz="1800" dirty="0" smtClean="0"/>
              <a:t>New form can be filled out on a tablet, computer, or </a:t>
            </a:r>
            <a:br>
              <a:rPr lang="en-US" sz="1800" dirty="0" smtClean="0"/>
            </a:br>
            <a:r>
              <a:rPr lang="en-US" sz="1800" dirty="0" smtClean="0"/>
              <a:t>paper (including </a:t>
            </a:r>
            <a:r>
              <a:rPr lang="en-US" sz="1800" dirty="0" err="1" smtClean="0"/>
              <a:t>multicopy</a:t>
            </a:r>
            <a:r>
              <a:rPr lang="en-US" sz="1800" dirty="0" smtClean="0"/>
              <a:t>)</a:t>
            </a:r>
          </a:p>
          <a:p>
            <a:pPr lvl="1">
              <a:buFont typeface="Wingdings" panose="05000000000000000000" pitchFamily="2" charset="2"/>
              <a:buChar char="§"/>
            </a:pPr>
            <a:r>
              <a:rPr lang="en-US" sz="1800" dirty="0" smtClean="0"/>
              <a:t>New </a:t>
            </a:r>
            <a:r>
              <a:rPr lang="en-US" sz="1800" dirty="0"/>
              <a:t>form has check box for Northern and Southern </a:t>
            </a:r>
            <a:r>
              <a:rPr lang="en-US" sz="1800" dirty="0" smtClean="0"/>
              <a:t/>
            </a:r>
            <a:br>
              <a:rPr lang="en-US" sz="1800" dirty="0" smtClean="0"/>
            </a:br>
            <a:r>
              <a:rPr lang="en-US" sz="1800" dirty="0" smtClean="0"/>
              <a:t>Formulations </a:t>
            </a:r>
            <a:r>
              <a:rPr lang="en-US" sz="1800" dirty="0"/>
              <a:t>of </a:t>
            </a:r>
            <a:r>
              <a:rPr lang="en-US" sz="1800" dirty="0" err="1" smtClean="0"/>
              <a:t>Fluzone</a:t>
            </a:r>
            <a:r>
              <a:rPr lang="en-US" sz="1800" dirty="0" smtClean="0"/>
              <a:t/>
            </a:r>
            <a:br>
              <a:rPr lang="en-US" sz="1800" dirty="0" smtClean="0"/>
            </a:br>
            <a:endParaRPr lang="en-US" sz="1800" dirty="0"/>
          </a:p>
          <a:p>
            <a:pPr>
              <a:buFont typeface="Wingdings" panose="05000000000000000000" pitchFamily="2" charset="2"/>
              <a:buChar char="§"/>
            </a:pPr>
            <a:r>
              <a:rPr lang="en-US" sz="2000" dirty="0" smtClean="0"/>
              <a:t>Southern </a:t>
            </a:r>
            <a:r>
              <a:rPr lang="en-US" sz="2000" dirty="0"/>
              <a:t>Hemisphere </a:t>
            </a:r>
            <a:r>
              <a:rPr lang="en-US" sz="2000" dirty="0" smtClean="0"/>
              <a:t>influenza </a:t>
            </a:r>
            <a:r>
              <a:rPr lang="en-US" sz="2000" dirty="0"/>
              <a:t>vaccines may be </a:t>
            </a:r>
            <a:r>
              <a:rPr lang="en-US" sz="2000" dirty="0" smtClean="0"/>
              <a:t/>
            </a:r>
            <a:br>
              <a:rPr lang="en-US" sz="2000" dirty="0" smtClean="0"/>
            </a:br>
            <a:r>
              <a:rPr lang="en-US" sz="2000" dirty="0" smtClean="0"/>
              <a:t>administered </a:t>
            </a:r>
            <a:r>
              <a:rPr lang="en-US" sz="2000" dirty="0"/>
              <a:t>concurrently with other inactivated or </a:t>
            </a:r>
            <a:r>
              <a:rPr lang="en-US" sz="2000" dirty="0" smtClean="0"/>
              <a:t/>
            </a:r>
            <a:br>
              <a:rPr lang="en-US" sz="2000" dirty="0" smtClean="0"/>
            </a:br>
            <a:r>
              <a:rPr lang="en-US" sz="2000" dirty="0" smtClean="0"/>
              <a:t>live </a:t>
            </a:r>
            <a:r>
              <a:rPr lang="en-US" sz="2000" dirty="0"/>
              <a:t>vaccines (at different anatomic sites</a:t>
            </a:r>
            <a:r>
              <a:rPr lang="en-US" sz="2000" dirty="0" smtClean="0"/>
              <a:t>)</a:t>
            </a:r>
          </a:p>
          <a:p>
            <a:pPr marL="0" indent="0">
              <a:buNone/>
            </a:pP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13</a:t>
            </a:fld>
            <a:endParaRPr lang="en-US" altLang="en-US" dirty="0"/>
          </a:p>
        </p:txBody>
      </p:sp>
      <p:pic>
        <p:nvPicPr>
          <p:cNvPr id="5" name="Picture 4"/>
          <p:cNvPicPr>
            <a:picLocks noChangeAspect="1"/>
          </p:cNvPicPr>
          <p:nvPr/>
        </p:nvPicPr>
        <p:blipFill>
          <a:blip r:embed="rId2"/>
          <a:stretch>
            <a:fillRect/>
          </a:stretch>
        </p:blipFill>
        <p:spPr>
          <a:xfrm>
            <a:off x="6233375" y="2871251"/>
            <a:ext cx="2466304" cy="3306428"/>
          </a:xfrm>
          <a:prstGeom prst="rect">
            <a:avLst/>
          </a:prstGeom>
          <a:ln w="6350">
            <a:solidFill>
              <a:schemeClr val="tx1"/>
            </a:solidFill>
          </a:ln>
        </p:spPr>
      </p:pic>
      <p:sp>
        <p:nvSpPr>
          <p:cNvPr id="6" name="Rectangle 5"/>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19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of the Southern Hemisphere Influenza Vaccine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Adverse </a:t>
            </a:r>
            <a:r>
              <a:rPr lang="en-US" sz="2000" dirty="0"/>
              <a:t>reactions: Local reactions are common after administration of </a:t>
            </a:r>
            <a:r>
              <a:rPr lang="en-US" sz="2000" dirty="0" smtClean="0"/>
              <a:t>either Fluzone formulation. </a:t>
            </a:r>
            <a:r>
              <a:rPr lang="en-US" sz="2000" dirty="0"/>
              <a:t>Reactions include soreness (67%), redness (34%) and swelling (25%) and generally last 1-2 days. Systemic reactions include fever &gt;100.4°F (7%), headache (23%), malaise (32%), and muscle aches (39%). Hypersensitivity (allergy) to vaccine components is rare, but may occur</a:t>
            </a:r>
            <a:r>
              <a:rPr lang="en-US" sz="2000" dirty="0" smtClean="0"/>
              <a:t>.</a:t>
            </a:r>
            <a:br>
              <a:rPr lang="en-US" sz="2000" dirty="0" smtClean="0"/>
            </a:br>
            <a:endParaRPr lang="en-US" sz="2000" dirty="0" smtClean="0"/>
          </a:p>
          <a:p>
            <a:pPr>
              <a:buFont typeface="Wingdings" panose="05000000000000000000" pitchFamily="2" charset="2"/>
              <a:buChar char="§"/>
            </a:pPr>
            <a:r>
              <a:rPr lang="en-US" sz="2000" dirty="0" smtClean="0"/>
              <a:t>Pregnancy</a:t>
            </a:r>
            <a:endParaRPr lang="en-US" sz="2000" dirty="0"/>
          </a:p>
          <a:p>
            <a:pPr lvl="1">
              <a:buFont typeface="Wingdings" panose="05000000000000000000" pitchFamily="2" charset="2"/>
              <a:buChar char="§"/>
            </a:pPr>
            <a:r>
              <a:rPr lang="en-US" sz="2000" dirty="0"/>
              <a:t>Another </a:t>
            </a:r>
            <a:r>
              <a:rPr lang="en-US" sz="2000" dirty="0" smtClean="0"/>
              <a:t>FDA/Advisory Committee on Immunization Practices (ACIP) </a:t>
            </a:r>
            <a:r>
              <a:rPr lang="en-US" sz="2000" dirty="0"/>
              <a:t>disconnect:</a:t>
            </a:r>
          </a:p>
          <a:p>
            <a:pPr lvl="2"/>
            <a:r>
              <a:rPr lang="en-US" sz="2000" dirty="0"/>
              <a:t>FDA- Fluzone </a:t>
            </a:r>
            <a:r>
              <a:rPr lang="en-US" sz="2000" dirty="0" err="1"/>
              <a:t>Quadrivalent</a:t>
            </a:r>
            <a:r>
              <a:rPr lang="en-US" sz="2000" dirty="0"/>
              <a:t> should be given to a pregnant woman only if clearly needed.</a:t>
            </a:r>
          </a:p>
          <a:p>
            <a:pPr lvl="2"/>
            <a:r>
              <a:rPr lang="en-US" sz="2000" dirty="0"/>
              <a:t>ACIP - pregnant women should get an influenza vaccine during any trimester of their pregnancy </a:t>
            </a:r>
          </a:p>
          <a:p>
            <a:pPr marL="0" indent="0">
              <a:buNone/>
            </a:pP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14</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19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US" dirty="0">
                <a:solidFill>
                  <a:prstClr val="black"/>
                </a:solidFill>
              </a:rPr>
              <a:t>Administration of the Southern Hemisphere Influenza Vaccine </a:t>
            </a:r>
            <a:endParaRPr lang="en-US" sz="3200" dirty="0"/>
          </a:p>
        </p:txBody>
      </p:sp>
      <p:sp>
        <p:nvSpPr>
          <p:cNvPr id="3" name="Content Placeholder 2"/>
          <p:cNvSpPr>
            <a:spLocks noGrp="1"/>
          </p:cNvSpPr>
          <p:nvPr>
            <p:ph idx="1"/>
          </p:nvPr>
        </p:nvSpPr>
        <p:spPr/>
        <p:txBody>
          <a:bodyPr/>
          <a:lstStyle/>
          <a:p>
            <a:pPr marR="0">
              <a:spcBef>
                <a:spcPts val="0"/>
              </a:spcBef>
              <a:spcAft>
                <a:spcPts val="0"/>
              </a:spcAft>
              <a:buFont typeface="Wingdings" panose="05000000000000000000" pitchFamily="2" charset="2"/>
              <a:buChar char="§"/>
              <a:tabLst>
                <a:tab pos="228600" algn="l"/>
                <a:tab pos="457200" algn="l"/>
                <a:tab pos="685800" algn="l"/>
                <a:tab pos="914400" algn="l"/>
                <a:tab pos="1143000" algn="l"/>
              </a:tabLst>
            </a:pPr>
            <a:r>
              <a:rPr lang="en-US" sz="2000" dirty="0" smtClean="0">
                <a:ea typeface="Times New Roman" panose="02020603050405020304" pitchFamily="18" charset="0"/>
              </a:rPr>
              <a:t>Only appropriately </a:t>
            </a:r>
            <a:r>
              <a:rPr lang="en-US" sz="2000" dirty="0">
                <a:ea typeface="Times New Roman" panose="02020603050405020304" pitchFamily="18" charset="0"/>
              </a:rPr>
              <a:t>trained and qualified medical personnel working within their scope of practice, upon the order (including standing orders) of an appropriately privileged healthcare provider, will administer the influenza vaccine.  </a:t>
            </a:r>
            <a:endParaRPr lang="en-US" sz="2000" dirty="0" smtClean="0">
              <a:ea typeface="Times New Roman" panose="02020603050405020304" pitchFamily="18" charset="0"/>
            </a:endParaRPr>
          </a:p>
          <a:p>
            <a:pPr lvl="1">
              <a:spcBef>
                <a:spcPts val="0"/>
              </a:spcBef>
              <a:spcAft>
                <a:spcPts val="0"/>
              </a:spcAft>
              <a:buFont typeface="Wingdings" panose="05000000000000000000" pitchFamily="2" charset="2"/>
              <a:buChar char="§"/>
              <a:tabLst>
                <a:tab pos="228600" algn="l"/>
                <a:tab pos="457200" algn="l"/>
                <a:tab pos="685800" algn="l"/>
                <a:tab pos="914400" algn="l"/>
                <a:tab pos="1143000" algn="l"/>
              </a:tabLst>
            </a:pPr>
            <a:r>
              <a:rPr lang="en-US" sz="1800" dirty="0" smtClean="0">
                <a:ea typeface="Times New Roman" panose="02020603050405020304" pitchFamily="18" charset="0"/>
              </a:rPr>
              <a:t>Joint Knowledge Online (JKO) training (for NH vaccine) counts for administering SH vaccine </a:t>
            </a:r>
          </a:p>
          <a:p>
            <a:pPr lvl="1">
              <a:spcBef>
                <a:spcPts val="0"/>
              </a:spcBef>
              <a:spcAft>
                <a:spcPts val="0"/>
              </a:spcAft>
              <a:buFont typeface="Wingdings" panose="05000000000000000000" pitchFamily="2" charset="2"/>
              <a:buChar char="§"/>
              <a:tabLst>
                <a:tab pos="228600" algn="l"/>
                <a:tab pos="457200" algn="l"/>
                <a:tab pos="685800" algn="l"/>
                <a:tab pos="914400" algn="l"/>
                <a:tab pos="1143000" algn="l"/>
              </a:tabLst>
            </a:pPr>
            <a:r>
              <a:rPr lang="en-US" sz="1800" dirty="0">
                <a:ea typeface="Times New Roman" panose="02020603050405020304" pitchFamily="18" charset="0"/>
              </a:rPr>
              <a:t>On-site training provided by a Regional Vaccine Safety Hub</a:t>
            </a:r>
          </a:p>
          <a:p>
            <a:pPr lvl="1">
              <a:spcBef>
                <a:spcPts val="0"/>
              </a:spcBef>
              <a:spcAft>
                <a:spcPts val="0"/>
              </a:spcAft>
              <a:buFont typeface="Wingdings" panose="05000000000000000000" pitchFamily="2" charset="2"/>
              <a:buChar char="§"/>
              <a:tabLst>
                <a:tab pos="228600" algn="l"/>
                <a:tab pos="457200" algn="l"/>
                <a:tab pos="685800" algn="l"/>
                <a:tab pos="914400" algn="l"/>
                <a:tab pos="1143000" algn="l"/>
              </a:tabLst>
            </a:pPr>
            <a:r>
              <a:rPr lang="en-US" sz="1800" dirty="0" smtClean="0">
                <a:ea typeface="Times New Roman" panose="02020603050405020304" pitchFamily="18" charset="0"/>
              </a:rPr>
              <a:t>The Influenza Immunization Competency Assessment form has been amended to read: </a:t>
            </a:r>
          </a:p>
          <a:p>
            <a:pPr lvl="2">
              <a:spcBef>
                <a:spcPts val="0"/>
              </a:spcBef>
              <a:spcAft>
                <a:spcPts val="0"/>
              </a:spcAft>
              <a:tabLst>
                <a:tab pos="228600" algn="l"/>
                <a:tab pos="457200" algn="l"/>
                <a:tab pos="685800" algn="l"/>
                <a:tab pos="914400" algn="l"/>
                <a:tab pos="1143000" algn="l"/>
              </a:tabLst>
            </a:pPr>
            <a:r>
              <a:rPr lang="en-US" sz="1800" dirty="0">
                <a:ea typeface="Times New Roman" panose="02020603050405020304" pitchFamily="18" charset="0"/>
              </a:rPr>
              <a:t>Vaccine Administration Procedures: Selects appropriate influenza product based on age, time of year and geographic location (</a:t>
            </a:r>
            <a:r>
              <a:rPr lang="en-US" sz="1800" dirty="0" smtClean="0">
                <a:ea typeface="Times New Roman" panose="02020603050405020304" pitchFamily="18" charset="0"/>
              </a:rPr>
              <a:t>NH/SH), </a:t>
            </a:r>
            <a:r>
              <a:rPr lang="en-US" sz="1800" dirty="0">
                <a:ea typeface="Times New Roman" panose="02020603050405020304" pitchFamily="18" charset="0"/>
              </a:rPr>
              <a:t>and screening of patient. NOTE: For individuals in the </a:t>
            </a:r>
            <a:r>
              <a:rPr lang="en-US" sz="1800" dirty="0" smtClean="0">
                <a:ea typeface="Times New Roman" panose="02020603050405020304" pitchFamily="18" charset="0"/>
              </a:rPr>
              <a:t>NH </a:t>
            </a:r>
            <a:r>
              <a:rPr lang="en-US" sz="1800" dirty="0">
                <a:ea typeface="Times New Roman" panose="02020603050405020304" pitchFamily="18" charset="0"/>
              </a:rPr>
              <a:t>between Oct &amp; Mar, any age appropriate influenza formulation may be use. For those who will be in the </a:t>
            </a:r>
            <a:r>
              <a:rPr lang="en-US" sz="1800" dirty="0" smtClean="0">
                <a:ea typeface="Times New Roman" panose="02020603050405020304" pitchFamily="18" charset="0"/>
              </a:rPr>
              <a:t>SH </a:t>
            </a:r>
            <a:r>
              <a:rPr lang="en-US" sz="1800" dirty="0">
                <a:ea typeface="Times New Roman" panose="02020603050405020304" pitchFamily="18" charset="0"/>
              </a:rPr>
              <a:t>between Apr &amp; Sep, Fluzone SH, if available, is appropriate</a:t>
            </a:r>
            <a:r>
              <a:rPr lang="en-US" sz="1800" dirty="0" smtClean="0">
                <a:ea typeface="Times New Roman" panose="02020603050405020304" pitchFamily="18" charset="0"/>
              </a:rPr>
              <a:t>.</a:t>
            </a:r>
          </a:p>
          <a:p>
            <a:pPr marL="0" indent="0">
              <a:buNone/>
              <a:tabLst>
                <a:tab pos="228600" algn="l"/>
                <a:tab pos="457200" algn="l"/>
                <a:tab pos="685800" algn="l"/>
                <a:tab pos="914400" algn="l"/>
                <a:tab pos="1143000" algn="l"/>
              </a:tabLst>
            </a:pPr>
            <a:endParaRPr lang="en-US" sz="2000" dirty="0"/>
          </a:p>
          <a:p>
            <a:endParaRPr lang="en-US" sz="2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15</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0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Administration of the Southern Hemisphere Influenza Vaccine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Standing Orders have been amended to read: </a:t>
            </a:r>
          </a:p>
          <a:p>
            <a:pPr lvl="1">
              <a:buFont typeface="Wingdings" panose="05000000000000000000" pitchFamily="2" charset="2"/>
              <a:buChar char="§"/>
            </a:pPr>
            <a:r>
              <a:rPr lang="en-US" sz="1800" dirty="0" smtClean="0"/>
              <a:t>All eligible individuals are recommended to receive influenza vaccination each year based upon their geographic exposure during respective influenza season in the Northern Hemisphere or the Southern Hemisphere.</a:t>
            </a:r>
            <a:br>
              <a:rPr lang="en-US" sz="1800" dirty="0" smtClean="0"/>
            </a:br>
            <a:endParaRPr lang="en-US" sz="1800" dirty="0" smtClean="0"/>
          </a:p>
          <a:p>
            <a:pPr>
              <a:buFont typeface="Wingdings" panose="05000000000000000000" pitchFamily="2" charset="2"/>
              <a:buChar char="§"/>
            </a:pPr>
            <a:r>
              <a:rPr lang="en-US" sz="2000" dirty="0" smtClean="0"/>
              <a:t>Individuals will be provided the current Influenza Vaccine Information Statement (VIS) from the CDC. The VIS covers both the Northern and Southern Hemisphere injectable vaccines.</a:t>
            </a:r>
            <a:br>
              <a:rPr lang="en-US" sz="2000" dirty="0" smtClean="0"/>
            </a:br>
            <a:endParaRPr lang="en-US" sz="2000" dirty="0" smtClean="0"/>
          </a:p>
          <a:p>
            <a:pPr>
              <a:buFont typeface="Wingdings" panose="05000000000000000000" pitchFamily="2" charset="2"/>
              <a:buChar char="§"/>
            </a:pPr>
            <a:r>
              <a:rPr lang="en-US" sz="2000" dirty="0" smtClean="0"/>
              <a:t>Personnel who remain in the Southern Hemisphere during the Northern Hemisphere influenza season will not be required to receive the Northern Hemisphere influenza vaccine. </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16</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0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Administration of the Southern Hemisphere Influenza Vaccine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a:t>Fluzone®, </a:t>
            </a:r>
            <a:r>
              <a:rPr lang="en-US" sz="2000" dirty="0" smtClean="0"/>
              <a:t>Quadrivalent, Northern and Southern Hemisphere</a:t>
            </a:r>
          </a:p>
          <a:p>
            <a:pPr>
              <a:buFont typeface="Wingdings" panose="05000000000000000000" pitchFamily="2" charset="2"/>
              <a:buChar char="§"/>
            </a:pPr>
            <a:r>
              <a:rPr lang="en-US" sz="2000" dirty="0" smtClean="0"/>
              <a:t>Route: Intramuscular</a:t>
            </a:r>
          </a:p>
          <a:p>
            <a:pPr>
              <a:buFont typeface="Wingdings" panose="05000000000000000000" pitchFamily="2" charset="2"/>
              <a:buChar char="§"/>
            </a:pPr>
            <a:r>
              <a:rPr lang="en-US" sz="2000" dirty="0" smtClean="0"/>
              <a:t>Dosing:</a:t>
            </a:r>
          </a:p>
          <a:p>
            <a:pPr>
              <a:buFont typeface="Wingdings" panose="05000000000000000000" pitchFamily="2" charset="2"/>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a:p>
          <a:p>
            <a:pPr marL="0" indent="0">
              <a:buNone/>
            </a:pPr>
            <a:r>
              <a:rPr lang="en-US" sz="1800" dirty="0" smtClean="0"/>
              <a:t>* Children 6 months through 8 years old may need two doses, depending on their vaccination history. Two doses are needed for children receiving influenza vaccine for the first time and for any child who has not received two doses of vaccine prior to the end of the last influenza season (even if given in different seasons). The interval between the two doses should be at least four weeks.</a:t>
            </a:r>
            <a:endParaRPr lang="en-US" sz="18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17</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2969852880"/>
              </p:ext>
            </p:extLst>
          </p:nvPr>
        </p:nvGraphicFramePr>
        <p:xfrm>
          <a:off x="1068372" y="2365925"/>
          <a:ext cx="6551628" cy="2021840"/>
        </p:xfrm>
        <a:graphic>
          <a:graphicData uri="http://schemas.openxmlformats.org/drawingml/2006/table">
            <a:tbl>
              <a:tblPr firstRow="1" bandRow="1">
                <a:tableStyleId>{5C22544A-7EE6-4342-B048-85BDC9FD1C3A}</a:tableStyleId>
              </a:tblPr>
              <a:tblGrid>
                <a:gridCol w="2183876">
                  <a:extLst>
                    <a:ext uri="{9D8B030D-6E8A-4147-A177-3AD203B41FA5}">
                      <a16:colId xmlns="" xmlns:a16="http://schemas.microsoft.com/office/drawing/2014/main" val="20000"/>
                    </a:ext>
                  </a:extLst>
                </a:gridCol>
                <a:gridCol w="2183876">
                  <a:extLst>
                    <a:ext uri="{9D8B030D-6E8A-4147-A177-3AD203B41FA5}">
                      <a16:colId xmlns="" xmlns:a16="http://schemas.microsoft.com/office/drawing/2014/main" val="20001"/>
                    </a:ext>
                  </a:extLst>
                </a:gridCol>
                <a:gridCol w="2183876">
                  <a:extLst>
                    <a:ext uri="{9D8B030D-6E8A-4147-A177-3AD203B41FA5}">
                      <a16:colId xmlns="" xmlns:a16="http://schemas.microsoft.com/office/drawing/2014/main" val="20002"/>
                    </a:ext>
                  </a:extLst>
                </a:gridCol>
              </a:tblGrid>
              <a:tr h="370840">
                <a:tc>
                  <a:txBody>
                    <a:bodyPr/>
                    <a:lstStyle/>
                    <a:p>
                      <a:pPr algn="ctr"/>
                      <a:r>
                        <a:rPr lang="en-US" dirty="0" smtClean="0"/>
                        <a:t>Age</a:t>
                      </a:r>
                      <a:endParaRPr lang="en-US" dirty="0"/>
                    </a:p>
                  </a:txBody>
                  <a:tcPr/>
                </a:tc>
                <a:tc>
                  <a:txBody>
                    <a:bodyPr/>
                    <a:lstStyle/>
                    <a:p>
                      <a:pPr algn="ctr"/>
                      <a:r>
                        <a:rPr lang="en-US" dirty="0" smtClean="0"/>
                        <a:t>Dose</a:t>
                      </a:r>
                      <a:endParaRPr lang="en-US" dirty="0"/>
                    </a:p>
                  </a:txBody>
                  <a:tcPr/>
                </a:tc>
                <a:tc>
                  <a:txBody>
                    <a:bodyPr/>
                    <a:lstStyle/>
                    <a:p>
                      <a:r>
                        <a:rPr lang="en-US" dirty="0" smtClean="0"/>
                        <a:t>Series</a:t>
                      </a:r>
                      <a:r>
                        <a:rPr lang="en-US" baseline="0" dirty="0" smtClean="0"/>
                        <a:t> and Spacing</a:t>
                      </a:r>
                      <a:endParaRPr lang="en-US" dirty="0"/>
                    </a:p>
                  </a:txBody>
                  <a:tcPr/>
                </a:tc>
                <a:extLst>
                  <a:ext uri="{0D108BD9-81ED-4DB2-BD59-A6C34878D82A}">
                    <a16:rowId xmlns="" xmlns:a16="http://schemas.microsoft.com/office/drawing/2014/main" val="10000"/>
                  </a:ext>
                </a:extLst>
              </a:tr>
              <a:tr h="370840">
                <a:tc>
                  <a:txBody>
                    <a:bodyPr/>
                    <a:lstStyle/>
                    <a:p>
                      <a:pPr algn="ctr"/>
                      <a:r>
                        <a:rPr lang="en-US" dirty="0" smtClean="0"/>
                        <a:t>6-35 Months</a:t>
                      </a:r>
                      <a:endParaRPr lang="en-US" dirty="0"/>
                    </a:p>
                  </a:txBody>
                  <a:tcPr anchor="ctr"/>
                </a:tc>
                <a:tc>
                  <a:txBody>
                    <a:bodyPr/>
                    <a:lstStyle/>
                    <a:p>
                      <a:pPr algn="ctr"/>
                      <a:r>
                        <a:rPr lang="en-US" dirty="0" smtClean="0"/>
                        <a:t>0.25 or 0.5 mL</a:t>
                      </a:r>
                      <a:endParaRPr lang="en-US" dirty="0"/>
                    </a:p>
                  </a:txBody>
                  <a:tcPr anchor="ctr"/>
                </a:tc>
                <a:tc>
                  <a:txBody>
                    <a:bodyPr/>
                    <a:lstStyle/>
                    <a:p>
                      <a:r>
                        <a:rPr lang="en-US" dirty="0" smtClean="0"/>
                        <a:t>1 or 2 doses* 4 weeks apart</a:t>
                      </a:r>
                      <a:endParaRPr lang="en-US" dirty="0"/>
                    </a:p>
                  </a:txBody>
                  <a:tcPr anchor="ctr"/>
                </a:tc>
                <a:extLst>
                  <a:ext uri="{0D108BD9-81ED-4DB2-BD59-A6C34878D82A}">
                    <a16:rowId xmlns="" xmlns:a16="http://schemas.microsoft.com/office/drawing/2014/main" val="10001"/>
                  </a:ext>
                </a:extLst>
              </a:tr>
              <a:tr h="608658">
                <a:tc>
                  <a:txBody>
                    <a:bodyPr/>
                    <a:lstStyle/>
                    <a:p>
                      <a:pPr algn="ctr"/>
                      <a:r>
                        <a:rPr lang="en-US" dirty="0" smtClean="0"/>
                        <a:t>36 Months – 8 Years</a:t>
                      </a:r>
                      <a:endParaRPr lang="en-US" dirty="0"/>
                    </a:p>
                  </a:txBody>
                  <a:tcPr anchor="ctr"/>
                </a:tc>
                <a:tc>
                  <a:txBody>
                    <a:bodyPr/>
                    <a:lstStyle/>
                    <a:p>
                      <a:pPr algn="ctr"/>
                      <a:r>
                        <a:rPr lang="en-US" dirty="0" smtClean="0"/>
                        <a:t>0.5mL</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or 2 doses* 4 weeks apart</a:t>
                      </a:r>
                    </a:p>
                  </a:txBody>
                  <a:tcPr anchor="ctr"/>
                </a:tc>
                <a:extLst>
                  <a:ext uri="{0D108BD9-81ED-4DB2-BD59-A6C34878D82A}">
                    <a16:rowId xmlns="" xmlns:a16="http://schemas.microsoft.com/office/drawing/2014/main" val="10002"/>
                  </a:ext>
                </a:extLst>
              </a:tr>
              <a:tr h="370840">
                <a:tc>
                  <a:txBody>
                    <a:bodyPr/>
                    <a:lstStyle/>
                    <a:p>
                      <a:pPr algn="ctr"/>
                      <a:r>
                        <a:rPr lang="en-US" dirty="0" smtClean="0"/>
                        <a:t>9 Years</a:t>
                      </a:r>
                      <a:r>
                        <a:rPr lang="en-US" baseline="0" dirty="0" smtClean="0"/>
                        <a:t> and older</a:t>
                      </a:r>
                      <a:endParaRPr lang="en-US" dirty="0"/>
                    </a:p>
                  </a:txBody>
                  <a:tcPr anchor="ctr"/>
                </a:tc>
                <a:tc>
                  <a:txBody>
                    <a:bodyPr/>
                    <a:lstStyle/>
                    <a:p>
                      <a:pPr algn="ctr"/>
                      <a:r>
                        <a:rPr lang="en-US" dirty="0" smtClean="0"/>
                        <a:t>0.5mL</a:t>
                      </a:r>
                      <a:endParaRPr lang="en-US" dirty="0"/>
                    </a:p>
                  </a:txBody>
                  <a:tcPr anchor="ctr"/>
                </a:tc>
                <a:tc>
                  <a:txBody>
                    <a:bodyPr/>
                    <a:lstStyle/>
                    <a:p>
                      <a:endParaRPr lang="en-US" dirty="0"/>
                    </a:p>
                  </a:txBody>
                  <a:tcPr anchor="ctr"/>
                </a:tc>
                <a:extLst>
                  <a:ext uri="{0D108BD9-81ED-4DB2-BD59-A6C34878D82A}">
                    <a16:rowId xmlns="" xmlns:a16="http://schemas.microsoft.com/office/drawing/2014/main" val="10003"/>
                  </a:ext>
                </a:extLst>
              </a:tr>
            </a:tbl>
          </a:graphicData>
        </a:graphic>
      </p:graphicFrame>
      <p:sp>
        <p:nvSpPr>
          <p:cNvPr id="7" name="Rectangle 6"/>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8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70" y="152401"/>
            <a:ext cx="7900792" cy="696922"/>
          </a:xfrm>
        </p:spPr>
        <p:txBody>
          <a:bodyPr/>
          <a:lstStyle/>
          <a:p>
            <a:pPr lvl="0"/>
            <a:r>
              <a:rPr lang="en-US" dirty="0" smtClean="0"/>
              <a:t>Southern Hemisphere Influenza Vaccine DHA-IPM</a:t>
            </a:r>
            <a:br>
              <a:rPr lang="en-US" dirty="0" smtClean="0"/>
            </a:br>
            <a:r>
              <a:rPr lang="en-US" dirty="0" smtClean="0"/>
              <a:t>Ordering, Distribution, &amp; Cold Chain Management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All routine vaccine cold chain procedures remain the same for the Southern Hemisphere vaccine</a:t>
            </a:r>
          </a:p>
          <a:p>
            <a:pPr lvl="1">
              <a:buFont typeface="Wingdings" panose="05000000000000000000" pitchFamily="2" charset="2"/>
              <a:buChar char="§"/>
            </a:pPr>
            <a:r>
              <a:rPr lang="en-US" sz="1800" dirty="0"/>
              <a:t>Fluzone®, </a:t>
            </a:r>
            <a:r>
              <a:rPr lang="en-US" sz="1800" dirty="0" smtClean="0"/>
              <a:t>Quad Southern Hemisphere vaccine is a refrigerated product and must be stored at 2° to 8° C</a:t>
            </a:r>
          </a:p>
          <a:p>
            <a:pPr lvl="1">
              <a:buFont typeface="Wingdings" panose="05000000000000000000" pitchFamily="2" charset="2"/>
              <a:buChar char="§"/>
            </a:pPr>
            <a:r>
              <a:rPr lang="en-US" sz="1800" dirty="0" smtClean="0"/>
              <a:t>For references for proper cold chain and off site immunizations please see the DHA Immunization Healthcare Division (IHD) webpage for further information</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All orders for Southern Hemisphere influenza vaccine must be placed through the respective Service Medical Logistics Influenza coordinators utilizing the same format for ordering Northern Hemisphere influenza vaccine</a:t>
            </a:r>
          </a:p>
          <a:p>
            <a:pPr lvl="1">
              <a:buFont typeface="Wingdings" panose="05000000000000000000" pitchFamily="2" charset="2"/>
              <a:buChar char="§"/>
            </a:pPr>
            <a:r>
              <a:rPr lang="en-US" sz="1800" dirty="0" smtClean="0"/>
              <a:t>Priority for vaccine shipments will be for overseas locations and for units deploying to the Southern Hemisphere. Vaccine supplies will be monitored and released accordingly.</a:t>
            </a:r>
            <a:endParaRPr lang="en-US" sz="18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18</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28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21" y="152401"/>
            <a:ext cx="7712901" cy="696922"/>
          </a:xfrm>
        </p:spPr>
        <p:txBody>
          <a:bodyPr/>
          <a:lstStyle/>
          <a:p>
            <a:r>
              <a:rPr lang="en-US" dirty="0" smtClean="0"/>
              <a:t>Southern Hemisphere Influenza Vaccine DHA-IPM</a:t>
            </a:r>
            <a:br>
              <a:rPr lang="en-US" dirty="0" smtClean="0"/>
            </a:br>
            <a:r>
              <a:rPr lang="en-US" dirty="0" smtClean="0"/>
              <a:t>Documentation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smtClean="0"/>
              <a:t>All IMR systems and electronic medical records have been provided the Vaccine Administered (CVX) code for Southern Hemisphere vaccination documentation. Systems are working to load the code and program the logic for it to reflect in the various location requirements.</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CVX Code 194, Influenza, Southern Hemisphere, unspecified  will be used to document </a:t>
            </a:r>
            <a:r>
              <a:rPr lang="en-US" sz="2000" dirty="0" err="1" smtClean="0"/>
              <a:t>Fluzone</a:t>
            </a:r>
            <a:r>
              <a:rPr lang="en-US" sz="2000" dirty="0" smtClean="0"/>
              <a:t>® Quad Southern Hemisphere pre-filled syringes.</a:t>
            </a:r>
          </a:p>
          <a:p>
            <a:pPr lvl="1">
              <a:buFont typeface="Wingdings" panose="05000000000000000000" pitchFamily="2" charset="2"/>
              <a:buChar char="§"/>
            </a:pPr>
            <a:r>
              <a:rPr lang="en-US" sz="1800" dirty="0" smtClean="0"/>
              <a:t>Accurate documentation of the correct code is critical for the various systems to compute medical readiness</a:t>
            </a:r>
          </a:p>
          <a:p>
            <a:pPr lvl="1">
              <a:buFont typeface="Wingdings" panose="05000000000000000000" pitchFamily="2" charset="2"/>
              <a:buChar char="§"/>
            </a:pPr>
            <a:r>
              <a:rPr lang="en-US" sz="1800" dirty="0" smtClean="0"/>
              <a:t>Code 194 should be reflected in immunization records as Southern Hemisphere Influenza</a:t>
            </a:r>
          </a:p>
          <a:p>
            <a:pPr lvl="1">
              <a:buFont typeface="Wingdings" panose="05000000000000000000" pitchFamily="2" charset="2"/>
              <a:buChar char="§"/>
            </a:pPr>
            <a:endParaRPr lang="en-US" sz="1800" dirty="0" smtClean="0"/>
          </a:p>
          <a:p>
            <a:pPr>
              <a:buFont typeface="Wingdings" panose="05000000000000000000" pitchFamily="2" charset="2"/>
              <a:buChar char="§"/>
            </a:pPr>
            <a:r>
              <a:rPr lang="en-US" sz="2000" dirty="0" smtClean="0"/>
              <a:t>Individuals in the Southern Hemisphere will remain medically ready if they have a documented SH vaccine and will not be required to receive the Northern Hemisphere vaccine, unless traveling to NH. </a:t>
            </a:r>
            <a:endParaRPr lang="en-US" sz="2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19</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64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Presenter: CAPT (Ret.) Jay Montgomery, MD</a:t>
            </a:r>
            <a:endParaRPr lang="en-US" dirty="0"/>
          </a:p>
        </p:txBody>
      </p:sp>
      <p:sp>
        <p:nvSpPr>
          <p:cNvPr id="7" name="Content Placeholder 6"/>
          <p:cNvSpPr>
            <a:spLocks noGrp="1"/>
          </p:cNvSpPr>
          <p:nvPr>
            <p:ph sz="half" idx="2"/>
          </p:nvPr>
        </p:nvSpPr>
        <p:spPr>
          <a:xfrm>
            <a:off x="4714103" y="1442656"/>
            <a:ext cx="4038600" cy="4525963"/>
          </a:xfrm>
        </p:spPr>
        <p:txBody>
          <a:bodyPr/>
          <a:lstStyle/>
          <a:p>
            <a:pPr marL="0" indent="0">
              <a:buNone/>
            </a:pPr>
            <a:r>
              <a:rPr lang="en-US" sz="1200" dirty="0"/>
              <a:t>Dr. Jay Montgomery is a Board Certified Family Physician with specialty training in Allergy and Immunology.  He received his medical training at Balboa Naval Hospital and Camp Pendleton Naval Hospital.  He completed his Allergy &amp; Immunology Fellowship at Walter Reed Army Medical Center.  He is a Fellow of the American Academy of Family Physicians and the American Academy of Allergy, Asthma, and Immunology.  Prior to Captain Montgomery’s retirement from the United States Navy in 2007, he served as the Chief of the Allergy and Immunology Service, National Naval Medical Center and Specialty Leader for the Navy Surgeon General.  He also served as Specialty Consultant to the White House Medical Unit from 2003 to 2016.  Currently, he is the Director of the Defense Health Agency’s Immunization Healthcare Branch’s North Atlantic Region Vaccine Office.  He is credentialed at the Walter Reed National Military Medical Center, Ft. Belvoir Community Hospital, and the Portsmouth Naval Medical Center. He has published in Allergy and Asthma Proceedings, the Journal of the American Academy of Dermatology, Neurology, the Journal of Clinical Infectious Diseases, Human Vaccines and </a:t>
            </a:r>
            <a:r>
              <a:rPr lang="en-US" sz="1200" dirty="0" err="1"/>
              <a:t>Immunotherapeutics</a:t>
            </a:r>
            <a:r>
              <a:rPr lang="en-US" sz="1200" dirty="0"/>
              <a:t>, Military Medicine, Navy Medicine, the CDC’s Morbidity and Mortality Weekly Report (MMWR), the AFHSB’s Medical Surveillance Monthly Report (MSMR), and Retina. </a:t>
            </a:r>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2</a:t>
            </a:fld>
            <a:endParaRPr lang="en-US" altLang="en-US" dirty="0"/>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001" y="2141839"/>
            <a:ext cx="2216815" cy="2690988"/>
          </a:xfrm>
        </p:spPr>
      </p:pic>
    </p:spTree>
    <p:extLst>
      <p:ext uri="{BB962C8B-B14F-4D97-AF65-F5344CB8AC3E}">
        <p14:creationId xmlns:p14="http://schemas.microsoft.com/office/powerpoint/2010/main" val="184326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12"/>
          </p:nvPr>
        </p:nvSpPr>
        <p:spPr/>
        <p:txBody>
          <a:bodyPr/>
          <a:lstStyle/>
          <a:p>
            <a:fld id="{4AEC1D8B-7865-405A-BF1B-45851FEA9042}" type="slidenum">
              <a:rPr lang="en-US" altLang="en-US" smtClean="0"/>
              <a:pPr/>
              <a:t>20</a:t>
            </a:fld>
            <a:endParaRPr lang="en-US" altLang="en-US" dirty="0"/>
          </a:p>
        </p:txBody>
      </p:sp>
      <p:sp>
        <p:nvSpPr>
          <p:cNvPr id="4" name="Rectangle 3"/>
          <p:cNvSpPr/>
          <p:nvPr/>
        </p:nvSpPr>
        <p:spPr>
          <a:xfrm>
            <a:off x="228601" y="1153259"/>
            <a:ext cx="8627724" cy="5078313"/>
          </a:xfrm>
          <a:prstGeom prst="rect">
            <a:avLst/>
          </a:prstGeom>
        </p:spPr>
        <p:txBody>
          <a:bodyPr wrap="square">
            <a:spAutoFit/>
          </a:bodyPr>
          <a:lstStyle/>
          <a:p>
            <a:pPr marL="342900" indent="-342900">
              <a:buFont typeface="Wingdings" panose="05000000000000000000" pitchFamily="2" charset="2"/>
              <a:buChar char="§"/>
            </a:pPr>
            <a:r>
              <a:rPr lang="en-US" sz="2000" dirty="0"/>
              <a:t>Southern Hemisphere </a:t>
            </a:r>
            <a:r>
              <a:rPr lang="en-US" sz="2000" dirty="0" smtClean="0"/>
              <a:t>(SH) influenza </a:t>
            </a:r>
            <a:r>
              <a:rPr lang="en-US" sz="2000" dirty="0"/>
              <a:t>vaccination is </a:t>
            </a:r>
            <a:r>
              <a:rPr lang="en-US" sz="2000" u="sng" dirty="0"/>
              <a:t>required</a:t>
            </a:r>
            <a:r>
              <a:rPr lang="en-US" sz="2000" dirty="0"/>
              <a:t> for all AD, RC, </a:t>
            </a:r>
            <a:r>
              <a:rPr lang="en-US" sz="2000" dirty="0" smtClean="0"/>
              <a:t>NG </a:t>
            </a:r>
            <a:r>
              <a:rPr lang="en-US" sz="2000" dirty="0"/>
              <a:t>members (and recommended for all other beneficiaries), permanently or temporarily assigned for at least 14 days between April through September to an area designated as a </a:t>
            </a:r>
            <a:r>
              <a:rPr lang="en-US" sz="2000" dirty="0" smtClean="0"/>
              <a:t>SH influenza </a:t>
            </a:r>
            <a:r>
              <a:rPr lang="en-US" sz="2000" dirty="0"/>
              <a:t>zone by the </a:t>
            </a:r>
            <a:r>
              <a:rPr lang="en-US" sz="2000" dirty="0" smtClean="0"/>
              <a:t>World Health Organization. </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000" dirty="0" smtClean="0"/>
              <a:t>Individuals </a:t>
            </a:r>
            <a:r>
              <a:rPr lang="en-US" sz="2000" dirty="0"/>
              <a:t>can receive both the </a:t>
            </a:r>
            <a:r>
              <a:rPr lang="en-US" sz="2000" dirty="0" smtClean="0"/>
              <a:t>SH </a:t>
            </a:r>
            <a:r>
              <a:rPr lang="en-US" sz="2000" dirty="0"/>
              <a:t>and </a:t>
            </a:r>
            <a:r>
              <a:rPr lang="en-US" sz="2000" dirty="0" smtClean="0"/>
              <a:t>NH influenza </a:t>
            </a:r>
            <a:r>
              <a:rPr lang="en-US" sz="2000" dirty="0"/>
              <a:t>vaccines within a 12 </a:t>
            </a:r>
            <a:r>
              <a:rPr lang="en-US" sz="2000" dirty="0" smtClean="0"/>
              <a:t>month period.  </a:t>
            </a:r>
            <a:r>
              <a:rPr lang="en-US" sz="2000" dirty="0"/>
              <a:t>However, the two vaccines should be separated by 28 </a:t>
            </a:r>
            <a:r>
              <a:rPr lang="en-US" sz="2000" dirty="0" smtClean="0"/>
              <a:t>days. </a:t>
            </a:r>
            <a:endParaRPr lang="en-US" sz="2000" dirty="0"/>
          </a:p>
          <a:p>
            <a:pPr marL="342900" indent="-342900">
              <a:buFont typeface="Wingdings" panose="05000000000000000000" pitchFamily="2" charset="2"/>
              <a:buChar char="§"/>
            </a:pPr>
            <a:endParaRPr lang="en-US" sz="1600" dirty="0" smtClean="0"/>
          </a:p>
          <a:p>
            <a:pPr marL="342900" indent="-342900">
              <a:buFont typeface="Wingdings" panose="05000000000000000000" pitchFamily="2" charset="2"/>
              <a:buChar char="§"/>
            </a:pPr>
            <a:r>
              <a:rPr lang="en-US" sz="2000" dirty="0"/>
              <a:t>Personnel who remain in the </a:t>
            </a:r>
            <a:r>
              <a:rPr lang="en-US" sz="2000" dirty="0" smtClean="0"/>
              <a:t>SH during </a:t>
            </a:r>
            <a:r>
              <a:rPr lang="en-US" sz="2000" dirty="0"/>
              <a:t>the </a:t>
            </a:r>
            <a:r>
              <a:rPr lang="en-US" sz="2000" dirty="0" smtClean="0"/>
              <a:t>NH influenza </a:t>
            </a:r>
            <a:r>
              <a:rPr lang="en-US" sz="2000" dirty="0"/>
              <a:t>season will not be required to receive the </a:t>
            </a:r>
            <a:r>
              <a:rPr lang="en-US" sz="2000" dirty="0" smtClean="0"/>
              <a:t>NH influenza vaccine. </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000" dirty="0"/>
              <a:t>All orders for </a:t>
            </a:r>
            <a:r>
              <a:rPr lang="en-US" sz="2000" dirty="0" smtClean="0"/>
              <a:t>SH influenza </a:t>
            </a:r>
            <a:r>
              <a:rPr lang="en-US" sz="2000" dirty="0"/>
              <a:t>vaccine must be placed through the </a:t>
            </a:r>
            <a:r>
              <a:rPr lang="en-US" sz="2000" dirty="0" smtClean="0"/>
              <a:t>Service </a:t>
            </a:r>
            <a:r>
              <a:rPr lang="en-US" sz="2000" dirty="0"/>
              <a:t>Medical Logistics Influenza </a:t>
            </a:r>
            <a:r>
              <a:rPr lang="en-US" sz="2000" dirty="0" smtClean="0"/>
              <a:t>vaccine coordinators </a:t>
            </a:r>
            <a:r>
              <a:rPr lang="en-US" sz="2000" dirty="0"/>
              <a:t>utilizing the same format </a:t>
            </a:r>
            <a:r>
              <a:rPr lang="en-US" sz="2000" dirty="0" smtClean="0"/>
              <a:t>as </a:t>
            </a:r>
            <a:r>
              <a:rPr lang="en-US" sz="2000" dirty="0"/>
              <a:t>ordering </a:t>
            </a:r>
            <a:r>
              <a:rPr lang="en-US" sz="2000" dirty="0" smtClean="0"/>
              <a:t>NH influenza vaccine.</a:t>
            </a:r>
            <a:endParaRPr lang="en-US" sz="2000" dirty="0"/>
          </a:p>
          <a:p>
            <a:pPr marL="342900" indent="-342900">
              <a:buFont typeface="Wingdings" panose="05000000000000000000" pitchFamily="2" charset="2"/>
              <a:buChar char="§"/>
            </a:pPr>
            <a:endParaRPr lang="en-US" sz="1600" dirty="0" smtClean="0"/>
          </a:p>
          <a:p>
            <a:pPr marL="342900" indent="-342900">
              <a:buFont typeface="Wingdings" panose="05000000000000000000" pitchFamily="2" charset="2"/>
              <a:buChar char="§"/>
            </a:pPr>
            <a:r>
              <a:rPr lang="en-US" sz="2000" dirty="0"/>
              <a:t>CVX Code 194, Influenza, Southern Hemisphere, unspecified  will be used to document Fluzone® Quad Southern Hemisphere pre-filled </a:t>
            </a:r>
            <a:r>
              <a:rPr lang="en-US" sz="2000" dirty="0" smtClean="0"/>
              <a:t>syringes.</a:t>
            </a:r>
          </a:p>
        </p:txBody>
      </p:sp>
      <p:sp>
        <p:nvSpPr>
          <p:cNvPr id="5" name="Rectangle 4"/>
          <p:cNvSpPr/>
          <p:nvPr/>
        </p:nvSpPr>
        <p:spPr>
          <a:xfrm>
            <a:off x="2639028" y="6637206"/>
            <a:ext cx="3981691" cy="18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67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5355" y="2754199"/>
            <a:ext cx="7467600" cy="696922"/>
          </a:xfrm>
        </p:spPr>
        <p:txBody>
          <a:bodyPr/>
          <a:lstStyle/>
          <a:p>
            <a:pPr algn="ctr"/>
            <a:r>
              <a:rPr lang="en-US" sz="6000" dirty="0" smtClean="0"/>
              <a:t>Questions?</a:t>
            </a:r>
            <a:endParaRPr lang="en-US" sz="6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21</a:t>
            </a:fld>
            <a:endParaRPr lang="en-US" altLang="en-US" dirty="0"/>
          </a:p>
        </p:txBody>
      </p:sp>
      <p:sp>
        <p:nvSpPr>
          <p:cNvPr id="2" name="Rectangle 1"/>
          <p:cNvSpPr/>
          <p:nvPr/>
        </p:nvSpPr>
        <p:spPr>
          <a:xfrm>
            <a:off x="0" y="4006192"/>
            <a:ext cx="9144000" cy="769441"/>
          </a:xfrm>
          <a:prstGeom prst="rect">
            <a:avLst/>
          </a:prstGeom>
        </p:spPr>
        <p:txBody>
          <a:bodyPr wrap="square">
            <a:spAutoFit/>
          </a:bodyPr>
          <a:lstStyle/>
          <a:p>
            <a:pPr algn="ctr"/>
            <a:r>
              <a:rPr lang="en-US" sz="2000" dirty="0" smtClean="0"/>
              <a:t>Please send any questions pertaining to Southern Hemisphere Influenza Vaccine to </a:t>
            </a:r>
            <a:r>
              <a:rPr lang="en-US" sz="2400" b="1" dirty="0" smtClean="0"/>
              <a:t>dodvaccines@mail.mil</a:t>
            </a:r>
            <a:endParaRPr lang="en-US" sz="2400" b="1" dirty="0"/>
          </a:p>
        </p:txBody>
      </p:sp>
      <p:sp>
        <p:nvSpPr>
          <p:cNvPr id="6" name="Rectangle 5"/>
          <p:cNvSpPr/>
          <p:nvPr/>
        </p:nvSpPr>
        <p:spPr>
          <a:xfrm>
            <a:off x="2639028" y="6637206"/>
            <a:ext cx="3981691" cy="18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26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2"/>
          </p:nvPr>
        </p:nvSpPr>
        <p:spPr/>
        <p:txBody>
          <a:bodyPr/>
          <a:lstStyle/>
          <a:p>
            <a:fld id="{4AEC1D8B-7865-405A-BF1B-45851FEA9042}" type="slidenum">
              <a:rPr lang="en-US" altLang="en-US" smtClean="0"/>
              <a:pPr/>
              <a:t>22</a:t>
            </a:fld>
            <a:endParaRPr lang="en-US" altLang="en-US" dirty="0"/>
          </a:p>
        </p:txBody>
      </p:sp>
      <p:sp>
        <p:nvSpPr>
          <p:cNvPr id="4" name="Rectangle 3"/>
          <p:cNvSpPr/>
          <p:nvPr/>
        </p:nvSpPr>
        <p:spPr>
          <a:xfrm>
            <a:off x="302740" y="1111775"/>
            <a:ext cx="8458200" cy="5262979"/>
          </a:xfrm>
          <a:prstGeom prst="rect">
            <a:avLst/>
          </a:prstGeom>
        </p:spPr>
        <p:txBody>
          <a:bodyPr wrap="square">
            <a:spAutoFit/>
          </a:bodyPr>
          <a:lstStyle/>
          <a:p>
            <a:pPr>
              <a:lnSpc>
                <a:spcPct val="200000"/>
              </a:lnSpc>
            </a:pPr>
            <a:r>
              <a:rPr lang="en-US" sz="1200" dirty="0" err="1" smtClean="0"/>
              <a:t>Grohskopf</a:t>
            </a:r>
            <a:r>
              <a:rPr lang="en-US" sz="1200" dirty="0" smtClean="0"/>
              <a:t> L.A., </a:t>
            </a:r>
            <a:r>
              <a:rPr lang="en-US" sz="1200" dirty="0" err="1"/>
              <a:t>Alyanak</a:t>
            </a:r>
            <a:r>
              <a:rPr lang="en-US" sz="1200" dirty="0"/>
              <a:t> </a:t>
            </a:r>
            <a:r>
              <a:rPr lang="en-US" sz="1200" dirty="0" smtClean="0"/>
              <a:t>E., </a:t>
            </a:r>
            <a:r>
              <a:rPr lang="en-US" sz="1200" dirty="0"/>
              <a:t>Broder </a:t>
            </a:r>
            <a:r>
              <a:rPr lang="en-US" sz="1200" dirty="0" smtClean="0"/>
              <a:t>K.R., </a:t>
            </a:r>
            <a:r>
              <a:rPr lang="en-US" sz="1200" dirty="0"/>
              <a:t>Walter </a:t>
            </a:r>
            <a:r>
              <a:rPr lang="en-US" sz="1200" dirty="0" smtClean="0"/>
              <a:t>E.B., </a:t>
            </a:r>
            <a:r>
              <a:rPr lang="en-US" sz="1200" dirty="0"/>
              <a:t>Fry </a:t>
            </a:r>
            <a:r>
              <a:rPr lang="en-US" sz="1200" dirty="0" smtClean="0"/>
              <a:t>A.M., </a:t>
            </a:r>
            <a:r>
              <a:rPr lang="en-US" sz="1200" dirty="0"/>
              <a:t>Jernigan </a:t>
            </a:r>
            <a:r>
              <a:rPr lang="en-US" sz="1200" dirty="0" smtClean="0"/>
              <a:t>D.B</a:t>
            </a:r>
            <a:r>
              <a:rPr lang="en-US" sz="1200" dirty="0"/>
              <a:t>. </a:t>
            </a:r>
            <a:r>
              <a:rPr lang="en-US" sz="1200" dirty="0" smtClean="0"/>
              <a:t> (2019). Prevention </a:t>
            </a:r>
            <a:r>
              <a:rPr lang="en-US" sz="1200" dirty="0"/>
              <a:t>and Control of Seasonal Influenza with </a:t>
            </a:r>
            <a:r>
              <a:rPr lang="en-US" sz="1200" dirty="0" smtClean="0"/>
              <a:t>	Vaccines</a:t>
            </a:r>
            <a:r>
              <a:rPr lang="en-US" sz="1200" dirty="0"/>
              <a:t>: Recommendations of the Advisory Committee on Immunization Practices - United States, 2019-20 Influenza Season. </a:t>
            </a:r>
            <a:r>
              <a:rPr lang="en-US" sz="1200" dirty="0" smtClean="0"/>
              <a:t>	</a:t>
            </a:r>
            <a:r>
              <a:rPr lang="en-US" sz="1200" i="1" dirty="0" smtClean="0"/>
              <a:t>Morbidity and Mortality Weekly Report, Recommendations and Reports, 68</a:t>
            </a:r>
            <a:r>
              <a:rPr lang="en-US" sz="1200" dirty="0" smtClean="0"/>
              <a:t>(3), 1-21. 	</a:t>
            </a:r>
            <a:r>
              <a:rPr lang="en-US" sz="1200" dirty="0" smtClean="0">
                <a:hlinkClick r:id="rId2"/>
              </a:rPr>
              <a:t>https://doi.org/10.15885/mmwr.rr6803a1</a:t>
            </a:r>
            <a:endParaRPr lang="en-US" sz="1200" dirty="0" smtClean="0"/>
          </a:p>
          <a:p>
            <a:pPr>
              <a:lnSpc>
                <a:spcPct val="200000"/>
              </a:lnSpc>
            </a:pPr>
            <a:endParaRPr lang="en-US" sz="1200" dirty="0" smtClean="0"/>
          </a:p>
          <a:p>
            <a:pPr>
              <a:lnSpc>
                <a:spcPct val="200000"/>
              </a:lnSpc>
            </a:pPr>
            <a:r>
              <a:rPr lang="en-US" sz="1200" dirty="0"/>
              <a:t>Sanofi Pasteur. (2019). </a:t>
            </a:r>
            <a:r>
              <a:rPr lang="en-US" sz="1200" i="1" dirty="0" err="1"/>
              <a:t>Fluzone</a:t>
            </a:r>
            <a:r>
              <a:rPr lang="en-US" sz="1200" i="1" dirty="0"/>
              <a:t> </a:t>
            </a:r>
            <a:r>
              <a:rPr lang="en-US" sz="1200" i="1" dirty="0" err="1"/>
              <a:t>Quadrivalent</a:t>
            </a:r>
            <a:r>
              <a:rPr lang="en-US" sz="1200" i="1" dirty="0"/>
              <a:t> Southern Hemisphere Influenza Vaccine- </a:t>
            </a:r>
            <a:r>
              <a:rPr lang="en-US" sz="1200" dirty="0"/>
              <a:t>Package Insert.  	</a:t>
            </a:r>
            <a:r>
              <a:rPr lang="en-US" sz="1200" dirty="0">
                <a:hlinkClick r:id="rId3"/>
              </a:rPr>
              <a:t>https://</a:t>
            </a:r>
            <a:r>
              <a:rPr lang="en-US" sz="1200" dirty="0" smtClean="0">
                <a:hlinkClick r:id="rId3"/>
              </a:rPr>
              <a:t>www.fda.gov/media/120054/download</a:t>
            </a:r>
            <a:endParaRPr lang="en-US" sz="1200" dirty="0" smtClean="0"/>
          </a:p>
          <a:p>
            <a:pPr>
              <a:lnSpc>
                <a:spcPct val="200000"/>
              </a:lnSpc>
            </a:pPr>
            <a:endParaRPr lang="en-US" sz="1200" i="1" dirty="0"/>
          </a:p>
          <a:p>
            <a:pPr>
              <a:lnSpc>
                <a:spcPct val="200000"/>
              </a:lnSpc>
            </a:pPr>
            <a:r>
              <a:rPr lang="en-US" sz="1200" i="1" dirty="0" smtClean="0"/>
              <a:t>Vaccine-Preventable </a:t>
            </a:r>
            <a:r>
              <a:rPr lang="en-US" sz="1200" i="1" dirty="0"/>
              <a:t>Diseases. (</a:t>
            </a:r>
            <a:r>
              <a:rPr lang="en-US" sz="1200" i="1" dirty="0" err="1"/>
              <a:t>n.d.</a:t>
            </a:r>
            <a:r>
              <a:rPr lang="en-US" sz="1200" i="1" dirty="0"/>
              <a:t>). </a:t>
            </a:r>
            <a:r>
              <a:rPr lang="en-US" sz="1200" dirty="0"/>
              <a:t>Military Health System.</a:t>
            </a:r>
          </a:p>
          <a:p>
            <a:pPr>
              <a:lnSpc>
                <a:spcPct val="200000"/>
              </a:lnSpc>
            </a:pPr>
            <a:r>
              <a:rPr lang="en-US" sz="1200" dirty="0"/>
              <a:t>	 </a:t>
            </a:r>
            <a:r>
              <a:rPr lang="en-US" sz="1200" dirty="0">
                <a:hlinkClick r:id="rId4"/>
              </a:rPr>
              <a:t>https://</a:t>
            </a:r>
            <a:r>
              <a:rPr lang="en-US" sz="1200" dirty="0" smtClean="0">
                <a:hlinkClick r:id="rId4"/>
              </a:rPr>
              <a:t>www.health.mil/Military-Health-Topics/Health-Readiness/Immunization-Healthcare/Vaccine-Preventable-Diseases</a:t>
            </a:r>
            <a:endParaRPr lang="en-US" sz="1200" dirty="0" smtClean="0"/>
          </a:p>
          <a:p>
            <a:pPr>
              <a:lnSpc>
                <a:spcPct val="200000"/>
              </a:lnSpc>
            </a:pPr>
            <a:endParaRPr lang="en-US" sz="1200" dirty="0"/>
          </a:p>
          <a:p>
            <a:pPr>
              <a:lnSpc>
                <a:spcPct val="200000"/>
              </a:lnSpc>
            </a:pPr>
            <a:r>
              <a:rPr lang="en-US" sz="1200" i="1" dirty="0" smtClean="0"/>
              <a:t>WHO-Which </a:t>
            </a:r>
            <a:r>
              <a:rPr lang="en-US" sz="1200" i="1" dirty="0"/>
              <a:t>vaccine formulation to use – Northern or Southern Hemisphere</a:t>
            </a:r>
            <a:r>
              <a:rPr lang="en-US" sz="1200" i="1" dirty="0" smtClean="0"/>
              <a:t>?  </a:t>
            </a:r>
            <a:r>
              <a:rPr lang="en-US" sz="1200" dirty="0" smtClean="0"/>
              <a:t>(</a:t>
            </a:r>
            <a:r>
              <a:rPr lang="en-US" sz="1200" dirty="0" err="1" smtClean="0"/>
              <a:t>n.d.</a:t>
            </a:r>
            <a:r>
              <a:rPr lang="en-US" sz="1200" dirty="0" smtClean="0"/>
              <a:t>) World </a:t>
            </a:r>
            <a:r>
              <a:rPr lang="en-US" sz="1200" dirty="0"/>
              <a:t>Health </a:t>
            </a:r>
            <a:r>
              <a:rPr lang="en-US" sz="1200" dirty="0" smtClean="0"/>
              <a:t>Organization. 	</a:t>
            </a:r>
            <a:r>
              <a:rPr lang="en-US" sz="1200" dirty="0" smtClean="0">
                <a:hlinkClick r:id="rId5"/>
              </a:rPr>
              <a:t>https</a:t>
            </a:r>
            <a:r>
              <a:rPr lang="en-US" sz="1200" dirty="0">
                <a:hlinkClick r:id="rId5"/>
              </a:rPr>
              <a:t>://www.who.int/influenza/vaccines/tropics/vaccination_formulation/en</a:t>
            </a:r>
            <a:r>
              <a:rPr lang="en-US" sz="1200" dirty="0" smtClean="0">
                <a:hlinkClick r:id="rId5"/>
              </a:rPr>
              <a:t>/</a:t>
            </a:r>
            <a:r>
              <a:rPr lang="en-US" sz="1200" dirty="0" smtClean="0"/>
              <a:t/>
            </a:r>
            <a:br>
              <a:rPr lang="en-US" sz="1200" dirty="0" smtClean="0"/>
            </a:br>
            <a:endParaRPr lang="en-US" sz="1200" dirty="0"/>
          </a:p>
        </p:txBody>
      </p:sp>
      <p:sp>
        <p:nvSpPr>
          <p:cNvPr id="5" name="Rectangle 4"/>
          <p:cNvSpPr/>
          <p:nvPr/>
        </p:nvSpPr>
        <p:spPr>
          <a:xfrm>
            <a:off x="2639028" y="6637206"/>
            <a:ext cx="3981691" cy="18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66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Obtain CE/CME Credit</a:t>
            </a:r>
            <a:endParaRPr lang="en-US" dirty="0"/>
          </a:p>
        </p:txBody>
      </p:sp>
      <p:sp>
        <p:nvSpPr>
          <p:cNvPr id="3" name="Slide Number Placeholder 2"/>
          <p:cNvSpPr>
            <a:spLocks noGrp="1"/>
          </p:cNvSpPr>
          <p:nvPr>
            <p:ph type="sldNum" sz="quarter" idx="12"/>
          </p:nvPr>
        </p:nvSpPr>
        <p:spPr/>
        <p:txBody>
          <a:bodyPr/>
          <a:lstStyle/>
          <a:p>
            <a:fld id="{4AEC1D8B-7865-405A-BF1B-45851FEA9042}" type="slidenum">
              <a:rPr lang="en-US" altLang="en-US" smtClean="0"/>
              <a:pPr/>
              <a:t>23</a:t>
            </a:fld>
            <a:endParaRPr lang="en-US" altLang="en-US" dirty="0"/>
          </a:p>
        </p:txBody>
      </p:sp>
      <p:sp>
        <p:nvSpPr>
          <p:cNvPr id="4" name="Rectangle 3"/>
          <p:cNvSpPr/>
          <p:nvPr/>
        </p:nvSpPr>
        <p:spPr>
          <a:xfrm>
            <a:off x="228600" y="1150020"/>
            <a:ext cx="8915400" cy="4770537"/>
          </a:xfrm>
          <a:prstGeom prst="rect">
            <a:avLst/>
          </a:prstGeom>
        </p:spPr>
        <p:txBody>
          <a:bodyPr wrap="square">
            <a:spAutoFit/>
          </a:bodyPr>
          <a:lstStyle/>
          <a:p>
            <a:r>
              <a:rPr lang="en-US" sz="1600" b="1" dirty="0" smtClean="0"/>
              <a:t>The course is available until </a:t>
            </a:r>
            <a:r>
              <a:rPr lang="en-US" sz="1600" b="1" dirty="0" smtClean="0"/>
              <a:t>08</a:t>
            </a:r>
            <a:r>
              <a:rPr lang="en-US" sz="1600" b="1" dirty="0" smtClean="0"/>
              <a:t> </a:t>
            </a:r>
            <a:r>
              <a:rPr lang="en-US" sz="1600" b="1" dirty="0" smtClean="0"/>
              <a:t>May 2021 at 2359 ET. To </a:t>
            </a:r>
            <a:r>
              <a:rPr lang="en-US" sz="1600" b="1" dirty="0"/>
              <a:t>receive CE/CME credit, y</a:t>
            </a:r>
            <a:r>
              <a:rPr lang="en-US" sz="1600" b="1" dirty="0" smtClean="0"/>
              <a:t>ou </a:t>
            </a:r>
            <a:r>
              <a:rPr lang="en-US" sz="1600" b="1" dirty="0"/>
              <a:t>must complete the program posttest and evaluation before collecting your certificate.  Please complete the following steps to obtain CE/CME credit</a:t>
            </a:r>
            <a:r>
              <a:rPr lang="en-US" sz="1600" b="1" dirty="0" smtClean="0"/>
              <a:t>:</a:t>
            </a:r>
            <a:endParaRPr lang="en-US" sz="1600" b="1" dirty="0"/>
          </a:p>
          <a:p>
            <a:endParaRPr lang="en-US" sz="1600" b="1" dirty="0"/>
          </a:p>
          <a:p>
            <a:pPr marL="457200" indent="-457200">
              <a:buFont typeface="+mj-lt"/>
              <a:buAutoNum type="arabicPeriod"/>
            </a:pPr>
            <a:r>
              <a:rPr lang="en-US" sz="1600" dirty="0"/>
              <a:t>Go to URL </a:t>
            </a:r>
            <a:r>
              <a:rPr lang="en-US" sz="1600" dirty="0">
                <a:hlinkClick r:id="rId2"/>
              </a:rPr>
              <a:t>https://www.dhaj7-cepo.com/</a:t>
            </a:r>
            <a:r>
              <a:rPr lang="en-US" sz="1600" dirty="0"/>
              <a:t> </a:t>
            </a:r>
          </a:p>
          <a:p>
            <a:pPr marL="457200" indent="-457200">
              <a:buFont typeface="+mj-lt"/>
              <a:buAutoNum type="arabicPeriod"/>
            </a:pPr>
            <a:r>
              <a:rPr lang="en-US" sz="1600" dirty="0"/>
              <a:t>Search for your course using the </a:t>
            </a:r>
            <a:r>
              <a:rPr lang="en-US" sz="1600" b="1" dirty="0">
                <a:solidFill>
                  <a:schemeClr val="tx2">
                    <a:lumMod val="50000"/>
                  </a:schemeClr>
                </a:solidFill>
              </a:rPr>
              <a:t>Catalog</a:t>
            </a:r>
            <a:r>
              <a:rPr lang="en-US" sz="1600" dirty="0"/>
              <a:t>, </a:t>
            </a:r>
            <a:r>
              <a:rPr lang="en-US" sz="1600" b="1" dirty="0">
                <a:solidFill>
                  <a:schemeClr val="tx2">
                    <a:lumMod val="50000"/>
                  </a:schemeClr>
                </a:solidFill>
              </a:rPr>
              <a:t>Calendar</a:t>
            </a:r>
            <a:r>
              <a:rPr lang="en-US" sz="1600" dirty="0"/>
              <a:t>, or </a:t>
            </a:r>
            <a:r>
              <a:rPr lang="en-US" sz="1600" b="1" dirty="0">
                <a:solidFill>
                  <a:schemeClr val="tx2">
                    <a:lumMod val="50000"/>
                  </a:schemeClr>
                </a:solidFill>
              </a:rPr>
              <a:t>Find a course </a:t>
            </a:r>
            <a:r>
              <a:rPr lang="en-US" sz="1600" dirty="0"/>
              <a:t>search tool.</a:t>
            </a:r>
          </a:p>
          <a:p>
            <a:pPr marL="457200" indent="-457200">
              <a:buFont typeface="+mj-lt"/>
              <a:buAutoNum type="arabicPeriod"/>
            </a:pPr>
            <a:r>
              <a:rPr lang="en-US" sz="1600" dirty="0"/>
              <a:t>Click on the REGISTER/TAKE COURSE tab.</a:t>
            </a:r>
          </a:p>
          <a:p>
            <a:pPr marL="787241" lvl="1" indent="-457200">
              <a:buFont typeface="+mj-lt"/>
              <a:buAutoNum type="alphaLcPeriod"/>
            </a:pPr>
            <a:r>
              <a:rPr lang="en-US" sz="1600" dirty="0"/>
              <a:t>If you have previously used the CEPO CMS, click login.</a:t>
            </a:r>
          </a:p>
          <a:p>
            <a:pPr marL="787241" lvl="1" indent="-457200">
              <a:buFont typeface="+mj-lt"/>
              <a:buAutoNum type="alphaLcPeriod"/>
            </a:pPr>
            <a:r>
              <a:rPr lang="en-US" sz="1600" dirty="0"/>
              <a:t>If you have not previously used the CEPO CMS click register to create a new account.</a:t>
            </a:r>
          </a:p>
          <a:p>
            <a:pPr marL="457200" indent="-457200">
              <a:buFont typeface="+mj-lt"/>
              <a:buAutoNum type="arabicPeriod"/>
            </a:pPr>
            <a:r>
              <a:rPr lang="en-US" sz="1600" dirty="0"/>
              <a:t>Enter the Access Code: </a:t>
            </a:r>
            <a:r>
              <a:rPr lang="en-US" sz="1600" b="1" dirty="0" smtClean="0"/>
              <a:t>FLU0408</a:t>
            </a:r>
            <a:endParaRPr lang="en-US" sz="1600" b="1" dirty="0"/>
          </a:p>
          <a:p>
            <a:pPr marL="457200" indent="-457200">
              <a:buFont typeface="+mj-lt"/>
              <a:buAutoNum type="arabicPeriod"/>
            </a:pPr>
            <a:r>
              <a:rPr lang="en-US" sz="1600" dirty="0"/>
              <a:t>Follow the onscreen prompts to complete the post-activity assessments:</a:t>
            </a:r>
          </a:p>
          <a:p>
            <a:pPr marL="787241" lvl="1" indent="-457200">
              <a:buFont typeface="+mj-lt"/>
              <a:buAutoNum type="alphaLcPeriod"/>
            </a:pPr>
            <a:r>
              <a:rPr lang="en-US" sz="1600" dirty="0"/>
              <a:t>Read the Accreditation Statement</a:t>
            </a:r>
          </a:p>
          <a:p>
            <a:pPr marL="787241" lvl="1" indent="-457200">
              <a:buFont typeface="+mj-lt"/>
              <a:buAutoNum type="alphaLcPeriod"/>
            </a:pPr>
            <a:r>
              <a:rPr lang="en-US" sz="1600" dirty="0"/>
              <a:t>Complete the Evaluation</a:t>
            </a:r>
          </a:p>
          <a:p>
            <a:pPr marL="787241" lvl="1" indent="-457200">
              <a:buFont typeface="+mj-lt"/>
              <a:buAutoNum type="alphaLcPeriod"/>
            </a:pPr>
            <a:r>
              <a:rPr lang="en-US" sz="1600" dirty="0"/>
              <a:t>Take the Posttest</a:t>
            </a:r>
          </a:p>
          <a:p>
            <a:pPr marL="457200" indent="-457200">
              <a:buFont typeface="+mj-lt"/>
              <a:buAutoNum type="arabicPeriod"/>
            </a:pPr>
            <a:r>
              <a:rPr lang="en-US" sz="1600" dirty="0"/>
              <a:t>After completing the posttest at 80% or above, your certificate will be available for print or download.</a:t>
            </a:r>
          </a:p>
          <a:p>
            <a:pPr marL="457200" indent="-457200">
              <a:buFont typeface="+mj-lt"/>
              <a:buAutoNum type="arabicPeriod"/>
            </a:pPr>
            <a:r>
              <a:rPr lang="en-US" sz="1600" dirty="0"/>
              <a:t>You can return to the site at any time in the future to print your certificate and transcripts at </a:t>
            </a:r>
            <a:r>
              <a:rPr lang="en-US" sz="1600" dirty="0">
                <a:hlinkClick r:id="rId2"/>
              </a:rPr>
              <a:t>https://www.dhaj7-cepo.com/</a:t>
            </a:r>
            <a:endParaRPr lang="en-US" sz="1600" dirty="0"/>
          </a:p>
          <a:p>
            <a:pPr marL="457200" indent="-457200">
              <a:buFont typeface="+mj-lt"/>
              <a:buAutoNum type="arabicPeriod"/>
            </a:pPr>
            <a:r>
              <a:rPr lang="en-US" sz="1600" dirty="0"/>
              <a:t>If you require further support, please contact us at </a:t>
            </a:r>
            <a:r>
              <a:rPr lang="en-US" sz="1600" dirty="0">
                <a:hlinkClick r:id="rId3"/>
              </a:rPr>
              <a:t>dha.ncr.j7.mbx.cepo-cms-support@mail.mil</a:t>
            </a:r>
            <a:endParaRPr lang="en-US" sz="1600"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35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Tara </a:t>
            </a:r>
            <a:r>
              <a:rPr lang="en-US" dirty="0" err="1" smtClean="0"/>
              <a:t>Reavey</a:t>
            </a:r>
            <a:r>
              <a:rPr lang="en-US" dirty="0" smtClean="0"/>
              <a:t>, RN, BSN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6162" y="2062416"/>
            <a:ext cx="1861186" cy="2490320"/>
          </a:xfrm>
        </p:spPr>
      </p:pic>
      <p:sp>
        <p:nvSpPr>
          <p:cNvPr id="4" name="Content Placeholder 3"/>
          <p:cNvSpPr>
            <a:spLocks noGrp="1"/>
          </p:cNvSpPr>
          <p:nvPr>
            <p:ph sz="half" idx="2"/>
          </p:nvPr>
        </p:nvSpPr>
        <p:spPr/>
        <p:txBody>
          <a:bodyPr/>
          <a:lstStyle/>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1200" dirty="0" smtClean="0"/>
              <a:t>Ms</a:t>
            </a:r>
            <a:r>
              <a:rPr lang="en-US" sz="1200" dirty="0"/>
              <a:t>. </a:t>
            </a:r>
            <a:r>
              <a:rPr lang="en-US" sz="1200" dirty="0" err="1"/>
              <a:t>Reavey</a:t>
            </a:r>
            <a:r>
              <a:rPr lang="en-US" sz="1200" dirty="0"/>
              <a:t> is Chief of the Policy and Program Management section of the </a:t>
            </a:r>
            <a:r>
              <a:rPr lang="en-US" sz="1200" dirty="0" smtClean="0"/>
              <a:t>DHA Immunization </a:t>
            </a:r>
            <a:r>
              <a:rPr lang="en-US" sz="1200" dirty="0"/>
              <a:t>Healthcare Branch. She received her Bachelor of Science </a:t>
            </a:r>
            <a:r>
              <a:rPr lang="en-US" sz="1200" dirty="0" smtClean="0"/>
              <a:t>in Nursing </a:t>
            </a:r>
            <a:r>
              <a:rPr lang="en-US" sz="1200" dirty="0"/>
              <a:t>from Georgetown University. Ms. </a:t>
            </a:r>
            <a:r>
              <a:rPr lang="en-US" sz="1200" dirty="0" err="1"/>
              <a:t>Reavey</a:t>
            </a:r>
            <a:r>
              <a:rPr lang="en-US" sz="1200" dirty="0"/>
              <a:t> is a former Army </a:t>
            </a:r>
            <a:r>
              <a:rPr lang="en-US" sz="1200" dirty="0" smtClean="0"/>
              <a:t>Public Health </a:t>
            </a:r>
            <a:r>
              <a:rPr lang="en-US" sz="1200" dirty="0"/>
              <a:t>Nurse and upon leaving the Army joined the Military Vaccine </a:t>
            </a:r>
            <a:r>
              <a:rPr lang="en-US" sz="1200" dirty="0" smtClean="0"/>
              <a:t>Agency. She </a:t>
            </a:r>
            <a:r>
              <a:rPr lang="en-US" sz="1200" dirty="0"/>
              <a:t>has been with the organization since 2006, serving as the prior Chief </a:t>
            </a:r>
            <a:r>
              <a:rPr lang="en-US" sz="1200" dirty="0" smtClean="0"/>
              <a:t>of Education </a:t>
            </a:r>
            <a:r>
              <a:rPr lang="en-US" sz="1200" dirty="0"/>
              <a:t>and Training to her current role today.</a:t>
            </a:r>
          </a:p>
          <a:p>
            <a:pPr marL="0" indent="0">
              <a:buNone/>
            </a:pPr>
            <a:endParaRPr lang="en-US" dirty="0"/>
          </a:p>
        </p:txBody>
      </p:sp>
      <p:sp>
        <p:nvSpPr>
          <p:cNvPr id="5" name="Slide Number Placeholder 4"/>
          <p:cNvSpPr>
            <a:spLocks noGrp="1"/>
          </p:cNvSpPr>
          <p:nvPr>
            <p:ph type="sldNum" sz="quarter" idx="12"/>
          </p:nvPr>
        </p:nvSpPr>
        <p:spPr/>
        <p:txBody>
          <a:bodyPr/>
          <a:lstStyle/>
          <a:p>
            <a:fld id="{55123AE3-1861-41DA-A519-66E6FE8C20B8}" type="slidenum">
              <a:rPr lang="en-US" altLang="en-US" smtClean="0"/>
              <a:pPr/>
              <a:t>3</a:t>
            </a:fld>
            <a:endParaRPr lang="en-US" altLang="en-US" dirty="0"/>
          </a:p>
        </p:txBody>
      </p:sp>
    </p:spTree>
    <p:extLst>
      <p:ext uri="{BB962C8B-B14F-4D97-AF65-F5344CB8AC3E}">
        <p14:creationId xmlns:p14="http://schemas.microsoft.com/office/powerpoint/2010/main" val="338929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000" dirty="0">
                <a:solidFill>
                  <a:prstClr val="black"/>
                </a:solidFill>
                <a:ea typeface="ＭＳ Ｐゴシック" panose="020B0600070205080204" pitchFamily="34" charset="-128"/>
              </a:rPr>
              <a:t>Dr. </a:t>
            </a:r>
            <a:r>
              <a:rPr lang="en-US" sz="2000" dirty="0" smtClean="0">
                <a:solidFill>
                  <a:prstClr val="black"/>
                </a:solidFill>
                <a:ea typeface="ＭＳ Ｐゴシック" panose="020B0600070205080204" pitchFamily="34" charset="-128"/>
              </a:rPr>
              <a:t>Jay Montgomery and Ms. Tara </a:t>
            </a:r>
            <a:r>
              <a:rPr lang="en-US" sz="2000" dirty="0" err="1" smtClean="0">
                <a:solidFill>
                  <a:prstClr val="black"/>
                </a:solidFill>
                <a:ea typeface="ＭＳ Ｐゴシック" panose="020B0600070205080204" pitchFamily="34" charset="-128"/>
              </a:rPr>
              <a:t>Reavey</a:t>
            </a:r>
            <a:r>
              <a:rPr lang="en-US" sz="2000" dirty="0" smtClean="0">
                <a:solidFill>
                  <a:prstClr val="black"/>
                </a:solidFill>
                <a:ea typeface="ＭＳ Ｐゴシック" panose="020B0600070205080204" pitchFamily="34" charset="-128"/>
              </a:rPr>
              <a:t> have </a:t>
            </a:r>
            <a:r>
              <a:rPr lang="en-US" sz="2000" dirty="0">
                <a:solidFill>
                  <a:prstClr val="black"/>
                </a:solidFill>
                <a:ea typeface="ＭＳ Ｐゴシック" panose="020B0600070205080204" pitchFamily="34" charset="-128"/>
              </a:rPr>
              <a:t>no relevant financial or non-financial relationships to disclose relating to the content of this activity; or presenter(s) must disclose the type of affiliation/financial interest (e.g. employee, speaker, consultant, principal investigator, grant recipient) with company name(s) included.</a:t>
            </a:r>
          </a:p>
          <a:p>
            <a:pPr lvl="0">
              <a:buFont typeface="Wingdings" panose="05000000000000000000" pitchFamily="2" charset="2"/>
              <a:buChar char="§"/>
            </a:pPr>
            <a:r>
              <a:rPr lang="en-US" sz="2000" dirty="0" smtClean="0">
                <a:solidFill>
                  <a:prstClr val="black"/>
                </a:solidFill>
                <a:ea typeface="ＭＳ Ｐゴシック" panose="020B0600070205080204" pitchFamily="34" charset="-128"/>
              </a:rPr>
              <a:t>The materials presented reflects the official policy and position of the Department </a:t>
            </a:r>
            <a:r>
              <a:rPr lang="en-US" sz="2000" dirty="0">
                <a:solidFill>
                  <a:prstClr val="black"/>
                </a:solidFill>
                <a:ea typeface="ＭＳ Ｐゴシック" panose="020B0600070205080204" pitchFamily="34" charset="-128"/>
              </a:rPr>
              <a:t>of Defense (DoD), </a:t>
            </a:r>
            <a:r>
              <a:rPr lang="en-US" sz="2000" dirty="0" smtClean="0">
                <a:solidFill>
                  <a:prstClr val="black"/>
                </a:solidFill>
                <a:ea typeface="ＭＳ Ｐゴシック" panose="020B0600070205080204" pitchFamily="34" charset="-128"/>
              </a:rPr>
              <a:t>as outlined in the March 20</a:t>
            </a:r>
            <a:r>
              <a:rPr lang="en-US" sz="2000" baseline="30000" dirty="0" smtClean="0">
                <a:solidFill>
                  <a:prstClr val="black"/>
                </a:solidFill>
                <a:ea typeface="ＭＳ Ｐゴシック" panose="020B0600070205080204" pitchFamily="34" charset="-128"/>
              </a:rPr>
              <a:t>th</a:t>
            </a:r>
            <a:r>
              <a:rPr lang="en-US" sz="2000" dirty="0" smtClean="0">
                <a:solidFill>
                  <a:prstClr val="black"/>
                </a:solidFill>
                <a:ea typeface="ＭＳ Ｐゴシック" panose="020B0600070205080204" pitchFamily="34" charset="-128"/>
              </a:rPr>
              <a:t> Southern Hemisphere Influenza Vaccine Interim Procedures Memorandum.</a:t>
            </a:r>
            <a:endParaRPr lang="en-US" sz="2000" dirty="0">
              <a:solidFill>
                <a:prstClr val="black"/>
              </a:solidFill>
              <a:ea typeface="ＭＳ Ｐゴシック" panose="020B0600070205080204" pitchFamily="34" charset="-128"/>
            </a:endParaRPr>
          </a:p>
          <a:p>
            <a:pPr lvl="0">
              <a:buFont typeface="Wingdings" panose="05000000000000000000" pitchFamily="2" charset="2"/>
              <a:buChar char="§"/>
            </a:pPr>
            <a:r>
              <a:rPr lang="en-US" sz="2000" dirty="0">
                <a:solidFill>
                  <a:prstClr val="black"/>
                </a:solidFill>
                <a:ea typeface="ＭＳ Ｐゴシック" panose="020B0600070205080204" pitchFamily="34" charset="-128"/>
              </a:rPr>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lvl="0">
              <a:buFont typeface="Wingdings" panose="05000000000000000000" pitchFamily="2" charset="2"/>
              <a:buChar char="§"/>
            </a:pPr>
            <a:r>
              <a:rPr lang="en-US" sz="2000" dirty="0">
                <a:solidFill>
                  <a:prstClr val="black"/>
                </a:solidFill>
                <a:ea typeface="ＭＳ Ｐゴシック" panose="020B0600070205080204" pitchFamily="34" charset="-128"/>
              </a:rPr>
              <a:t>DHA J-7 CEPO staff, as well as activity planners and reviewers have no relevant financial or non-financial interest to disclose.</a:t>
            </a:r>
          </a:p>
          <a:p>
            <a:pPr lvl="0">
              <a:buFont typeface="Wingdings" panose="05000000000000000000" pitchFamily="2" charset="2"/>
              <a:buChar char="§"/>
            </a:pPr>
            <a:r>
              <a:rPr lang="en-US" sz="2000" dirty="0">
                <a:solidFill>
                  <a:prstClr val="black"/>
                </a:solidFill>
                <a:ea typeface="ＭＳ Ｐゴシック" panose="020B0600070205080204" pitchFamily="34" charset="-128"/>
              </a:rPr>
              <a:t>Commercial support was not received for this activity. </a:t>
            </a:r>
          </a:p>
          <a:p>
            <a:endParaRPr lang="en-US"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4</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350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pPr marL="0" indent="0">
              <a:buNone/>
            </a:pPr>
            <a:r>
              <a:rPr lang="en-US" sz="2000" dirty="0" smtClean="0"/>
              <a:t>At the end of this activity, students will be able to:</a:t>
            </a:r>
          </a:p>
          <a:p>
            <a:pPr marL="0" indent="0">
              <a:buNone/>
            </a:pPr>
            <a:endParaRPr lang="en-US" sz="2000" dirty="0" smtClean="0"/>
          </a:p>
          <a:p>
            <a:pPr marL="800100" lvl="1" indent="-342900">
              <a:buFont typeface="+mj-lt"/>
              <a:buAutoNum type="arabicPeriod"/>
            </a:pPr>
            <a:r>
              <a:rPr lang="en-US" sz="1800" dirty="0" smtClean="0"/>
              <a:t>Explain the policy for the use of the new Southern Hemisphere (SH) </a:t>
            </a:r>
            <a:r>
              <a:rPr lang="en-US" sz="1800" dirty="0"/>
              <a:t>i</a:t>
            </a:r>
            <a:r>
              <a:rPr lang="en-US" sz="1800" dirty="0" smtClean="0"/>
              <a:t>nfluenza vaccine.</a:t>
            </a:r>
          </a:p>
          <a:p>
            <a:pPr marL="800100" lvl="1" indent="-342900">
              <a:buFont typeface="+mj-lt"/>
              <a:buAutoNum type="arabicPeriod"/>
            </a:pPr>
            <a:endParaRPr lang="en-US" sz="1800" dirty="0" smtClean="0"/>
          </a:p>
          <a:p>
            <a:pPr marL="800100" lvl="1" indent="-342900">
              <a:buFont typeface="+mj-lt"/>
              <a:buAutoNum type="arabicPeriod"/>
            </a:pPr>
            <a:r>
              <a:rPr lang="en-US" sz="1800" dirty="0" smtClean="0"/>
              <a:t>Differentiate the differences between the Southern and Northern </a:t>
            </a:r>
            <a:r>
              <a:rPr lang="en-US" sz="1800" dirty="0"/>
              <a:t>H</a:t>
            </a:r>
            <a:r>
              <a:rPr lang="en-US" sz="1800" dirty="0" smtClean="0"/>
              <a:t>emisphere vaccines.</a:t>
            </a:r>
          </a:p>
          <a:p>
            <a:pPr marL="800100" lvl="1" indent="-342900">
              <a:buFont typeface="+mj-lt"/>
              <a:buAutoNum type="arabicPeriod"/>
            </a:pPr>
            <a:endParaRPr lang="en-US" sz="1800" dirty="0" smtClean="0"/>
          </a:p>
          <a:p>
            <a:pPr marL="800100" lvl="1" indent="-342900">
              <a:buFont typeface="+mj-lt"/>
              <a:buAutoNum type="arabicPeriod"/>
            </a:pPr>
            <a:r>
              <a:rPr lang="en-US" sz="1800" dirty="0" smtClean="0"/>
              <a:t>Distinguish the circumstances when a Southern </a:t>
            </a:r>
            <a:r>
              <a:rPr lang="en-US" sz="1800" dirty="0"/>
              <a:t>H</a:t>
            </a:r>
            <a:r>
              <a:rPr lang="en-US" sz="1800" dirty="0" smtClean="0"/>
              <a:t>emisphere </a:t>
            </a:r>
            <a:r>
              <a:rPr lang="en-US" sz="1800" dirty="0"/>
              <a:t>i</a:t>
            </a:r>
            <a:r>
              <a:rPr lang="en-US" sz="1800" dirty="0" smtClean="0"/>
              <a:t>nfluenza vaccine may be recommended.</a:t>
            </a:r>
          </a:p>
          <a:p>
            <a:pPr marL="800100" lvl="1" indent="-342900">
              <a:buFont typeface="+mj-lt"/>
              <a:buAutoNum type="arabicPeriod"/>
            </a:pPr>
            <a:endParaRPr lang="en-US" sz="1800" dirty="0" smtClean="0"/>
          </a:p>
          <a:p>
            <a:pPr marL="800100" lvl="1" indent="-342900">
              <a:buFont typeface="+mj-lt"/>
              <a:buAutoNum type="arabicPeriod"/>
            </a:pPr>
            <a:r>
              <a:rPr lang="en-US" sz="1800" dirty="0" smtClean="0"/>
              <a:t>Outline the processes for Southern </a:t>
            </a:r>
            <a:r>
              <a:rPr lang="en-US" sz="1800" dirty="0"/>
              <a:t>Hemisphere influenza </a:t>
            </a:r>
            <a:r>
              <a:rPr lang="en-US" sz="1800" dirty="0" smtClean="0"/>
              <a:t>vaccine administration, including changes in the screening form, the competency assessment, and standing orders.</a:t>
            </a:r>
          </a:p>
          <a:p>
            <a:pPr marL="457200" lvl="1" indent="0">
              <a:buNone/>
            </a:pPr>
            <a:endParaRPr lang="en-US" sz="2000" dirty="0" smtClean="0"/>
          </a:p>
          <a:p>
            <a:pPr lvl="1"/>
            <a:endParaRPr lang="en-US" sz="2000"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5</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4162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There Different Flu Vaccines? </a:t>
            </a:r>
            <a:endParaRPr lang="en-US" dirty="0"/>
          </a:p>
        </p:txBody>
      </p:sp>
      <p:sp>
        <p:nvSpPr>
          <p:cNvPr id="9" name="Content Placeholder 8"/>
          <p:cNvSpPr>
            <a:spLocks noGrp="1"/>
          </p:cNvSpPr>
          <p:nvPr>
            <p:ph idx="1"/>
          </p:nvPr>
        </p:nvSpPr>
        <p:spPr/>
        <p:txBody>
          <a:bodyPr/>
          <a:lstStyle/>
          <a:p>
            <a:pPr lvl="0">
              <a:buFont typeface="Wingdings" panose="05000000000000000000" pitchFamily="2" charset="2"/>
              <a:buChar char="§"/>
            </a:pPr>
            <a:r>
              <a:rPr lang="en-US" altLang="en-US" sz="2000" dirty="0" smtClean="0"/>
              <a:t>The influenza virus mutates continuously. The most common strains of the influenza virus around the world change 80-90% year to year.</a:t>
            </a:r>
            <a:br>
              <a:rPr lang="en-US" altLang="en-US" sz="2000" dirty="0" smtClean="0"/>
            </a:br>
            <a:r>
              <a:rPr lang="en-US" altLang="en-US" sz="1400" dirty="0" smtClean="0"/>
              <a:t> </a:t>
            </a:r>
          </a:p>
          <a:p>
            <a:pPr>
              <a:buFont typeface="Wingdings" panose="05000000000000000000" pitchFamily="2" charset="2"/>
              <a:buChar char="§"/>
            </a:pPr>
            <a:r>
              <a:rPr lang="en-US" altLang="en-US" sz="2000" dirty="0" smtClean="0"/>
              <a:t>Flu is most common during the cooler months. Therefore in the Northern Hemisphere, the flu season is generally October - March, while in the Southern Hemisphere, the flu season is generally April - September. </a:t>
            </a:r>
          </a:p>
          <a:p>
            <a:pPr lvl="0">
              <a:buFont typeface="Wingdings" panose="05000000000000000000" pitchFamily="2" charset="2"/>
              <a:buChar char="§"/>
            </a:pPr>
            <a:endParaRPr lang="en-US" altLang="en-US" sz="1400" dirty="0" smtClean="0"/>
          </a:p>
          <a:p>
            <a:pPr lvl="0">
              <a:buFont typeface="Wingdings" panose="05000000000000000000" pitchFamily="2" charset="2"/>
              <a:buChar char="§"/>
            </a:pPr>
            <a:r>
              <a:rPr lang="en-US" altLang="en-US" sz="2000" dirty="0" smtClean="0"/>
              <a:t>About 60% of the time for a given season, the strains most common in the Northern </a:t>
            </a:r>
            <a:r>
              <a:rPr lang="en-US" altLang="en-US" sz="2000" dirty="0"/>
              <a:t>H</a:t>
            </a:r>
            <a:r>
              <a:rPr lang="en-US" altLang="en-US" sz="2000" dirty="0" smtClean="0"/>
              <a:t>emisphere are not the same as what started out in the Southern </a:t>
            </a:r>
            <a:r>
              <a:rPr lang="en-US" altLang="en-US" sz="2000" dirty="0"/>
              <a:t>H</a:t>
            </a:r>
            <a:r>
              <a:rPr lang="en-US" altLang="en-US" sz="2000" dirty="0" smtClean="0"/>
              <a:t>emisphere.  </a:t>
            </a:r>
            <a:br>
              <a:rPr lang="en-US" altLang="en-US" sz="2000" dirty="0" smtClean="0"/>
            </a:br>
            <a:endParaRPr lang="en-US" altLang="en-US" sz="1400" dirty="0" smtClean="0"/>
          </a:p>
          <a:p>
            <a:pPr lvl="0">
              <a:buFont typeface="Wingdings" panose="05000000000000000000" pitchFamily="2" charset="2"/>
              <a:buChar char="§"/>
            </a:pPr>
            <a:r>
              <a:rPr lang="en-US" altLang="en-US" sz="2000" dirty="0" smtClean="0"/>
              <a:t>Flu vaccines are based upon our best estimate of which strains will be most common during each season.  When the strains in the vaccine match the circulating strains, the flu vaccine is about 60% effective, but if one or more strains is mismatched in the vaccine, then the efficacy goes down.</a:t>
            </a:r>
            <a:endParaRPr lang="en-US" altLang="en-US" sz="20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6</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25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856" t="11970" r="70103" b="12522"/>
          <a:stretch/>
        </p:blipFill>
        <p:spPr>
          <a:xfrm>
            <a:off x="1473723" y="1316634"/>
            <a:ext cx="6306532" cy="4776157"/>
          </a:xfrm>
          <a:prstGeom prst="rect">
            <a:avLst/>
          </a:prstGeom>
        </p:spPr>
      </p:pic>
      <p:sp>
        <p:nvSpPr>
          <p:cNvPr id="2" name="Title 1"/>
          <p:cNvSpPr>
            <a:spLocks noGrp="1"/>
          </p:cNvSpPr>
          <p:nvPr>
            <p:ph type="title"/>
          </p:nvPr>
        </p:nvSpPr>
        <p:spPr/>
        <p:txBody>
          <a:bodyPr/>
          <a:lstStyle/>
          <a:p>
            <a:r>
              <a:rPr lang="en-US" dirty="0" smtClean="0"/>
              <a:t>Northern and Southern Hemisphere Influenza Zones </a:t>
            </a:r>
            <a:endParaRPr lang="en-US"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7</a:t>
            </a:fld>
            <a:endParaRPr lang="en-US" altLang="en-US" dirty="0"/>
          </a:p>
        </p:txBody>
      </p:sp>
      <p:pic>
        <p:nvPicPr>
          <p:cNvPr id="7" name="Picture 6"/>
          <p:cNvPicPr>
            <a:picLocks noChangeAspect="1"/>
          </p:cNvPicPr>
          <p:nvPr/>
        </p:nvPicPr>
        <p:blipFill>
          <a:blip r:embed="rId4"/>
          <a:stretch>
            <a:fillRect/>
          </a:stretch>
        </p:blipFill>
        <p:spPr>
          <a:xfrm>
            <a:off x="1178041" y="3069761"/>
            <a:ext cx="591363" cy="341406"/>
          </a:xfrm>
          <a:prstGeom prst="rect">
            <a:avLst/>
          </a:prstGeom>
        </p:spPr>
      </p:pic>
      <p:sp>
        <p:nvSpPr>
          <p:cNvPr id="8" name="TextBox 7"/>
          <p:cNvSpPr txBox="1"/>
          <p:nvPr/>
        </p:nvSpPr>
        <p:spPr>
          <a:xfrm>
            <a:off x="255737" y="3041835"/>
            <a:ext cx="922304" cy="369332"/>
          </a:xfrm>
          <a:prstGeom prst="rect">
            <a:avLst/>
          </a:prstGeom>
          <a:noFill/>
        </p:spPr>
        <p:txBody>
          <a:bodyPr wrap="none" rtlCol="0">
            <a:spAutoFit/>
          </a:bodyPr>
          <a:lstStyle/>
          <a:p>
            <a:r>
              <a:rPr lang="en-US" dirty="0" smtClean="0"/>
              <a:t>Equator</a:t>
            </a:r>
            <a:endParaRPr lang="en-US" dirty="0"/>
          </a:p>
        </p:txBody>
      </p:sp>
      <p:sp>
        <p:nvSpPr>
          <p:cNvPr id="3" name="Rounded Rectangle 2"/>
          <p:cNvSpPr/>
          <p:nvPr/>
        </p:nvSpPr>
        <p:spPr>
          <a:xfrm>
            <a:off x="3170712" y="2909455"/>
            <a:ext cx="2096747" cy="2845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778213" y="2666615"/>
            <a:ext cx="760373" cy="4031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88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Northern and Southern Hemisphere Influenza Zones </a:t>
            </a:r>
            <a:endParaRPr lang="en-US"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8</a:t>
            </a:fld>
            <a:endParaRPr lang="en-US" altLang="en-US" dirty="0"/>
          </a:p>
        </p:txBody>
      </p:sp>
      <p:graphicFrame>
        <p:nvGraphicFramePr>
          <p:cNvPr id="5" name="Table 4"/>
          <p:cNvGraphicFramePr>
            <a:graphicFrameLocks noGrp="1"/>
          </p:cNvGraphicFramePr>
          <p:nvPr>
            <p:extLst/>
          </p:nvPr>
        </p:nvGraphicFramePr>
        <p:xfrm>
          <a:off x="1682750" y="1164724"/>
          <a:ext cx="5937250" cy="4428490"/>
        </p:xfrm>
        <a:graphic>
          <a:graphicData uri="http://schemas.openxmlformats.org/drawingml/2006/table">
            <a:tbl>
              <a:tblPr firstRow="1" firstCol="1" bandRow="1"/>
              <a:tblGrid>
                <a:gridCol w="3025775">
                  <a:extLst>
                    <a:ext uri="{9D8B030D-6E8A-4147-A177-3AD203B41FA5}">
                      <a16:colId xmlns="" xmlns:a16="http://schemas.microsoft.com/office/drawing/2014/main" val="20000"/>
                    </a:ext>
                  </a:extLst>
                </a:gridCol>
                <a:gridCol w="2911475">
                  <a:extLst>
                    <a:ext uri="{9D8B030D-6E8A-4147-A177-3AD203B41FA5}">
                      <a16:colId xmlns="" xmlns:a16="http://schemas.microsoft.com/office/drawing/2014/main" val="20001"/>
                    </a:ext>
                  </a:extLst>
                </a:gridCol>
              </a:tblGrid>
              <a:tr h="22225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Vaccination Zone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Countries, areas or territories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08000">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Southern Hemisphere - South America (including part of Central America and parts of the Caribbean)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Anguilla, Antigua and Barbuda, Argentina, Bahamas, Barbados, Belize, Bolivia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Plurinational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State of), Brazil, Cayman Islands, Chile, Colombia, Costa Rica, Dominica, Dominican Republic, Ecuador, El Salvador, French Guiana, Grenada, Guyana, Haiti, Honduras, Montserrat, Netherlands Antilles, Nicaragua, Panama, Paraguay, Peru, Saint Kitts and Nevis, Saint Lucia, Saint Vincent and the Grenadines, Suriname, Trinidad and Tobago, Turks and Caicos Islands, Uruguay, Venezuela (Bolivarian Republic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Southern Hemisphere - Southern and Western Africa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Benin, Cabo Verde, Cameroon, Central African Republic, Côte d'Ivoire, Gambia, Ghana, Guinea, Guinea-Bissau, Liberia, Nigeria, Senegal, Sierra Leone, Togo, Uganda, Angola, Botswana, Mozambique, Namibia, South Africa, Zambia, Zimbabwe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Southern Hemisphere - Tropical Asia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Bangladesh, Bhutan, Cambodia, India, Laos, Maldives, Myanmar, Nepal, Philippines, Thailand, Timor-Leste, Viet Nam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Southern Hemisphere - Oceania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Australia, New Zealand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Rectangle 5"/>
          <p:cNvSpPr/>
          <p:nvPr/>
        </p:nvSpPr>
        <p:spPr>
          <a:xfrm>
            <a:off x="570322" y="5593214"/>
            <a:ext cx="8366288" cy="646331"/>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 </a:t>
            </a:r>
            <a:r>
              <a:rPr lang="en-US" sz="1200" dirty="0">
                <a:solidFill>
                  <a:srgbClr val="FF0000"/>
                </a:solidFill>
                <a:latin typeface="Times New Roman" panose="02020603050405020304" pitchFamily="18" charset="0"/>
                <a:ea typeface="Times New Roman" panose="02020603050405020304" pitchFamily="18" charset="0"/>
              </a:rPr>
              <a:t>Cuba has been removed from the </a:t>
            </a:r>
            <a:r>
              <a:rPr lang="en-US" sz="1200" dirty="0" smtClean="0">
                <a:solidFill>
                  <a:srgbClr val="FF0000"/>
                </a:solidFill>
                <a:latin typeface="Times New Roman" panose="02020603050405020304" pitchFamily="18" charset="0"/>
                <a:ea typeface="Times New Roman" panose="02020603050405020304" pitchFamily="18" charset="0"/>
              </a:rPr>
              <a:t>World Health Organization (WHO) </a:t>
            </a:r>
            <a:r>
              <a:rPr lang="en-US" sz="1200" dirty="0">
                <a:solidFill>
                  <a:srgbClr val="FF0000"/>
                </a:solidFill>
                <a:latin typeface="Times New Roman" panose="02020603050405020304" pitchFamily="18" charset="0"/>
                <a:ea typeface="Times New Roman" panose="02020603050405020304" pitchFamily="18" charset="0"/>
              </a:rPr>
              <a:t>country list for Southern Hemisphere vaccines. </a:t>
            </a:r>
            <a:r>
              <a:rPr lang="en-US" sz="1200" dirty="0">
                <a:latin typeface="Times New Roman" panose="02020603050405020304" pitchFamily="18" charset="0"/>
                <a:ea typeface="Times New Roman" panose="02020603050405020304" pitchFamily="18" charset="0"/>
              </a:rPr>
              <a:t>Due to the restricted access of personnel at </a:t>
            </a:r>
            <a:r>
              <a:rPr lang="en-US" sz="1200" dirty="0" err="1">
                <a:latin typeface="Times New Roman" panose="02020603050405020304" pitchFamily="18" charset="0"/>
                <a:ea typeface="Times New Roman" panose="02020603050405020304" pitchFamily="18" charset="0"/>
              </a:rPr>
              <a:t>Guantanmo</a:t>
            </a:r>
            <a:r>
              <a:rPr lang="en-US" sz="1200" dirty="0">
                <a:latin typeface="Times New Roman" panose="02020603050405020304" pitchFamily="18" charset="0"/>
                <a:ea typeface="Times New Roman" panose="02020603050405020304" pitchFamily="18" charset="0"/>
              </a:rPr>
              <a:t> Bay Cuba, they will not be required to receive the Southern Hemisphere vaccine but will be required to remain current for the Northern Hemisphere vaccine.</a:t>
            </a:r>
            <a:endParaRPr lang="en-US" dirty="0"/>
          </a:p>
        </p:txBody>
      </p:sp>
      <p:sp>
        <p:nvSpPr>
          <p:cNvPr id="7" name="Rectangle 6"/>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41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Why the DoD implemented the Southern Hemisphere influenza vaccine </a:t>
            </a:r>
            <a:endParaRPr lang="en-US" dirty="0"/>
          </a:p>
        </p:txBody>
      </p:sp>
      <p:sp>
        <p:nvSpPr>
          <p:cNvPr id="3" name="Content Placeholder 2"/>
          <p:cNvSpPr>
            <a:spLocks noGrp="1"/>
          </p:cNvSpPr>
          <p:nvPr>
            <p:ph idx="1"/>
          </p:nvPr>
        </p:nvSpPr>
        <p:spPr>
          <a:xfrm>
            <a:off x="228600" y="1036849"/>
            <a:ext cx="8686800" cy="5078344"/>
          </a:xfrm>
        </p:spPr>
        <p:txBody>
          <a:bodyPr/>
          <a:lstStyle/>
          <a:p>
            <a:pPr>
              <a:buFont typeface="Wingdings" panose="05000000000000000000" pitchFamily="2" charset="2"/>
              <a:buChar char="§"/>
            </a:pPr>
            <a:r>
              <a:rPr lang="en-US" sz="1800" dirty="0" smtClean="0"/>
              <a:t>Over the years, the Department of Defense (DoD) has been aware of a substantial number of influenza-like illnesses occurring among our service members and other participants in multi-nations exercises conducted in the Southern </a:t>
            </a:r>
            <a:r>
              <a:rPr lang="en-US" sz="1800" dirty="0"/>
              <a:t>H</a:t>
            </a:r>
            <a:r>
              <a:rPr lang="en-US" sz="1800" dirty="0" smtClean="0"/>
              <a:t>emisphere during SH flu season.</a:t>
            </a:r>
            <a:br>
              <a:rPr lang="en-US" sz="1800" dirty="0" smtClean="0"/>
            </a:br>
            <a:r>
              <a:rPr lang="en-US" sz="1800" dirty="0" smtClean="0"/>
              <a:t>  </a:t>
            </a:r>
          </a:p>
          <a:p>
            <a:pPr>
              <a:buFont typeface="Wingdings" panose="05000000000000000000" pitchFamily="2" charset="2"/>
              <a:buChar char="§"/>
            </a:pPr>
            <a:r>
              <a:rPr lang="en-US" sz="1800" dirty="0" smtClean="0"/>
              <a:t>Unfortunately, before the 2019 season, the DoD didn’t have a Food and Drug Administration (FDA)-approved vaccine to provide to our service personnel and their families stationed in, or on Temporary Duty Assignment (TDY) to, the Southern </a:t>
            </a:r>
            <a:r>
              <a:rPr lang="en-US" sz="1800" dirty="0"/>
              <a:t>H</a:t>
            </a:r>
            <a:r>
              <a:rPr lang="en-US" sz="1800" dirty="0" smtClean="0"/>
              <a:t>emisphere during its flu season. </a:t>
            </a:r>
            <a:br>
              <a:rPr lang="en-US" sz="1800" dirty="0" smtClean="0"/>
            </a:br>
            <a:endParaRPr lang="en-US" sz="1800" dirty="0" smtClean="0"/>
          </a:p>
          <a:p>
            <a:pPr>
              <a:buFont typeface="Wingdings" panose="05000000000000000000" pitchFamily="2" charset="2"/>
              <a:buChar char="§"/>
            </a:pPr>
            <a:r>
              <a:rPr lang="en-US" sz="1800" dirty="0" smtClean="0"/>
              <a:t>In deploying this vaccine now, the DoD is mirroring the new Centers for Disease Control and Prevention (CDC) immunization guidelines.  Before there was an FDA-approved SH vaccine, the CDC recommended using Northern Hemisphere (NH) vaccine if living in or going to the SH during SH flu season, even knowing the NH vaccine was not as effective.</a:t>
            </a:r>
            <a:br>
              <a:rPr lang="en-US" sz="1800" dirty="0" smtClean="0"/>
            </a:br>
            <a:endParaRPr lang="en-US" sz="1800" dirty="0" smtClean="0"/>
          </a:p>
          <a:p>
            <a:pPr>
              <a:buFont typeface="Wingdings" panose="05000000000000000000" pitchFamily="2" charset="2"/>
              <a:buChar char="§"/>
            </a:pPr>
            <a:r>
              <a:rPr lang="en-US" sz="1800" dirty="0" smtClean="0"/>
              <a:t>Travelers who want to reduce their risk for influenza infection should consider influenza vaccination, preferably at least 2 weeks before departure to optimize effectiveness upon arrival. </a:t>
            </a:r>
            <a:endParaRPr lang="en-US" sz="1800" dirty="0"/>
          </a:p>
        </p:txBody>
      </p:sp>
      <p:sp>
        <p:nvSpPr>
          <p:cNvPr id="4" name="Slide Number Placeholder 3"/>
          <p:cNvSpPr>
            <a:spLocks noGrp="1"/>
          </p:cNvSpPr>
          <p:nvPr>
            <p:ph type="sldNum" sz="quarter" idx="12"/>
          </p:nvPr>
        </p:nvSpPr>
        <p:spPr/>
        <p:txBody>
          <a:bodyPr/>
          <a:lstStyle/>
          <a:p>
            <a:fld id="{1C676A98-8B4F-4B2F-898B-E215C327B58D}" type="slidenum">
              <a:rPr lang="en-US" altLang="en-US" smtClean="0"/>
              <a:pPr/>
              <a:t>9</a:t>
            </a:fld>
            <a:endParaRPr lang="en-US" altLang="en-US" dirty="0"/>
          </a:p>
        </p:txBody>
      </p:sp>
      <p:sp>
        <p:nvSpPr>
          <p:cNvPr id="5" name="Rectangle 4"/>
          <p:cNvSpPr/>
          <p:nvPr/>
        </p:nvSpPr>
        <p:spPr>
          <a:xfrm>
            <a:off x="2651760" y="6621907"/>
            <a:ext cx="3822192" cy="1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554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8310</TotalTime>
  <Words>2275</Words>
  <Application>Microsoft Office PowerPoint</Application>
  <PresentationFormat>On-screen Show (4:3)</PresentationFormat>
  <Paragraphs>196</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Arial</vt:lpstr>
      <vt:lpstr>Calibri</vt:lpstr>
      <vt:lpstr>Lucida Sans Unicode</vt:lpstr>
      <vt:lpstr>Myriad Pro</vt:lpstr>
      <vt:lpstr>Times New Roman</vt:lpstr>
      <vt:lpstr>Wingdings</vt:lpstr>
      <vt:lpstr>3_DHA template 2014-04-22</vt:lpstr>
      <vt:lpstr>2_DHA template 2014-04-22</vt:lpstr>
      <vt:lpstr> Home Study- Southern Hemisphere Influenza Vaccine Implementation Brief    </vt:lpstr>
      <vt:lpstr>Presenter: CAPT (Ret.) Jay Montgomery, MD</vt:lpstr>
      <vt:lpstr>Presenter: Tara Reavey, RN, BSN</vt:lpstr>
      <vt:lpstr>Disclosure </vt:lpstr>
      <vt:lpstr>Learning Objectives </vt:lpstr>
      <vt:lpstr>Why Are There Different Flu Vaccines? </vt:lpstr>
      <vt:lpstr>Northern and Southern Hemisphere Influenza Zones </vt:lpstr>
      <vt:lpstr>Northern and Southern Hemisphere Influenza Zones </vt:lpstr>
      <vt:lpstr>Why the DoD implemented the Southern Hemisphere influenza vaccine </vt:lpstr>
      <vt:lpstr>Southern Hemisphere Influenza Vaccine Requirements and Recommendations </vt:lpstr>
      <vt:lpstr>Southern Hemisphere Influenza Vaccine Requirements and Recommendations </vt:lpstr>
      <vt:lpstr>Fluzone® Southern Hemisphere Influenza Vaccine</vt:lpstr>
      <vt:lpstr>Administration of the Southern Hemisphere Influenza Vaccine </vt:lpstr>
      <vt:lpstr>Administration of the Southern Hemisphere Influenza Vaccine </vt:lpstr>
      <vt:lpstr>Administration of the Southern Hemisphere Influenza Vaccine </vt:lpstr>
      <vt:lpstr>Administration of the Southern Hemisphere Influenza Vaccine </vt:lpstr>
      <vt:lpstr>Administration of the Southern Hemisphere Influenza Vaccine</vt:lpstr>
      <vt:lpstr>Southern Hemisphere Influenza Vaccine DHA-IPM Ordering, Distribution, &amp; Cold Chain Management </vt:lpstr>
      <vt:lpstr>Southern Hemisphere Influenza Vaccine DHA-IPM Documentation </vt:lpstr>
      <vt:lpstr>Key Takeaways</vt:lpstr>
      <vt:lpstr>Questions?</vt:lpstr>
      <vt:lpstr>References</vt:lpstr>
      <vt:lpstr>How to Obtain CE/CME Credit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Belle, Allison [USA]</dc:creator>
  <cp:lastModifiedBy>Barrow, Jannelle CTR (USA)</cp:lastModifiedBy>
  <cp:revision>395</cp:revision>
  <cp:lastPrinted>2020-01-09T21:11:37Z</cp:lastPrinted>
  <dcterms:created xsi:type="dcterms:W3CDTF">2019-11-12T19:13:22Z</dcterms:created>
  <dcterms:modified xsi:type="dcterms:W3CDTF">2020-04-27T16:17:53Z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3081D20B-442F-46F9-9A53-D562B07138EE</vt:lpwstr>
  </property>
  <property fmtid="{D5CDD505-2E9C-101B-9397-08002B2CF9AE}" pid="3" name="ArticulatePath">
    <vt:lpwstr>Southern Hemisphere influenza vaccine webinar_20200408.tr.jrm.rb V5</vt:lpwstr>
  </property>
</Properties>
</file>