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5" r:id="rId15"/>
    <p:sldId id="27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1C48"/>
    <a:srgbClr val="84322C"/>
    <a:srgbClr val="780000"/>
    <a:srgbClr val="092068"/>
    <a:srgbClr val="414042"/>
    <a:srgbClr val="582831"/>
    <a:srgbClr val="FFD03F"/>
    <a:srgbClr val="5AAB46"/>
    <a:srgbClr val="599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5DA54-A7F7-4F1E-8D5F-1911C157E212}" v="2" dt="2025-05-22T21:47:57.994"/>
  </p1510:revLst>
</p1510:revInfo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2846" autoAdjust="0"/>
  </p:normalViewPr>
  <p:slideViewPr>
    <p:cSldViewPr>
      <p:cViewPr varScale="1">
        <p:scale>
          <a:sx n="119" d="100"/>
          <a:sy n="119" d="100"/>
        </p:scale>
        <p:origin x="120" y="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1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F377-1D4D-4E55-BA23-B4C88B08AE0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02E8-D589-462B-8871-E4027AEE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7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C232C-A669-41A2-B224-8DB9E51725E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72B32-1A00-43DB-BBB8-B81738A4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8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ake-your-powerpoint-presentations-accessible-to-people-with-disabilities-6f7772b2-2f33-4bd2-8ca7-dae3b2b3ef25#PickTab=Window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  <a:r>
              <a:rPr lang="en-US" baseline="0" dirty="0"/>
              <a:t> to the new DHA PowerPoint template. Each slide contains helpful information for making the entire presentation user-friendly and accessible to people of all abilities. </a:t>
            </a:r>
          </a:p>
          <a:p>
            <a:endParaRPr lang="en-US" baseline="0" dirty="0"/>
          </a:p>
          <a:p>
            <a:r>
              <a:rPr lang="en-US" b="1" baseline="0" dirty="0"/>
              <a:t>Please note</a:t>
            </a:r>
            <a:r>
              <a:rPr lang="en-US" baseline="0" dirty="0"/>
              <a:t>: if your presentation is being presented online, the PowerPoint file must be converted and remediated as a PDF.</a:t>
            </a:r>
          </a:p>
          <a:p>
            <a:endParaRPr lang="en-US" baseline="0" dirty="0"/>
          </a:p>
          <a:p>
            <a:r>
              <a:rPr lang="en-US" b="1" baseline="0" dirty="0"/>
              <a:t>A NOTE ABOUT CONTROL MARKINGS: </a:t>
            </a:r>
            <a:r>
              <a:rPr lang="en-US" baseline="0" dirty="0"/>
              <a:t>Once you determine if your presentation needs security markings, please delete the irrelevant marking and re-center the box. This marking should be in the top center of each slide. To put it in the same place ever time, simply copy (Ctrl + C) from one slide and paste (Ctrl + V) on the next slide. There is no need to position a cursor to have it paste in the correct location.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="1" u="sng" baseline="0" dirty="0"/>
              <a:t>Accessibility Note: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How to convert a PPT to PDF properly and ensuring accessibility fixes are preserved</a:t>
            </a:r>
            <a:br>
              <a:rPr lang="en-US" baseline="0" dirty="0"/>
            </a:br>
            <a:r>
              <a:rPr lang="en-US" b="1" baseline="0" dirty="0"/>
              <a:t>[Select File &gt; Export &gt; Click ‘Create PDF/XPS Document’ &gt; select ‘Create PDF/XPS’ &gt; Choose location to save file to &gt; Click ‘Publish’]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Please be advised, once a PowerPoint file is converted to a PDF, further accessibility testing is required to make document 508 compliant.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baseline="0" dirty="0"/>
              <a:t>Check out the following Microsoft page to learn more about making your PowerPoint Accessible: </a:t>
            </a:r>
            <a:r>
              <a:rPr lang="en-US" dirty="0">
                <a:hlinkClick r:id="rId3"/>
              </a:rPr>
              <a:t>Make your PowerPoint presentations accessible to people with disabilities - Microsoft Support</a:t>
            </a:r>
            <a:endParaRPr lang="en-US" b="0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baseline="0" dirty="0"/>
              <a:t>Please contact the Section 508 PMO (</a:t>
            </a:r>
            <a:r>
              <a:rPr lang="en-US" b="1" baseline="0" dirty="0"/>
              <a:t>dha.ncr.j-6.mbx.dhasection508pmo@health.mil</a:t>
            </a:r>
            <a:r>
              <a:rPr lang="en-US" b="0" baseline="0" dirty="0"/>
              <a:t>) to request additional resources.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5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2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2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Main Title"/>
          <p:cNvSpPr>
            <a:spLocks noGrp="1"/>
          </p:cNvSpPr>
          <p:nvPr>
            <p:ph type="ctrTitle" hasCustomPrompt="1"/>
          </p:nvPr>
        </p:nvSpPr>
        <p:spPr>
          <a:xfrm>
            <a:off x="800099" y="3200401"/>
            <a:ext cx="7543800" cy="895350"/>
          </a:xfrm>
        </p:spPr>
        <p:txBody>
          <a:bodyPr anchor="t">
            <a:normAutofit/>
          </a:bodyPr>
          <a:lstStyle>
            <a:lvl1pPr>
              <a:defRPr sz="3200" b="1" baseline="0">
                <a:solidFill>
                  <a:srgbClr val="242B6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Title, Franklin Gothic Medium, 32pt</a:t>
            </a:r>
          </a:p>
        </p:txBody>
      </p:sp>
      <p:sp>
        <p:nvSpPr>
          <p:cNvPr id="3" name="Subtitle 2" descr="Presenter Name and Date"/>
          <p:cNvSpPr>
            <a:spLocks noGrp="1"/>
          </p:cNvSpPr>
          <p:nvPr>
            <p:ph type="subTitle" idx="1" hasCustomPrompt="1"/>
          </p:nvPr>
        </p:nvSpPr>
        <p:spPr>
          <a:xfrm>
            <a:off x="1371599" y="4095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50AAE7B-2E62-E348-E45F-EF370809A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1899" y="82296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7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"/>
          <p:cNvSpPr>
            <a:spLocks noGrp="1"/>
          </p:cNvSpPr>
          <p:nvPr>
            <p:ph type="title" hasCustomPrompt="1"/>
          </p:nvPr>
        </p:nvSpPr>
        <p:spPr>
          <a:xfrm>
            <a:off x="1066800" y="210312"/>
            <a:ext cx="7010400" cy="85725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76351"/>
            <a:ext cx="8229600" cy="3276599"/>
          </a:xfrm>
        </p:spPr>
        <p:txBody>
          <a:bodyPr/>
          <a:lstStyle>
            <a:lvl1pPr marL="342900" indent="-342900">
              <a:buClr>
                <a:srgbClr val="092068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rgbClr val="092068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1123950"/>
            <a:ext cx="822960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9BEDD3-8903-B54C-F3D5-F1AE338A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EC1E4A-5491-DCAD-FD06-F3C486959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666C73-1D0B-5BF5-5C82-70AB035D8A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4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4038600" cy="3276600"/>
          </a:xfrm>
        </p:spPr>
        <p:txBody>
          <a:bodyPr/>
          <a:lstStyle>
            <a:lvl1pPr marL="342900" indent="-342900">
              <a:buClr>
                <a:srgbClr val="092068"/>
              </a:buClr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 marL="1143000" indent="-228600">
              <a:buClr>
                <a:srgbClr val="092068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0"/>
            <a:ext cx="4038600" cy="32766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92068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030CB-5CED-0C6E-490E-C80F2E0A85FE}"/>
              </a:ext>
            </a:extLst>
          </p:cNvPr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396AF9-CE6F-FF8A-4684-80CDE7014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 descr="Slide title">
            <a:extLst>
              <a:ext uri="{FF2B5EF4-FFF2-40B4-BE49-F238E27FC236}">
                <a16:creationId xmlns:a16="http://schemas.microsoft.com/office/drawing/2014/main" id="{CF247BE4-2EA5-1906-BF78-D5D6CAE03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0312"/>
            <a:ext cx="7010400" cy="85725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E3C7EE-B9BA-1397-3639-AC2FB3238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349BF03-08E7-EBE5-6BD8-FB4ED250A3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8396404-D14F-E6AE-1B6B-704A4CF45D08}"/>
              </a:ext>
            </a:extLst>
          </p:cNvPr>
          <p:cNvGrpSpPr/>
          <p:nvPr userDrawn="1"/>
        </p:nvGrpSpPr>
        <p:grpSpPr>
          <a:xfrm>
            <a:off x="457200" y="1123950"/>
            <a:ext cx="8229600" cy="0"/>
            <a:chOff x="457200" y="990600"/>
            <a:chExt cx="8229600" cy="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BB1135E-FC63-801B-A981-1FECDBEBE9DB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5F6E2A-733E-4695-F8C2-17E01514D497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4DAE42B-1968-C64C-B8EB-FDB51AF43CBA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A0CBD6-12BC-7CA5-4AA5-9BB185A53F17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B7C940-AA34-6C42-E023-90599FAFBA4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B1A1DA-3042-BC24-53E2-DC0A0E8F9880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C6C5A10-04A1-5F61-8E00-DEA92799EA40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2D9B5F5-968C-FEE4-C61D-A94333E5A87F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D16F3C-42D5-C26F-571C-57FA33634126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492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41EA-67D2-83EE-D3C3-D5FD711B584C}"/>
              </a:ext>
            </a:extLst>
          </p:cNvPr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3A14E2-9E68-A847-A599-D3C2FDD4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 descr="Slide title">
            <a:extLst>
              <a:ext uri="{FF2B5EF4-FFF2-40B4-BE49-F238E27FC236}">
                <a16:creationId xmlns:a16="http://schemas.microsoft.com/office/drawing/2014/main" id="{EC5A6695-F927-0740-552D-0BCF41B15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0312"/>
            <a:ext cx="7010400" cy="85725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774063-F388-C7F9-19E3-8B80C24E3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0181C6-E21B-C36B-B0DC-44BEC00C10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B692977-F390-DAA7-FBC2-6DC2D2821BE5}"/>
              </a:ext>
            </a:extLst>
          </p:cNvPr>
          <p:cNvGrpSpPr/>
          <p:nvPr userDrawn="1"/>
        </p:nvGrpSpPr>
        <p:grpSpPr>
          <a:xfrm>
            <a:off x="457200" y="1123950"/>
            <a:ext cx="8229600" cy="0"/>
            <a:chOff x="457200" y="990600"/>
            <a:chExt cx="8229600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DF66A7-9E11-2B46-0136-54AB276ED55B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C954F6-C439-92D3-2EDA-123385E532CD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C11B44-1896-59D5-4D99-975DC384D13A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74C637-BD25-182A-C8A2-5D7214742BB2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E5779A-0FC6-3DE2-2AC2-1B2567F7904B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76BDE2-FDF8-A420-60FC-A74A33CA84D1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38AF28-07F9-B311-CD7E-F52616079ED8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3F622E-EADD-6AD0-F0EA-FD46136130D9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0F46D7-6E97-0AB6-029B-0F0D163E10B2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61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3A017-DB20-767C-EBBB-03357E84F892}"/>
              </a:ext>
            </a:extLst>
          </p:cNvPr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111B-3C65-9AEB-AF5A-C8D2C8B41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E1DE41-72A7-B3AA-08B0-C8FB73ECF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24C12E-FED5-73A8-2C28-0DB70B347C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title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6E65C-B97F-9E4D-7064-D587C6584AFD}"/>
              </a:ext>
            </a:extLst>
          </p:cNvPr>
          <p:cNvSpPr txBox="1"/>
          <p:nvPr userDrawn="1"/>
        </p:nvSpPr>
        <p:spPr>
          <a:xfrm>
            <a:off x="3977767" y="-19050"/>
            <a:ext cx="1188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spc="20" baseline="0" dirty="0">
                <a:solidFill>
                  <a:srgbClr val="5AAC45"/>
                </a:solidFill>
                <a:latin typeface="Franklin Gothic Medium" panose="020B0603020102020204" pitchFamily="34" charset="0"/>
              </a:rPr>
              <a:t>UNCLASSIFIED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33DF3-86EF-1D1C-28A0-0EAEDF643E54}"/>
              </a:ext>
            </a:extLst>
          </p:cNvPr>
          <p:cNvSpPr txBox="1"/>
          <p:nvPr userDrawn="1"/>
        </p:nvSpPr>
        <p:spPr>
          <a:xfrm>
            <a:off x="3977767" y="4910591"/>
            <a:ext cx="1188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kern="1200" spc="20" baseline="0" dirty="0">
                <a:solidFill>
                  <a:srgbClr val="5AAC45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9400C-0AA0-C00B-6CC1-B550E7532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6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rgbClr val="242B6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92068"/>
        </a:buClr>
        <a:buSzPct val="125000"/>
        <a:buFont typeface="Arial" panose="020B0604020202020204" pitchFamily="34" charset="0"/>
        <a:buChar char="•"/>
        <a:defRPr sz="22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92068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92068"/>
        </a:buClr>
        <a:buFont typeface="Wingdings" panose="05000000000000000000" pitchFamily="2" charset="2"/>
        <a:buChar char="ü"/>
        <a:defRPr sz="18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BB2EA.1B8B589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961" y="2571750"/>
            <a:ext cx="7543800" cy="895350"/>
          </a:xfrm>
        </p:spPr>
        <p:txBody>
          <a:bodyPr>
            <a:normAutofit fontScale="90000"/>
          </a:bodyPr>
          <a:lstStyle/>
          <a:p>
            <a:r>
              <a:rPr lang="en-US" dirty="0"/>
              <a:t>Breast cancer screening: Women’s attitudes and beliefs in light of new guidelines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2160"/>
            <a:ext cx="6400800" cy="1199390"/>
          </a:xfrm>
        </p:spPr>
        <p:txBody>
          <a:bodyPr>
            <a:noAutofit/>
          </a:bodyPr>
          <a:lstStyle/>
          <a:p>
            <a:r>
              <a:rPr lang="en-US" sz="1800" b="0" dirty="0">
                <a:latin typeface="Franklin Gothic Medium" panose="020B0603020102020204" pitchFamily="34" charset="0"/>
              </a:rPr>
              <a:t>Army Lt. Col. Jane Doe, M.D.</a:t>
            </a:r>
            <a:br>
              <a:rPr lang="en-US" sz="1800" b="0" dirty="0">
                <a:latin typeface="Franklin Gothic Medium" panose="020B0603020102020204" pitchFamily="34" charset="0"/>
              </a:rPr>
            </a:br>
            <a:r>
              <a:rPr lang="en-US" sz="1800" b="0" dirty="0">
                <a:latin typeface="Franklin Gothic Medium" panose="020B0603020102020204" pitchFamily="34" charset="0"/>
              </a:rPr>
              <a:t>Chief, Women’s Health Clinical Communities</a:t>
            </a:r>
            <a:br>
              <a:rPr lang="en-US" sz="1800" b="0" dirty="0">
                <a:latin typeface="Franklin Gothic Medium" panose="020B0603020102020204" pitchFamily="34" charset="0"/>
              </a:rPr>
            </a:br>
            <a:r>
              <a:rPr lang="en-US" sz="1800" b="0" dirty="0">
                <a:latin typeface="Franklin Gothic Medium" panose="020B0603020102020204" pitchFamily="34" charset="0"/>
              </a:rPr>
              <a:t>Defense Health Agency, Va</a:t>
            </a:r>
          </a:p>
          <a:p>
            <a:r>
              <a:rPr lang="en-US" sz="1800" b="0" dirty="0">
                <a:latin typeface="Franklin Gothic Medium" panose="020B0603020102020204" pitchFamily="34" charset="0"/>
              </a:rPr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428572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4B70-7A38-31F7-A378-9CE4C380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6F22-6A6D-AA07-D622-925F7BC81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EB43E-E863-D0A0-A027-A6E91D33B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t="21241" r="1606" b="11563"/>
          <a:stretch/>
        </p:blipFill>
        <p:spPr bwMode="auto">
          <a:xfrm>
            <a:off x="381000" y="1002030"/>
            <a:ext cx="8123682" cy="3200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513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A2EE-614A-674A-5487-8A382DDFD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4379E-94BC-FC71-6443-F34DAD6EEF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900" y="2143125"/>
            <a:ext cx="7696200" cy="857250"/>
          </a:xfrm>
        </p:spPr>
        <p:txBody>
          <a:bodyPr>
            <a:normAutofit/>
          </a:bodyPr>
          <a:lstStyle/>
          <a:p>
            <a:pPr algn="ctr"/>
            <a:r>
              <a:rPr lang="en-US" sz="4400" spc="3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492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5E4B5-FB74-39AD-3C3B-757719F1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CE Credits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8C05D-66EF-E03A-FD9C-82C98C7F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29290-98CD-93CD-41A1-B69AAE9877F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19681" r="2131" b="12840"/>
          <a:stretch>
            <a:fillRect/>
          </a:stretch>
        </p:blipFill>
        <p:spPr bwMode="auto">
          <a:xfrm>
            <a:off x="437662" y="1123950"/>
            <a:ext cx="852932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752CFB-EB3B-8D24-6D26-0018093A0B6A}"/>
              </a:ext>
            </a:extLst>
          </p:cNvPr>
          <p:cNvSpPr/>
          <p:nvPr/>
        </p:nvSpPr>
        <p:spPr>
          <a:xfrm rot="19900096">
            <a:off x="1079966" y="1607649"/>
            <a:ext cx="69840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Placeholder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CEPO to update</a:t>
            </a:r>
          </a:p>
        </p:txBody>
      </p:sp>
    </p:spTree>
    <p:extLst>
      <p:ext uri="{BB962C8B-B14F-4D97-AF65-F5344CB8AC3E}">
        <p14:creationId xmlns:p14="http://schemas.microsoft.com/office/powerpoint/2010/main" val="333236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7163-824E-501A-E847-6ECD38C0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13D0-6CD0-5343-6B71-68EB792E8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Franklin Gothic Demi" panose="020B0703020102020204" pitchFamily="34" charset="0"/>
              </a:rPr>
              <a:t>Presenter’s name and credentials</a:t>
            </a:r>
          </a:p>
          <a:p>
            <a:pPr marL="0" indent="0" algn="ctr">
              <a:buNone/>
            </a:pPr>
            <a:r>
              <a:rPr lang="en-US" sz="1800" dirty="0"/>
              <a:t>Title (include “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contract support for” when applicable)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Division</a:t>
            </a:r>
          </a:p>
          <a:p>
            <a:pPr marL="0" indent="0" algn="ctr">
              <a:buNone/>
            </a:pPr>
            <a:r>
              <a:rPr lang="en-US" sz="1800" dirty="0"/>
              <a:t>Agency</a:t>
            </a:r>
          </a:p>
          <a:p>
            <a:pPr marL="0" indent="0" algn="ctr">
              <a:buNone/>
            </a:pPr>
            <a:r>
              <a:rPr lang="en-US" sz="1800" dirty="0"/>
              <a:t>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63611-64A4-BB42-BEB3-B52CA515C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6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F785F-3BD2-C5C4-94C9-57EEB4DF1B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Presenter professional photo on the left side</a:t>
            </a:r>
          </a:p>
          <a:p>
            <a:r>
              <a:rPr lang="en-US" dirty="0"/>
              <a:t>Brief biography on this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0E682-2E69-57F3-5CD7-63EC676DD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F83F6-0F81-4A96-EB19-6F7636A3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Army Lt. Col. Jane Doe, M.D.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47839D-3477-96EF-9808-3674535FD1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063" y="1279525"/>
            <a:ext cx="2768874" cy="3276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122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DCE2-797F-AC70-A9A3-BD8730A7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0623C-047D-05A6-923F-104E0A559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500" dirty="0"/>
              <a:t>Dr. Jane Doe has no relevant financial or non-financial relationships to disclose relating to the content of this activity; </a:t>
            </a:r>
            <a:r>
              <a:rPr lang="en-US" sz="1500" dirty="0">
                <a:latin typeface="Franklin Gothic Demi" panose="020B0703020102020204" pitchFamily="34" charset="0"/>
              </a:rPr>
              <a:t>OR</a:t>
            </a:r>
            <a:r>
              <a:rPr lang="en-US" sz="1500" dirty="0"/>
              <a:t> Dr. Jane Doe [</a:t>
            </a:r>
            <a:r>
              <a:rPr lang="en-US" sz="1500" i="1" dirty="0"/>
              <a:t>insert type of financial relationship (e.g., is a speaker for, holds stock in, conducts research for)</a:t>
            </a:r>
            <a:r>
              <a:rPr lang="en-US" sz="1500" dirty="0"/>
              <a:t>] [</a:t>
            </a:r>
            <a:r>
              <a:rPr lang="en-US" sz="1500" i="1" dirty="0"/>
              <a:t>insert company name(s)</a:t>
            </a:r>
            <a:r>
              <a:rPr lang="en-US" sz="1500" dirty="0"/>
              <a:t>]. All relevant financial relationships have been mitigated.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500" dirty="0"/>
              <a:t>The views expressed in this presentation are those of the author and do not necessarily reflect the official policy or position of the Department of Defense, nor the U.S. Government.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500" dirty="0"/>
              <a:t>This continuing education activity is managed and accredited by the Defense Health Agency, J-7, Continuing Education Program Office (DHA, J-7, CEPO). DHA, J-7, CEPO and all accrediting organizations do not support or endorse any product or service mentioned in this activity.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500" dirty="0"/>
              <a:t>DHA, J-7, CEPO staff, as well as activity planners and reviewers have no relevant financial or non-financial relationships to disclose.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500" dirty="0"/>
              <a:t>Commercial support was not received for this activity.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17E0F-84FD-D6B8-E502-F7B04B769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6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19F3-F19E-45E7-D505-D32FAC3F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4DDB-579B-5FC8-7436-A234DAA4E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At the conclusion of this activity, participants will be able to:</a:t>
            </a:r>
          </a:p>
          <a:p>
            <a:pPr marL="515938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en-US" sz="1800" dirty="0"/>
              <a:t>Summarize American College of Surgeons advocacy efforts in response to opioid abuse.</a:t>
            </a:r>
          </a:p>
          <a:p>
            <a:pPr marL="515938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en-US" sz="1800" dirty="0"/>
              <a:t>Compare chemotherapy and biotherapy drugs used to treat autoimmune diseases.</a:t>
            </a:r>
          </a:p>
          <a:p>
            <a:pPr marL="515938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en-US" sz="1800" dirty="0"/>
              <a:t>Differentiate between the forms of health information exchange and appropriate use of each form.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04D5A-C9C8-EA27-6BBA-4CE4A921B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2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DE41-BD55-25BB-089D-B21F8BCF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41098-7AC1-8209-1FB1-7597AF96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Body of the presentation goes here</a:t>
            </a:r>
          </a:p>
          <a:p>
            <a:r>
              <a:rPr lang="en-US" sz="1800" dirty="0"/>
              <a:t>Use as many slides as you want, keeping in mind of the allotted time to present</a:t>
            </a:r>
          </a:p>
          <a:p>
            <a:r>
              <a:rPr lang="en-US" sz="1800" dirty="0"/>
              <a:t>Abbreviations must be defined where they first appear</a:t>
            </a:r>
          </a:p>
          <a:p>
            <a:r>
              <a:rPr lang="en-US" sz="1800" dirty="0"/>
              <a:t>Images, charts and graphs must be cited</a:t>
            </a:r>
          </a:p>
          <a:p>
            <a:r>
              <a:rPr lang="en-US" sz="1800" dirty="0"/>
              <a:t>Q&amp;A may be part of the presentation (CE credit hours)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59A90-2F98-886C-EAF5-2A73279AC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43E9-1249-59AA-791A-E0A4546F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D978-7008-F2F5-590F-BCDCA149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A.K.A. Summary/Conclusion</a:t>
            </a:r>
          </a:p>
          <a:p>
            <a:r>
              <a:rPr lang="en-US" sz="1800" dirty="0"/>
              <a:t>3-5 bullets of what you want the participants to remember from your presentation</a:t>
            </a:r>
          </a:p>
          <a:p>
            <a:r>
              <a:rPr lang="en-US" sz="1800" dirty="0"/>
              <a:t>Example 1: The first meeting is very important in establishing and effective relationship.</a:t>
            </a:r>
          </a:p>
          <a:p>
            <a:r>
              <a:rPr lang="en-US" sz="1800" dirty="0"/>
              <a:t>Example 2: Sleep deprivation is a significant issue impacting Service Members in garrison, in theater, and on operational platforms</a:t>
            </a:r>
          </a:p>
          <a:p>
            <a:r>
              <a:rPr lang="en-US" sz="1800" dirty="0"/>
              <a:t>Example 3: Shift work is especially challenging with its impact on sleep, research is ongoing to try to positively impact sleep to shift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D930-3FD7-520E-A561-68B947062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1D8A-6E89-A6F5-05EE-1959D72E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D1CB-F865-34B4-42D0-31F05757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351"/>
            <a:ext cx="8229600" cy="3577111"/>
          </a:xfrm>
        </p:spPr>
        <p:txBody>
          <a:bodyPr lIns="0" rIns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Use APA 7 format (for journal articles, look it up on </a:t>
            </a:r>
            <a:r>
              <a:rPr kumimoji="0" lang="en-US" sz="1500" b="0" i="0" u="none" strike="noStrike" kern="1200" cap="none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Googl</a:t>
            </a:r>
            <a:r>
              <a:rPr lang="en-US" sz="15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 Scholar and hit “Cite” to copy citation)</a:t>
            </a:r>
            <a:endParaRPr kumimoji="0" lang="en-US" sz="1500" b="0" i="0" u="none" strike="noStrike" kern="1200" cap="none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References not older than 5 years, unless it’s historical data.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You may use as many slides as necessary.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i="0" u="none" strike="noStrike" kern="1200" cap="none" spc="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cs typeface="Arial" panose="020B0604020202020204" pitchFamily="34" charset="0"/>
              </a:rPr>
              <a:t>Examples: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+mn-lt"/>
              </a:rPr>
              <a:t>Kennedy, C. H., &amp; </a:t>
            </a:r>
            <a:r>
              <a:rPr lang="en-US" sz="1500" b="0" i="0" dirty="0" err="1">
                <a:solidFill>
                  <a:srgbClr val="222222"/>
                </a:solidFill>
                <a:effectLst/>
                <a:latin typeface="+mn-lt"/>
              </a:rPr>
              <a:t>Zillmer</a:t>
            </a:r>
            <a:r>
              <a:rPr lang="en-US" sz="1500" b="0" i="0" dirty="0">
                <a:solidFill>
                  <a:srgbClr val="222222"/>
                </a:solidFill>
                <a:effectLst/>
                <a:latin typeface="+mn-lt"/>
              </a:rPr>
              <a:t>, E. A. (Eds.). (2022). </a:t>
            </a:r>
            <a:r>
              <a:rPr lang="en-US" sz="1500" b="0" i="1" dirty="0">
                <a:solidFill>
                  <a:srgbClr val="222222"/>
                </a:solidFill>
                <a:effectLst/>
                <a:latin typeface="+mn-lt"/>
              </a:rPr>
              <a:t>Military psychology: Clinical and operational applications</a:t>
            </a:r>
            <a:r>
              <a:rPr lang="en-US" sz="1500" b="0" i="0" dirty="0">
                <a:solidFill>
                  <a:srgbClr val="222222"/>
                </a:solidFill>
                <a:effectLst/>
                <a:latin typeface="+mn-lt"/>
              </a:rPr>
              <a:t>. Guilford Publications.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Accreditation Council for Continuing Medical Education. (2020). </a:t>
            </a:r>
            <a:r>
              <a:rPr kumimoji="0" lang="en-US" sz="15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Standards for integrity and independence in accredited </a:t>
            </a:r>
            <a:r>
              <a:rPr lang="en-US" sz="15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kumimoji="0" lang="en-US" sz="1500" b="0" i="1" u="none" strike="noStrike" kern="1200" cap="none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ontinuing</a:t>
            </a:r>
            <a:r>
              <a:rPr kumimoji="0" lang="en-US" sz="15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education</a:t>
            </a:r>
            <a:r>
              <a:rPr kumimoji="0" lang="en-US" sz="15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 </a:t>
            </a:r>
            <a:r>
              <a:rPr lang="en-US" sz="1500" dirty="0">
                <a:latin typeface="+mn-lt"/>
                <a:cs typeface="Arial" panose="020B0604020202020204" pitchFamily="34" charset="0"/>
              </a:rPr>
              <a:t>https://accme.org/wp-content/uploads/2020/12/884_20241028_standardsforintegrityandindependenceinaccreditedcontinuingeducation-1.pdf</a:t>
            </a:r>
            <a:r>
              <a:rPr kumimoji="0" lang="en-US" sz="15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en-US" sz="15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73B85-80FF-99CB-7E26-369A8A812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1B77-12DF-9E07-B8E2-66DFA1ED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TXA in Combat Results: Death Due to</a:t>
            </a:r>
            <a:br>
              <a:rPr lang="en-US" dirty="0"/>
            </a:br>
            <a:r>
              <a:rPr lang="en-US" dirty="0"/>
              <a:t>Blood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BF387-3175-2BFB-387F-32C9352C9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0D519-7C23-2E61-B7CA-3772609C7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20126" r="1682" b="13169"/>
          <a:stretch/>
        </p:blipFill>
        <p:spPr>
          <a:xfrm>
            <a:off x="488733" y="1333642"/>
            <a:ext cx="8166534" cy="320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67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83446"/>
      </a:dk1>
      <a:lt1>
        <a:sysClr val="window" lastClr="FFFFFF"/>
      </a:lt1>
      <a:dk2>
        <a:srgbClr val="3D4D69"/>
      </a:dk2>
      <a:lt2>
        <a:srgbClr val="BFC6D4"/>
      </a:lt2>
      <a:accent1>
        <a:srgbClr val="582831"/>
      </a:accent1>
      <a:accent2>
        <a:srgbClr val="6C82A7"/>
      </a:accent2>
      <a:accent3>
        <a:srgbClr val="283446"/>
      </a:accent3>
      <a:accent4>
        <a:srgbClr val="3D4D69"/>
      </a:accent4>
      <a:accent5>
        <a:srgbClr val="C4BD97"/>
      </a:accent5>
      <a:accent6>
        <a:srgbClr val="BFC6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2585B5D-FDDA-4CDC-9232-34405CE6454F}" vid="{E7D48F1A-AED2-42B6-B395-27E9F8C133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a84e91-7310-4a2d-a070-072c3788980e" xsi:nil="true"/>
    <lcf76f155ced4ddcb4097134ff3c332f xmlns="d3bc0bcd-a413-4881-b8b4-2d1bcdeabdf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C825F3FB463346B43B0DFCE6205878" ma:contentTypeVersion="15" ma:contentTypeDescription="Create a new document." ma:contentTypeScope="" ma:versionID="7958f61b85001d04e5a7d2ef279df146">
  <xsd:schema xmlns:xsd="http://www.w3.org/2001/XMLSchema" xmlns:xs="http://www.w3.org/2001/XMLSchema" xmlns:p="http://schemas.microsoft.com/office/2006/metadata/properties" xmlns:ns2="d3bc0bcd-a413-4881-b8b4-2d1bcdeabdfe" xmlns:ns3="d9a84e91-7310-4a2d-a070-072c3788980e" targetNamespace="http://schemas.microsoft.com/office/2006/metadata/properties" ma:root="true" ma:fieldsID="4e039d50dbc28473d950faca6af7909a" ns2:_="" ns3:_="">
    <xsd:import namespace="d3bc0bcd-a413-4881-b8b4-2d1bcdeabdfe"/>
    <xsd:import namespace="d9a84e91-7310-4a2d-a070-072c37889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c0bcd-a413-4881-b8b4-2d1bcdeab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fe196db-0334-4477-9bbc-2f8ce82265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84e91-7310-4a2d-a070-072c37889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8a91fa8-e484-4fb0-9b14-48aecf8ead90}" ma:internalName="TaxCatchAll" ma:showField="CatchAllData" ma:web="d9a84e91-7310-4a2d-a070-072c37889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847EF-B67A-4F59-803E-7BA1D94D0768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9a84e91-7310-4a2d-a070-072c3788980e"/>
    <ds:schemaRef ds:uri="d3bc0bcd-a413-4881-b8b4-2d1bcdeabdf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D0FBFF6-B324-4F32-BBB1-72F70CD8F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B94970-1C94-4719-8BAC-67B1572D7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c0bcd-a413-4881-b8b4-2d1bcdeabdfe"/>
    <ds:schemaRef ds:uri="d9a84e91-7310-4a2d-a070-072c37889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903a443-af33-4ed4-acf5-ee613bcb2f59}" enabled="0" method="" siteId="{8903a443-af33-4ed4-acf5-ee613bcb2f5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7918</TotalTime>
  <Words>883</Words>
  <Application>Microsoft Office PowerPoint</Application>
  <PresentationFormat>On-screen Show (16:9)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Franklin Gothic Book</vt:lpstr>
      <vt:lpstr>Franklin Gothic Demi</vt:lpstr>
      <vt:lpstr>Franklin Gothic Medium</vt:lpstr>
      <vt:lpstr>Garamond</vt:lpstr>
      <vt:lpstr>Wingdings</vt:lpstr>
      <vt:lpstr>Office Theme</vt:lpstr>
      <vt:lpstr>Breast cancer screening: Women’s attitudes and beliefs in light of new guidelines </vt:lpstr>
      <vt:lpstr>Presenter(s)</vt:lpstr>
      <vt:lpstr>Army Lt. Col. Jane Doe, M.D.</vt:lpstr>
      <vt:lpstr>Disclosures</vt:lpstr>
      <vt:lpstr>Learning Objectives</vt:lpstr>
      <vt:lpstr>Main Presentation</vt:lpstr>
      <vt:lpstr>Key Takeaways</vt:lpstr>
      <vt:lpstr>References</vt:lpstr>
      <vt:lpstr>TXA in Combat Results: Death Due to Blood Loss</vt:lpstr>
      <vt:lpstr>Continued Management</vt:lpstr>
      <vt:lpstr>Questions?</vt:lpstr>
      <vt:lpstr>How to Obtain CE Credits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ASPR PowerPoint Slide Template</dc:title>
  <dc:subject>ASPR PowerPoint Template</dc:subject>
  <dc:creator>Mary Radebach</dc:creator>
  <cp:lastModifiedBy>Adams, Jasmine J CTR (USA)</cp:lastModifiedBy>
  <cp:revision>90</cp:revision>
  <dcterms:created xsi:type="dcterms:W3CDTF">2018-01-29T20:56:18Z</dcterms:created>
  <dcterms:modified xsi:type="dcterms:W3CDTF">2025-05-30T20:26:39Z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0x0101005EC825F3FB463346B43B0DFCE6205878</vt:lpwstr>
  </property>
  <property fmtid="{D5CDD505-2E9C-101B-9397-08002B2CF9AE}" pid="3" name="MediaServiceImageTags">
    <vt:lpwstr/>
  </property>
</Properties>
</file>