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slides/slide1.xml" ContentType="application/vnd.openxmlformats-officedocument.presentationml.slide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9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3" d="100"/>
          <a:sy n="63" d="100"/>
        </p:scale>
        <p:origin x="80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2.xml"/><Relationship Id="rId3" Type="http://schemas.openxmlformats.org/officeDocument/2006/relationships/presProps" Target="presProps.xml"/><Relationship Id="rId7" Type="http://schemas.openxmlformats.org/officeDocument/2006/relationships/customXml" Target="../customXml/item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Relationship Id="rId9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descr="Main Title"/>
          <p:cNvSpPr>
            <a:spLocks noGrp="1"/>
          </p:cNvSpPr>
          <p:nvPr>
            <p:ph type="ctrTitle" hasCustomPrompt="1"/>
          </p:nvPr>
        </p:nvSpPr>
        <p:spPr>
          <a:xfrm>
            <a:off x="1066799" y="4267201"/>
            <a:ext cx="10058400" cy="1193800"/>
          </a:xfrm>
        </p:spPr>
        <p:txBody>
          <a:bodyPr anchor="t">
            <a:normAutofit/>
          </a:bodyPr>
          <a:lstStyle>
            <a:lvl1pPr>
              <a:defRPr sz="4267" b="1" baseline="0">
                <a:solidFill>
                  <a:srgbClr val="242B64"/>
                </a:solidFill>
                <a:latin typeface="Franklin Gothic Medium" panose="020B0603020102020204" pitchFamily="34" charset="0"/>
              </a:defRPr>
            </a:lvl1pPr>
          </a:lstStyle>
          <a:p>
            <a:r>
              <a:rPr lang="en-US" dirty="0"/>
              <a:t>Title, Franklin Gothic Medium, 32pt</a:t>
            </a:r>
          </a:p>
        </p:txBody>
      </p:sp>
      <p:sp>
        <p:nvSpPr>
          <p:cNvPr id="3" name="Subtitle 2" descr="Presenter Name and Date"/>
          <p:cNvSpPr>
            <a:spLocks noGrp="1"/>
          </p:cNvSpPr>
          <p:nvPr>
            <p:ph type="subTitle" idx="1" hasCustomPrompt="1"/>
          </p:nvPr>
        </p:nvSpPr>
        <p:spPr>
          <a:xfrm>
            <a:off x="1828799" y="5461000"/>
            <a:ext cx="85344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3200" b="1" baseline="0">
                <a:solidFill>
                  <a:srgbClr val="000000"/>
                </a:solidFill>
                <a:latin typeface="Franklin Gothic Book" panose="020B0503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Presenter Name</a:t>
            </a:r>
            <a:br>
              <a:rPr lang="en-US" dirty="0"/>
            </a:br>
            <a:r>
              <a:rPr lang="en-US" dirty="0"/>
              <a:t>Month DD, YYYY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D50AAE7B-2E62-E348-E45F-EF370809AED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029199" y="1097280"/>
            <a:ext cx="2133600" cy="213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43281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descr="Slide title"/>
          <p:cNvSpPr>
            <a:spLocks noGrp="1"/>
          </p:cNvSpPr>
          <p:nvPr>
            <p:ph type="title" hasCustomPrompt="1"/>
          </p:nvPr>
        </p:nvSpPr>
        <p:spPr>
          <a:xfrm>
            <a:off x="1422400" y="280416"/>
            <a:ext cx="9347200" cy="1143000"/>
          </a:xfrm>
        </p:spPr>
        <p:txBody>
          <a:bodyPr>
            <a:normAutofit/>
          </a:bodyPr>
          <a:lstStyle>
            <a:lvl1pPr algn="l">
              <a:lnSpc>
                <a:spcPts val="3733"/>
              </a:lnSpc>
              <a:defRPr sz="3733" b="1" baseline="0">
                <a:solidFill>
                  <a:srgbClr val="242B64"/>
                </a:solidFill>
              </a:defRPr>
            </a:lvl1pPr>
          </a:lstStyle>
          <a:p>
            <a:r>
              <a:rPr lang="en-US" dirty="0"/>
              <a:t>Different title per slide, Franklin Gothic Medium 28pt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09600" y="1701802"/>
            <a:ext cx="10972800" cy="4368799"/>
          </a:xfrm>
        </p:spPr>
        <p:txBody>
          <a:bodyPr/>
          <a:lstStyle>
            <a:lvl1pPr marL="457189" indent="-457189">
              <a:buClr>
                <a:srgbClr val="092068"/>
              </a:buClr>
              <a:buSzPct val="125000"/>
              <a:buFont typeface="Arial" panose="020B0604020202020204" pitchFamily="34" charset="0"/>
              <a:buChar char="•"/>
              <a:defRPr sz="2933">
                <a:solidFill>
                  <a:srgbClr val="000000"/>
                </a:solidFill>
                <a:latin typeface="Franklin Gothic Book" panose="020B0503020102020204" pitchFamily="34" charset="0"/>
              </a:defRPr>
            </a:lvl1pPr>
            <a:lvl2pPr marL="990575" indent="-380990">
              <a:buClr>
                <a:srgbClr val="092068"/>
              </a:buClr>
              <a:buFont typeface="Wingdings" panose="05000000000000000000" pitchFamily="2" charset="2"/>
              <a:buChar char="§"/>
              <a:defRPr sz="2667">
                <a:solidFill>
                  <a:srgbClr val="000000"/>
                </a:solidFill>
                <a:latin typeface="Franklin Gothic Book" panose="020B0503020102020204" pitchFamily="34" charset="0"/>
              </a:defRPr>
            </a:lvl2pPr>
            <a:lvl3pPr marL="1523962" indent="-304792">
              <a:buClr>
                <a:srgbClr val="092068"/>
              </a:buClr>
              <a:buFont typeface="Wingdings" panose="05000000000000000000" pitchFamily="2" charset="2"/>
              <a:buChar char="ü"/>
              <a:defRPr sz="2400">
                <a:solidFill>
                  <a:srgbClr val="000000"/>
                </a:solidFill>
                <a:latin typeface="Franklin Gothic Book" panose="020B0503020102020204" pitchFamily="34" charset="0"/>
              </a:defRPr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0"/>
            <a:endParaRPr lang="en-US" dirty="0"/>
          </a:p>
          <a:p>
            <a:pPr lvl="2"/>
            <a:endParaRPr lang="en-US" dirty="0"/>
          </a:p>
          <a:p>
            <a:pPr lvl="2"/>
            <a:endParaRPr lang="en-US" dirty="0"/>
          </a:p>
        </p:txBody>
      </p:sp>
      <p:sp>
        <p:nvSpPr>
          <p:cNvPr id="4" name="TextBox 3"/>
          <p:cNvSpPr txBox="1"/>
          <p:nvPr userDrawn="1"/>
        </p:nvSpPr>
        <p:spPr>
          <a:xfrm>
            <a:off x="1576576" y="6172200"/>
            <a:ext cx="9038848" cy="6360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133" b="0" i="1" u="none" strike="noStrike" kern="1200" baseline="0" dirty="0">
                <a:solidFill>
                  <a:schemeClr val="bg1"/>
                </a:solidFill>
                <a:latin typeface="Garamond" panose="02020404030301010803" pitchFamily="18" charset="0"/>
                <a:ea typeface="+mn-ea"/>
                <a:cs typeface="+mn-cs"/>
              </a:rPr>
              <a:t>Improving Health and Building Readiness. Anytime, Anywhere — Always</a:t>
            </a:r>
          </a:p>
          <a:p>
            <a:pPr algn="ctr"/>
            <a:endParaRPr lang="en-US" sz="1400" i="0" baseline="0" dirty="0">
              <a:solidFill>
                <a:schemeClr val="bg1"/>
              </a:solidFill>
              <a:latin typeface="Franklin Gothic Book" panose="020B0503020102020204" pitchFamily="34" charset="0"/>
            </a:endParaRPr>
          </a:p>
        </p:txBody>
      </p:sp>
      <p:grpSp>
        <p:nvGrpSpPr>
          <p:cNvPr id="17" name="Group 16"/>
          <p:cNvGrpSpPr/>
          <p:nvPr userDrawn="1"/>
        </p:nvGrpSpPr>
        <p:grpSpPr>
          <a:xfrm>
            <a:off x="609600" y="1498600"/>
            <a:ext cx="10972800" cy="0"/>
            <a:chOff x="457200" y="990600"/>
            <a:chExt cx="8229600" cy="0"/>
          </a:xfrm>
        </p:grpSpPr>
        <p:cxnSp>
          <p:nvCxnSpPr>
            <p:cNvPr id="18" name="Straight Connector 17"/>
            <p:cNvCxnSpPr/>
            <p:nvPr userDrawn="1"/>
          </p:nvCxnSpPr>
          <p:spPr>
            <a:xfrm>
              <a:off x="457200" y="990600"/>
              <a:ext cx="914400" cy="0"/>
            </a:xfrm>
            <a:prstGeom prst="line">
              <a:avLst/>
            </a:prstGeom>
            <a:ln w="50800">
              <a:solidFill>
                <a:srgbClr val="58283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 userDrawn="1"/>
          </p:nvCxnSpPr>
          <p:spPr>
            <a:xfrm>
              <a:off x="1371600" y="990600"/>
              <a:ext cx="914400" cy="0"/>
            </a:xfrm>
            <a:prstGeom prst="line">
              <a:avLst/>
            </a:prstGeom>
            <a:ln w="50800">
              <a:solidFill>
                <a:srgbClr val="96969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 userDrawn="1"/>
          </p:nvCxnSpPr>
          <p:spPr>
            <a:xfrm>
              <a:off x="2286000" y="990600"/>
              <a:ext cx="914400" cy="0"/>
            </a:xfrm>
            <a:prstGeom prst="line">
              <a:avLst/>
            </a:prstGeom>
            <a:ln w="50800">
              <a:solidFill>
                <a:srgbClr val="09206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 userDrawn="1"/>
          </p:nvCxnSpPr>
          <p:spPr>
            <a:xfrm>
              <a:off x="3200400" y="990600"/>
              <a:ext cx="914400" cy="0"/>
            </a:xfrm>
            <a:prstGeom prst="line">
              <a:avLst/>
            </a:prstGeom>
            <a:ln w="50800">
              <a:solidFill>
                <a:srgbClr val="96969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 userDrawn="1"/>
          </p:nvCxnSpPr>
          <p:spPr>
            <a:xfrm>
              <a:off x="4114800" y="990600"/>
              <a:ext cx="914400" cy="0"/>
            </a:xfrm>
            <a:prstGeom prst="line">
              <a:avLst/>
            </a:prstGeom>
            <a:ln w="50800">
              <a:solidFill>
                <a:srgbClr val="58283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 userDrawn="1"/>
          </p:nvCxnSpPr>
          <p:spPr>
            <a:xfrm>
              <a:off x="5029200" y="990600"/>
              <a:ext cx="914400" cy="0"/>
            </a:xfrm>
            <a:prstGeom prst="line">
              <a:avLst/>
            </a:prstGeom>
            <a:ln w="50800">
              <a:solidFill>
                <a:srgbClr val="96969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 userDrawn="1"/>
          </p:nvCxnSpPr>
          <p:spPr>
            <a:xfrm>
              <a:off x="5943600" y="990600"/>
              <a:ext cx="914400" cy="0"/>
            </a:xfrm>
            <a:prstGeom prst="line">
              <a:avLst/>
            </a:prstGeom>
            <a:ln w="50800">
              <a:solidFill>
                <a:srgbClr val="09206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 userDrawn="1"/>
          </p:nvCxnSpPr>
          <p:spPr>
            <a:xfrm>
              <a:off x="6858000" y="990600"/>
              <a:ext cx="914400" cy="0"/>
            </a:xfrm>
            <a:prstGeom prst="line">
              <a:avLst/>
            </a:prstGeom>
            <a:ln w="50800">
              <a:solidFill>
                <a:srgbClr val="96969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 userDrawn="1"/>
          </p:nvCxnSpPr>
          <p:spPr>
            <a:xfrm>
              <a:off x="7772400" y="990600"/>
              <a:ext cx="914400" cy="0"/>
            </a:xfrm>
            <a:prstGeom prst="line">
              <a:avLst/>
            </a:prstGeom>
            <a:ln w="50800">
              <a:solidFill>
                <a:srgbClr val="58283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AB9BEDD3-8903-B54C-F3D5-F1AE338A10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45600" y="6471283"/>
            <a:ext cx="27432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67">
                <a:solidFill>
                  <a:srgbClr val="000000"/>
                </a:solidFill>
              </a:defRPr>
            </a:lvl1pPr>
          </a:lstStyle>
          <a:p>
            <a:fld id="{B8EC6C1D-B94A-4A9A-BD8D-A546578E37E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ECEC1E4A-5491-DCAD-FD06-F3C48695971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094720" y="365760"/>
            <a:ext cx="731520" cy="731520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20666C73-1D0B-5BF5-5C82-70AB035D8AE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65760" y="365760"/>
            <a:ext cx="731520" cy="731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78402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706880"/>
            <a:ext cx="5384800" cy="4368800"/>
          </a:xfrm>
        </p:spPr>
        <p:txBody>
          <a:bodyPr/>
          <a:lstStyle>
            <a:lvl1pPr marL="457189" indent="-457189">
              <a:buClr>
                <a:srgbClr val="092068"/>
              </a:buClr>
              <a:buFont typeface="Arial" panose="020B0604020202020204" pitchFamily="34" charset="0"/>
              <a:buChar char="•"/>
              <a:defRPr sz="2933">
                <a:solidFill>
                  <a:srgbClr val="000000"/>
                </a:solidFill>
              </a:defRPr>
            </a:lvl1pPr>
            <a:lvl2pPr marL="990575" indent="-380990">
              <a:buClr>
                <a:srgbClr val="092068"/>
              </a:buClr>
              <a:buFont typeface="Wingdings" panose="05000000000000000000" pitchFamily="2" charset="2"/>
              <a:buChar char="§"/>
              <a:defRPr sz="2667">
                <a:solidFill>
                  <a:srgbClr val="000000"/>
                </a:solidFill>
              </a:defRPr>
            </a:lvl2pPr>
            <a:lvl3pPr marL="1523962" indent="-304792">
              <a:buClr>
                <a:srgbClr val="092068"/>
              </a:buClr>
              <a:buFont typeface="Wingdings" panose="05000000000000000000" pitchFamily="2" charset="2"/>
              <a:buChar char="ü"/>
              <a:defRPr sz="2400">
                <a:solidFill>
                  <a:srgbClr val="000000"/>
                </a:solidFill>
              </a:defRPr>
            </a:lvl3pPr>
            <a:lvl4pPr>
              <a:defRPr sz="2400">
                <a:solidFill>
                  <a:srgbClr val="002060"/>
                </a:solidFill>
              </a:defRPr>
            </a:lvl4pPr>
            <a:lvl5pPr>
              <a:defRPr sz="2400">
                <a:solidFill>
                  <a:srgbClr val="002060"/>
                </a:solidFill>
              </a:defRPr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706880"/>
            <a:ext cx="5384800" cy="4368800"/>
          </a:xfrm>
        </p:spPr>
        <p:txBody>
          <a:bodyPr>
            <a:norm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Clr>
                <a:srgbClr val="092068"/>
              </a:buClr>
              <a:buFont typeface="Arial" panose="020B0604020202020204" pitchFamily="34" charset="0"/>
              <a:buChar char="•"/>
              <a:defRPr lang="en-US" sz="2933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1066773" indent="-457189" algn="l" defTabSz="1219170" rtl="0" eaLnBrk="1" latinLnBrk="0" hangingPunct="1">
              <a:spcBef>
                <a:spcPct val="20000"/>
              </a:spcBef>
              <a:buClr>
                <a:srgbClr val="092068"/>
              </a:buClr>
              <a:buFont typeface="Wingdings" panose="05000000000000000000" pitchFamily="2" charset="2"/>
              <a:buChar char="§"/>
              <a:defRPr lang="en-US" sz="2667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Wingdings" panose="05000000000000000000" pitchFamily="2" charset="2"/>
              <a:buChar char="ü"/>
              <a:defRPr lang="en-US" sz="240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>
              <a:defRPr sz="2400">
                <a:solidFill>
                  <a:srgbClr val="002060"/>
                </a:solidFill>
              </a:defRPr>
            </a:lvl4pPr>
            <a:lvl5pPr>
              <a:defRPr sz="2400">
                <a:solidFill>
                  <a:srgbClr val="002060"/>
                </a:solidFill>
              </a:defRPr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3A030CB-5CED-0C6E-490E-C80F2E0A85FE}"/>
              </a:ext>
            </a:extLst>
          </p:cNvPr>
          <p:cNvSpPr txBox="1"/>
          <p:nvPr userDrawn="1"/>
        </p:nvSpPr>
        <p:spPr>
          <a:xfrm>
            <a:off x="1576576" y="6172200"/>
            <a:ext cx="9038848" cy="6360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133" b="0" i="1" u="none" strike="noStrike" kern="1200" baseline="0" dirty="0">
                <a:solidFill>
                  <a:schemeClr val="bg1"/>
                </a:solidFill>
                <a:latin typeface="Garamond" panose="02020404030301010803" pitchFamily="18" charset="0"/>
                <a:ea typeface="+mn-ea"/>
                <a:cs typeface="+mn-cs"/>
              </a:rPr>
              <a:t>Improving Health and Building Readiness. Anytime, Anywhere — Always</a:t>
            </a:r>
          </a:p>
          <a:p>
            <a:pPr algn="ctr"/>
            <a:endParaRPr lang="en-US" sz="1400" i="0" baseline="0" dirty="0">
              <a:solidFill>
                <a:schemeClr val="bg1"/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396AF9-CE6F-FF8A-4684-80CDE7014A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45600" y="6471283"/>
            <a:ext cx="27432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67">
                <a:solidFill>
                  <a:srgbClr val="000000"/>
                </a:solidFill>
              </a:defRPr>
            </a:lvl1pPr>
          </a:lstStyle>
          <a:p>
            <a:fld id="{B8EC6C1D-B94A-4A9A-BD8D-A546578E37E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 descr="Slide title">
            <a:extLst>
              <a:ext uri="{FF2B5EF4-FFF2-40B4-BE49-F238E27FC236}">
                <a16:creationId xmlns:a16="http://schemas.microsoft.com/office/drawing/2014/main" id="{CF247BE4-2EA5-1906-BF78-D5D6CAE03C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22400" y="280416"/>
            <a:ext cx="9347200" cy="1143000"/>
          </a:xfrm>
        </p:spPr>
        <p:txBody>
          <a:bodyPr>
            <a:normAutofit/>
          </a:bodyPr>
          <a:lstStyle>
            <a:lvl1pPr algn="l">
              <a:lnSpc>
                <a:spcPts val="3733"/>
              </a:lnSpc>
              <a:defRPr sz="3733" b="1" baseline="0">
                <a:solidFill>
                  <a:srgbClr val="242B64"/>
                </a:solidFill>
              </a:defRPr>
            </a:lvl1pPr>
          </a:lstStyle>
          <a:p>
            <a:r>
              <a:rPr lang="en-US" dirty="0"/>
              <a:t>Different title per slide, Franklin Gothic Medium 28pt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91E3C7EE-B9BA-1397-3639-AC2FB323868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094720" y="365760"/>
            <a:ext cx="731520" cy="731520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4349BF03-08E7-EBE5-6BD8-FB4ED250A37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65760" y="365760"/>
            <a:ext cx="731520" cy="731520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98396404-D14F-E6AE-1B6B-704A4CF45D08}"/>
              </a:ext>
            </a:extLst>
          </p:cNvPr>
          <p:cNvGrpSpPr/>
          <p:nvPr userDrawn="1"/>
        </p:nvGrpSpPr>
        <p:grpSpPr>
          <a:xfrm>
            <a:off x="609600" y="1498600"/>
            <a:ext cx="10972800" cy="0"/>
            <a:chOff x="457200" y="990600"/>
            <a:chExt cx="8229600" cy="0"/>
          </a:xfrm>
        </p:grpSpPr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ABB1135E-FC63-801B-A981-1FECDBEBE9DB}"/>
                </a:ext>
              </a:extLst>
            </p:cNvPr>
            <p:cNvCxnSpPr/>
            <p:nvPr userDrawn="1"/>
          </p:nvCxnSpPr>
          <p:spPr>
            <a:xfrm>
              <a:off x="457200" y="990600"/>
              <a:ext cx="914400" cy="0"/>
            </a:xfrm>
            <a:prstGeom prst="line">
              <a:avLst/>
            </a:prstGeom>
            <a:ln w="50800">
              <a:solidFill>
                <a:srgbClr val="58283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1C5F6E2A-733E-4695-F8C2-17E01514D497}"/>
                </a:ext>
              </a:extLst>
            </p:cNvPr>
            <p:cNvCxnSpPr/>
            <p:nvPr userDrawn="1"/>
          </p:nvCxnSpPr>
          <p:spPr>
            <a:xfrm>
              <a:off x="1371600" y="990600"/>
              <a:ext cx="914400" cy="0"/>
            </a:xfrm>
            <a:prstGeom prst="line">
              <a:avLst/>
            </a:prstGeom>
            <a:ln w="50800">
              <a:solidFill>
                <a:srgbClr val="96969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D4DAE42B-1968-C64C-B8EB-FDB51AF43CBA}"/>
                </a:ext>
              </a:extLst>
            </p:cNvPr>
            <p:cNvCxnSpPr/>
            <p:nvPr userDrawn="1"/>
          </p:nvCxnSpPr>
          <p:spPr>
            <a:xfrm>
              <a:off x="2286000" y="990600"/>
              <a:ext cx="914400" cy="0"/>
            </a:xfrm>
            <a:prstGeom prst="line">
              <a:avLst/>
            </a:prstGeom>
            <a:ln w="50800">
              <a:solidFill>
                <a:srgbClr val="09206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D8A0CBD6-12BC-7CA5-4AA5-9BB185A53F17}"/>
                </a:ext>
              </a:extLst>
            </p:cNvPr>
            <p:cNvCxnSpPr/>
            <p:nvPr userDrawn="1"/>
          </p:nvCxnSpPr>
          <p:spPr>
            <a:xfrm>
              <a:off x="3200400" y="990600"/>
              <a:ext cx="914400" cy="0"/>
            </a:xfrm>
            <a:prstGeom prst="line">
              <a:avLst/>
            </a:prstGeom>
            <a:ln w="50800">
              <a:solidFill>
                <a:srgbClr val="96969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BFB7C940-AA34-6C42-E023-90599FAFBA44}"/>
                </a:ext>
              </a:extLst>
            </p:cNvPr>
            <p:cNvCxnSpPr/>
            <p:nvPr userDrawn="1"/>
          </p:nvCxnSpPr>
          <p:spPr>
            <a:xfrm>
              <a:off x="4114800" y="990600"/>
              <a:ext cx="914400" cy="0"/>
            </a:xfrm>
            <a:prstGeom prst="line">
              <a:avLst/>
            </a:prstGeom>
            <a:ln w="50800">
              <a:solidFill>
                <a:srgbClr val="58283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8DB1A1DA-3042-BC24-53E2-DC0A0E8F9880}"/>
                </a:ext>
              </a:extLst>
            </p:cNvPr>
            <p:cNvCxnSpPr/>
            <p:nvPr userDrawn="1"/>
          </p:nvCxnSpPr>
          <p:spPr>
            <a:xfrm>
              <a:off x="5029200" y="990600"/>
              <a:ext cx="914400" cy="0"/>
            </a:xfrm>
            <a:prstGeom prst="line">
              <a:avLst/>
            </a:prstGeom>
            <a:ln w="50800">
              <a:solidFill>
                <a:srgbClr val="96969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CC6C5A10-04A1-5F61-8E00-DEA92799EA40}"/>
                </a:ext>
              </a:extLst>
            </p:cNvPr>
            <p:cNvCxnSpPr/>
            <p:nvPr userDrawn="1"/>
          </p:nvCxnSpPr>
          <p:spPr>
            <a:xfrm>
              <a:off x="5943600" y="990600"/>
              <a:ext cx="914400" cy="0"/>
            </a:xfrm>
            <a:prstGeom prst="line">
              <a:avLst/>
            </a:prstGeom>
            <a:ln w="50800">
              <a:solidFill>
                <a:srgbClr val="09206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02D9B5F5-968C-FEE4-C61D-A94333E5A87F}"/>
                </a:ext>
              </a:extLst>
            </p:cNvPr>
            <p:cNvCxnSpPr/>
            <p:nvPr userDrawn="1"/>
          </p:nvCxnSpPr>
          <p:spPr>
            <a:xfrm>
              <a:off x="6858000" y="990600"/>
              <a:ext cx="914400" cy="0"/>
            </a:xfrm>
            <a:prstGeom prst="line">
              <a:avLst/>
            </a:prstGeom>
            <a:ln w="50800">
              <a:solidFill>
                <a:srgbClr val="96969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38D16F3C-42D5-C26F-571C-57FA33634126}"/>
                </a:ext>
              </a:extLst>
            </p:cNvPr>
            <p:cNvCxnSpPr/>
            <p:nvPr userDrawn="1"/>
          </p:nvCxnSpPr>
          <p:spPr>
            <a:xfrm>
              <a:off x="7772400" y="990600"/>
              <a:ext cx="914400" cy="0"/>
            </a:xfrm>
            <a:prstGeom prst="line">
              <a:avLst/>
            </a:prstGeom>
            <a:ln w="50800">
              <a:solidFill>
                <a:srgbClr val="58283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5062037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AEC41EA-67D2-83EE-D3C3-D5FD711B584C}"/>
              </a:ext>
            </a:extLst>
          </p:cNvPr>
          <p:cNvSpPr txBox="1"/>
          <p:nvPr userDrawn="1"/>
        </p:nvSpPr>
        <p:spPr>
          <a:xfrm>
            <a:off x="1576576" y="6172200"/>
            <a:ext cx="9038848" cy="6360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133" b="0" i="1" u="none" strike="noStrike" kern="1200" baseline="0" dirty="0">
                <a:solidFill>
                  <a:schemeClr val="bg1"/>
                </a:solidFill>
                <a:latin typeface="Garamond" panose="02020404030301010803" pitchFamily="18" charset="0"/>
                <a:ea typeface="+mn-ea"/>
                <a:cs typeface="+mn-cs"/>
              </a:rPr>
              <a:t>Improving Health and Building Readiness. Anytime, Anywhere — Always</a:t>
            </a:r>
          </a:p>
          <a:p>
            <a:pPr algn="ctr"/>
            <a:endParaRPr lang="en-US" sz="1400" i="0" baseline="0" dirty="0">
              <a:solidFill>
                <a:schemeClr val="bg1"/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3D3A14E2-9E68-A847-A599-D3C2FDD49C6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45600" y="6471283"/>
            <a:ext cx="27432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67">
                <a:solidFill>
                  <a:srgbClr val="000000"/>
                </a:solidFill>
              </a:defRPr>
            </a:lvl1pPr>
          </a:lstStyle>
          <a:p>
            <a:fld id="{B8EC6C1D-B94A-4A9A-BD8D-A546578E37E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 descr="Slide title">
            <a:extLst>
              <a:ext uri="{FF2B5EF4-FFF2-40B4-BE49-F238E27FC236}">
                <a16:creationId xmlns:a16="http://schemas.microsoft.com/office/drawing/2014/main" id="{EC5A6695-F927-0740-552D-0BCF41B1578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22400" y="280416"/>
            <a:ext cx="9347200" cy="1143000"/>
          </a:xfrm>
        </p:spPr>
        <p:txBody>
          <a:bodyPr>
            <a:normAutofit/>
          </a:bodyPr>
          <a:lstStyle>
            <a:lvl1pPr algn="l">
              <a:lnSpc>
                <a:spcPts val="3733"/>
              </a:lnSpc>
              <a:defRPr sz="3733" b="1" baseline="0">
                <a:solidFill>
                  <a:srgbClr val="242B64"/>
                </a:solidFill>
              </a:defRPr>
            </a:lvl1pPr>
          </a:lstStyle>
          <a:p>
            <a:r>
              <a:rPr lang="en-US" dirty="0"/>
              <a:t>Different title per slide, Franklin Gothic Medium 28pt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DC774063-F388-C7F9-19E3-8B80C24E32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094720" y="365760"/>
            <a:ext cx="731520" cy="731520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B40181C6-E21B-C36B-B0DC-44BEC00C101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65760" y="365760"/>
            <a:ext cx="731520" cy="731520"/>
          </a:xfrm>
          <a:prstGeom prst="rect">
            <a:avLst/>
          </a:prstGeom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4B692977-F390-DAA7-FBC2-6DC2D2821BE5}"/>
              </a:ext>
            </a:extLst>
          </p:cNvPr>
          <p:cNvGrpSpPr/>
          <p:nvPr userDrawn="1"/>
        </p:nvGrpSpPr>
        <p:grpSpPr>
          <a:xfrm>
            <a:off x="609600" y="1498600"/>
            <a:ext cx="10972800" cy="0"/>
            <a:chOff x="457200" y="990600"/>
            <a:chExt cx="8229600" cy="0"/>
          </a:xfrm>
        </p:grpSpPr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E1DF66A7-9E11-2B46-0136-54AB276ED55B}"/>
                </a:ext>
              </a:extLst>
            </p:cNvPr>
            <p:cNvCxnSpPr/>
            <p:nvPr userDrawn="1"/>
          </p:nvCxnSpPr>
          <p:spPr>
            <a:xfrm>
              <a:off x="457200" y="990600"/>
              <a:ext cx="914400" cy="0"/>
            </a:xfrm>
            <a:prstGeom prst="line">
              <a:avLst/>
            </a:prstGeom>
            <a:ln w="50800">
              <a:solidFill>
                <a:srgbClr val="58283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6DC954F6-C439-92D3-2EDA-123385E532CD}"/>
                </a:ext>
              </a:extLst>
            </p:cNvPr>
            <p:cNvCxnSpPr/>
            <p:nvPr userDrawn="1"/>
          </p:nvCxnSpPr>
          <p:spPr>
            <a:xfrm>
              <a:off x="1371600" y="990600"/>
              <a:ext cx="914400" cy="0"/>
            </a:xfrm>
            <a:prstGeom prst="line">
              <a:avLst/>
            </a:prstGeom>
            <a:ln w="50800">
              <a:solidFill>
                <a:srgbClr val="96969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80C11B44-1896-59D5-4D99-975DC384D13A}"/>
                </a:ext>
              </a:extLst>
            </p:cNvPr>
            <p:cNvCxnSpPr/>
            <p:nvPr userDrawn="1"/>
          </p:nvCxnSpPr>
          <p:spPr>
            <a:xfrm>
              <a:off x="2286000" y="990600"/>
              <a:ext cx="914400" cy="0"/>
            </a:xfrm>
            <a:prstGeom prst="line">
              <a:avLst/>
            </a:prstGeom>
            <a:ln w="50800">
              <a:solidFill>
                <a:srgbClr val="09206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C774C637-BD25-182A-C8A2-5D7214742BB2}"/>
                </a:ext>
              </a:extLst>
            </p:cNvPr>
            <p:cNvCxnSpPr/>
            <p:nvPr userDrawn="1"/>
          </p:nvCxnSpPr>
          <p:spPr>
            <a:xfrm>
              <a:off x="3200400" y="990600"/>
              <a:ext cx="914400" cy="0"/>
            </a:xfrm>
            <a:prstGeom prst="line">
              <a:avLst/>
            </a:prstGeom>
            <a:ln w="50800">
              <a:solidFill>
                <a:srgbClr val="96969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1CE5779A-0FC6-3DE2-2AC2-1B2567F7904B}"/>
                </a:ext>
              </a:extLst>
            </p:cNvPr>
            <p:cNvCxnSpPr/>
            <p:nvPr userDrawn="1"/>
          </p:nvCxnSpPr>
          <p:spPr>
            <a:xfrm>
              <a:off x="4114800" y="990600"/>
              <a:ext cx="914400" cy="0"/>
            </a:xfrm>
            <a:prstGeom prst="line">
              <a:avLst/>
            </a:prstGeom>
            <a:ln w="50800">
              <a:solidFill>
                <a:srgbClr val="58283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9076BDE2-FDF8-A420-60FC-A74A33CA84D1}"/>
                </a:ext>
              </a:extLst>
            </p:cNvPr>
            <p:cNvCxnSpPr/>
            <p:nvPr userDrawn="1"/>
          </p:nvCxnSpPr>
          <p:spPr>
            <a:xfrm>
              <a:off x="5029200" y="990600"/>
              <a:ext cx="914400" cy="0"/>
            </a:xfrm>
            <a:prstGeom prst="line">
              <a:avLst/>
            </a:prstGeom>
            <a:ln w="50800">
              <a:solidFill>
                <a:srgbClr val="96969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7F38AF28-07F9-B311-CD7E-F52616079ED8}"/>
                </a:ext>
              </a:extLst>
            </p:cNvPr>
            <p:cNvCxnSpPr/>
            <p:nvPr userDrawn="1"/>
          </p:nvCxnSpPr>
          <p:spPr>
            <a:xfrm>
              <a:off x="5943600" y="990600"/>
              <a:ext cx="914400" cy="0"/>
            </a:xfrm>
            <a:prstGeom prst="line">
              <a:avLst/>
            </a:prstGeom>
            <a:ln w="50800">
              <a:solidFill>
                <a:srgbClr val="09206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9D3F622E-EADD-6AD0-F0EA-FD46136130D9}"/>
                </a:ext>
              </a:extLst>
            </p:cNvPr>
            <p:cNvCxnSpPr/>
            <p:nvPr userDrawn="1"/>
          </p:nvCxnSpPr>
          <p:spPr>
            <a:xfrm>
              <a:off x="6858000" y="990600"/>
              <a:ext cx="914400" cy="0"/>
            </a:xfrm>
            <a:prstGeom prst="line">
              <a:avLst/>
            </a:prstGeom>
            <a:ln w="50800">
              <a:solidFill>
                <a:srgbClr val="96969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F60F46D7-6E97-0AB6-029B-0F0D163E10B2}"/>
                </a:ext>
              </a:extLst>
            </p:cNvPr>
            <p:cNvCxnSpPr/>
            <p:nvPr userDrawn="1"/>
          </p:nvCxnSpPr>
          <p:spPr>
            <a:xfrm>
              <a:off x="7772400" y="990600"/>
              <a:ext cx="914400" cy="0"/>
            </a:xfrm>
            <a:prstGeom prst="line">
              <a:avLst/>
            </a:prstGeom>
            <a:ln w="50800">
              <a:solidFill>
                <a:srgbClr val="58283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7090167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CC3A017-DB20-767C-EBBB-03357E84F892}"/>
              </a:ext>
            </a:extLst>
          </p:cNvPr>
          <p:cNvSpPr txBox="1"/>
          <p:nvPr userDrawn="1"/>
        </p:nvSpPr>
        <p:spPr>
          <a:xfrm>
            <a:off x="1576576" y="6172200"/>
            <a:ext cx="9038848" cy="6360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133" b="0" i="1" u="none" strike="noStrike" kern="1200" baseline="0" dirty="0">
                <a:solidFill>
                  <a:schemeClr val="bg1"/>
                </a:solidFill>
                <a:latin typeface="Garamond" panose="02020404030301010803" pitchFamily="18" charset="0"/>
                <a:ea typeface="+mn-ea"/>
                <a:cs typeface="+mn-cs"/>
              </a:rPr>
              <a:t>Improving Health and Building Readiness. Anytime, Anywhere — Always</a:t>
            </a:r>
          </a:p>
          <a:p>
            <a:pPr algn="ctr"/>
            <a:endParaRPr lang="en-US" sz="1400" i="0" baseline="0" dirty="0">
              <a:solidFill>
                <a:schemeClr val="bg1"/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52111B-3C65-9AEB-AF5A-C8D2C8B411D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45600" y="6471283"/>
            <a:ext cx="27432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67">
                <a:solidFill>
                  <a:srgbClr val="000000"/>
                </a:solidFill>
              </a:defRPr>
            </a:lvl1pPr>
          </a:lstStyle>
          <a:p>
            <a:fld id="{B8EC6C1D-B94A-4A9A-BD8D-A546578E37E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BFE1DE41-72A7-B3AA-08B0-C8FB73ECFF2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094720" y="365760"/>
            <a:ext cx="731520" cy="731520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B024C12E-FED5-73A8-2C28-0DB70B347C7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65760" y="365760"/>
            <a:ext cx="731520" cy="731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13479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498600"/>
            <a:ext cx="5384800" cy="4368800"/>
          </a:xfrm>
        </p:spPr>
        <p:txBody>
          <a:bodyPr/>
          <a:lstStyle>
            <a:lvl1pPr marL="342891" indent="-342891">
              <a:buClr>
                <a:srgbClr val="092068"/>
              </a:buClr>
              <a:buFont typeface="Arial" panose="020B0604020202020204" pitchFamily="34" charset="0"/>
              <a:buChar char="•"/>
              <a:defRPr sz="2200">
                <a:solidFill>
                  <a:srgbClr val="000000"/>
                </a:solidFill>
              </a:defRPr>
            </a:lvl1pPr>
            <a:lvl2pPr marL="742932" indent="-285744">
              <a:buClr>
                <a:srgbClr val="092068"/>
              </a:buClr>
              <a:buFont typeface="Wingdings" panose="05000000000000000000" pitchFamily="2" charset="2"/>
              <a:buChar char="§"/>
              <a:defRPr sz="2000">
                <a:solidFill>
                  <a:srgbClr val="000000"/>
                </a:solidFill>
              </a:defRPr>
            </a:lvl2pPr>
            <a:lvl3pPr marL="1142971" indent="-228594">
              <a:buClr>
                <a:srgbClr val="092068"/>
              </a:buClr>
              <a:buFont typeface="Wingdings" panose="05000000000000000000" pitchFamily="2" charset="2"/>
              <a:buChar char="ü"/>
              <a:defRPr sz="1800">
                <a:solidFill>
                  <a:srgbClr val="000000"/>
                </a:solidFill>
              </a:defRPr>
            </a:lvl3pPr>
            <a:lvl4pPr>
              <a:defRPr sz="1800">
                <a:solidFill>
                  <a:srgbClr val="002060"/>
                </a:solidFill>
              </a:defRPr>
            </a:lvl4pPr>
            <a:lvl5pPr>
              <a:defRPr sz="1800">
                <a:solidFill>
                  <a:srgbClr val="002060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498600"/>
            <a:ext cx="5384800" cy="4368800"/>
          </a:xfrm>
        </p:spPr>
        <p:txBody>
          <a:bodyPr>
            <a:normAutofit/>
          </a:bodyPr>
          <a:lstStyle>
            <a:lvl1pPr marL="342891" indent="-342891" algn="l" defTabSz="914377" rtl="0" eaLnBrk="1" latinLnBrk="0" hangingPunct="1">
              <a:spcBef>
                <a:spcPct val="20000"/>
              </a:spcBef>
              <a:buClr>
                <a:srgbClr val="092068"/>
              </a:buClr>
              <a:buFont typeface="Arial" panose="020B0604020202020204" pitchFamily="34" charset="0"/>
              <a:buChar char="•"/>
              <a:defRPr lang="en-US" sz="220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800080" indent="-342891" algn="l" defTabSz="914377" rtl="0" eaLnBrk="1" latinLnBrk="0" hangingPunct="1">
              <a:spcBef>
                <a:spcPct val="20000"/>
              </a:spcBef>
              <a:buClr>
                <a:srgbClr val="092068"/>
              </a:buClr>
              <a:buFont typeface="Wingdings" panose="05000000000000000000" pitchFamily="2" charset="2"/>
              <a:buChar char="§"/>
              <a:defRPr lang="en-US" sz="200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1142971" indent="-228594" algn="l" defTabSz="914377" rtl="0" eaLnBrk="1" latinLnBrk="0" hangingPunct="1">
              <a:spcBef>
                <a:spcPct val="20000"/>
              </a:spcBef>
              <a:buFont typeface="Wingdings" panose="05000000000000000000" pitchFamily="2" charset="2"/>
              <a:buChar char="ü"/>
              <a:defRPr lang="en-US" sz="180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>
              <a:defRPr sz="1800">
                <a:solidFill>
                  <a:srgbClr val="002060"/>
                </a:solidFill>
              </a:defRPr>
            </a:lvl4pPr>
            <a:lvl5pPr>
              <a:defRPr sz="1800">
                <a:solidFill>
                  <a:srgbClr val="002060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384C336D-EBA9-50C7-E897-D392F41EFD44}"/>
              </a:ext>
            </a:extLst>
          </p:cNvPr>
          <p:cNvGrpSpPr/>
          <p:nvPr userDrawn="1"/>
        </p:nvGrpSpPr>
        <p:grpSpPr>
          <a:xfrm>
            <a:off x="609600" y="1193800"/>
            <a:ext cx="10972800" cy="0"/>
            <a:chOff x="457200" y="990600"/>
            <a:chExt cx="8229600" cy="0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DE9CE6FF-DF0A-CEE0-BDE0-85E9336E64B7}"/>
                </a:ext>
              </a:extLst>
            </p:cNvPr>
            <p:cNvCxnSpPr/>
            <p:nvPr userDrawn="1"/>
          </p:nvCxnSpPr>
          <p:spPr>
            <a:xfrm>
              <a:off x="457200" y="990600"/>
              <a:ext cx="914400" cy="0"/>
            </a:xfrm>
            <a:prstGeom prst="line">
              <a:avLst/>
            </a:prstGeom>
            <a:ln w="50800">
              <a:solidFill>
                <a:srgbClr val="58283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8951B197-3011-6887-B892-453275EA855C}"/>
                </a:ext>
              </a:extLst>
            </p:cNvPr>
            <p:cNvCxnSpPr/>
            <p:nvPr userDrawn="1"/>
          </p:nvCxnSpPr>
          <p:spPr>
            <a:xfrm>
              <a:off x="1371600" y="990600"/>
              <a:ext cx="914400" cy="0"/>
            </a:xfrm>
            <a:prstGeom prst="line">
              <a:avLst/>
            </a:prstGeom>
            <a:ln w="50800">
              <a:solidFill>
                <a:srgbClr val="96969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73B96308-DA40-CA6B-F6F2-39B24DDA44B0}"/>
                </a:ext>
              </a:extLst>
            </p:cNvPr>
            <p:cNvCxnSpPr/>
            <p:nvPr userDrawn="1"/>
          </p:nvCxnSpPr>
          <p:spPr>
            <a:xfrm>
              <a:off x="2286000" y="990600"/>
              <a:ext cx="914400" cy="0"/>
            </a:xfrm>
            <a:prstGeom prst="line">
              <a:avLst/>
            </a:prstGeom>
            <a:ln w="50800">
              <a:solidFill>
                <a:srgbClr val="09206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20616D76-979B-236A-893E-52F517D23981}"/>
                </a:ext>
              </a:extLst>
            </p:cNvPr>
            <p:cNvCxnSpPr/>
            <p:nvPr userDrawn="1"/>
          </p:nvCxnSpPr>
          <p:spPr>
            <a:xfrm>
              <a:off x="3200400" y="990600"/>
              <a:ext cx="914400" cy="0"/>
            </a:xfrm>
            <a:prstGeom prst="line">
              <a:avLst/>
            </a:prstGeom>
            <a:ln w="50800">
              <a:solidFill>
                <a:srgbClr val="96969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CDF36A6E-9282-43E8-1E10-C70BF5D11794}"/>
                </a:ext>
              </a:extLst>
            </p:cNvPr>
            <p:cNvCxnSpPr/>
            <p:nvPr userDrawn="1"/>
          </p:nvCxnSpPr>
          <p:spPr>
            <a:xfrm>
              <a:off x="4114800" y="990600"/>
              <a:ext cx="914400" cy="0"/>
            </a:xfrm>
            <a:prstGeom prst="line">
              <a:avLst/>
            </a:prstGeom>
            <a:ln w="50800">
              <a:solidFill>
                <a:srgbClr val="58283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D290408D-0DB0-8CBD-1D05-4E9108AC34C2}"/>
                </a:ext>
              </a:extLst>
            </p:cNvPr>
            <p:cNvCxnSpPr/>
            <p:nvPr userDrawn="1"/>
          </p:nvCxnSpPr>
          <p:spPr>
            <a:xfrm>
              <a:off x="5029200" y="990600"/>
              <a:ext cx="914400" cy="0"/>
            </a:xfrm>
            <a:prstGeom prst="line">
              <a:avLst/>
            </a:prstGeom>
            <a:ln w="50800">
              <a:solidFill>
                <a:srgbClr val="96969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3FEF054D-3DC5-455C-1D58-7592446D714F}"/>
                </a:ext>
              </a:extLst>
            </p:cNvPr>
            <p:cNvCxnSpPr/>
            <p:nvPr userDrawn="1"/>
          </p:nvCxnSpPr>
          <p:spPr>
            <a:xfrm>
              <a:off x="5943600" y="990600"/>
              <a:ext cx="914400" cy="0"/>
            </a:xfrm>
            <a:prstGeom prst="line">
              <a:avLst/>
            </a:prstGeom>
            <a:ln w="50800">
              <a:solidFill>
                <a:srgbClr val="09206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7C05A261-6E2E-FA53-104C-277D1DEC9657}"/>
                </a:ext>
              </a:extLst>
            </p:cNvPr>
            <p:cNvCxnSpPr/>
            <p:nvPr userDrawn="1"/>
          </p:nvCxnSpPr>
          <p:spPr>
            <a:xfrm>
              <a:off x="6858000" y="990600"/>
              <a:ext cx="914400" cy="0"/>
            </a:xfrm>
            <a:prstGeom prst="line">
              <a:avLst/>
            </a:prstGeom>
            <a:ln w="50800">
              <a:solidFill>
                <a:srgbClr val="96969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ED32949F-A91A-38DA-C57A-0D9E557E0FAA}"/>
                </a:ext>
              </a:extLst>
            </p:cNvPr>
            <p:cNvCxnSpPr/>
            <p:nvPr userDrawn="1"/>
          </p:nvCxnSpPr>
          <p:spPr>
            <a:xfrm>
              <a:off x="7772400" y="990600"/>
              <a:ext cx="914400" cy="0"/>
            </a:xfrm>
            <a:prstGeom prst="line">
              <a:avLst/>
            </a:prstGeom>
            <a:ln w="50800">
              <a:solidFill>
                <a:srgbClr val="58283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43A030CB-5CED-0C6E-490E-C80F2E0A85FE}"/>
              </a:ext>
            </a:extLst>
          </p:cNvPr>
          <p:cNvSpPr txBox="1"/>
          <p:nvPr userDrawn="1"/>
        </p:nvSpPr>
        <p:spPr>
          <a:xfrm>
            <a:off x="1576576" y="6172205"/>
            <a:ext cx="9038848" cy="5002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b="0" i="1" u="none" strike="noStrike" kern="1200" baseline="0" dirty="0">
                <a:solidFill>
                  <a:schemeClr val="bg1"/>
                </a:solidFill>
                <a:latin typeface="Garamond" panose="02020404030301010803" pitchFamily="18" charset="0"/>
                <a:ea typeface="+mn-ea"/>
                <a:cs typeface="+mn-cs"/>
              </a:rPr>
              <a:t>Improving Health and Building Readiness. Anytime, Anywhere — Always</a:t>
            </a:r>
          </a:p>
          <a:p>
            <a:pPr algn="ctr"/>
            <a:endParaRPr lang="en-US" sz="1051" i="0" baseline="0" dirty="0">
              <a:solidFill>
                <a:schemeClr val="bg1"/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396AF9-CE6F-FF8A-4684-80CDE7014A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45600" y="6471289"/>
            <a:ext cx="27432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rgbClr val="000000"/>
                </a:solidFill>
              </a:defRPr>
            </a:lvl1pPr>
          </a:lstStyle>
          <a:p>
            <a:fld id="{B8EC6C1D-B94A-4A9A-BD8D-A546578E37E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8" name="Picture 17" descr="DOD seal">
            <a:extLst>
              <a:ext uri="{FF2B5EF4-FFF2-40B4-BE49-F238E27FC236}">
                <a16:creationId xmlns:a16="http://schemas.microsoft.com/office/drawing/2014/main" id="{C91B9B80-F952-A936-78AA-2B58689D434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" y="172790"/>
            <a:ext cx="919412" cy="919412"/>
          </a:xfrm>
          <a:prstGeom prst="rect">
            <a:avLst/>
          </a:prstGeom>
        </p:spPr>
      </p:pic>
      <p:pic>
        <p:nvPicPr>
          <p:cNvPr id="21" name="Picture 20" descr="DHA seal&#10;">
            <a:extLst>
              <a:ext uri="{FF2B5EF4-FFF2-40B4-BE49-F238E27FC236}">
                <a16:creationId xmlns:a16="http://schemas.microsoft.com/office/drawing/2014/main" id="{F016877A-3058-4681-85DF-5209AC0AD2F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277601" y="254343"/>
            <a:ext cx="756303" cy="756301"/>
          </a:xfrm>
          <a:prstGeom prst="rect">
            <a:avLst/>
          </a:prstGeom>
        </p:spPr>
      </p:pic>
      <p:sp>
        <p:nvSpPr>
          <p:cNvPr id="22" name="Title 1" descr="Slide title">
            <a:extLst>
              <a:ext uri="{FF2B5EF4-FFF2-40B4-BE49-F238E27FC236}">
                <a16:creationId xmlns:a16="http://schemas.microsoft.com/office/drawing/2014/main" id="{652A1CA6-88F2-9F75-399C-CFACDD4AA2D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00" y="177800"/>
            <a:ext cx="10261600" cy="1143000"/>
          </a:xfrm>
        </p:spPr>
        <p:txBody>
          <a:bodyPr>
            <a:normAutofit/>
          </a:bodyPr>
          <a:lstStyle>
            <a:lvl1pPr algn="l">
              <a:lnSpc>
                <a:spcPts val="2800"/>
              </a:lnSpc>
              <a:defRPr sz="2800" b="1" baseline="0">
                <a:solidFill>
                  <a:srgbClr val="242B64"/>
                </a:solidFill>
              </a:defRPr>
            </a:lvl1pPr>
          </a:lstStyle>
          <a:p>
            <a:r>
              <a:rPr lang="en-US" dirty="0"/>
              <a:t>Different title per slide, Franklin Gothic Medium 28pt</a:t>
            </a:r>
          </a:p>
        </p:txBody>
      </p:sp>
    </p:spTree>
    <p:extLst>
      <p:ext uri="{BB962C8B-B14F-4D97-AF65-F5344CB8AC3E}">
        <p14:creationId xmlns:p14="http://schemas.microsoft.com/office/powerpoint/2010/main" val="41829802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392E368C-8BD9-3948-F45D-B1C1D0483385}"/>
              </a:ext>
            </a:extLst>
          </p:cNvPr>
          <p:cNvGrpSpPr/>
          <p:nvPr userDrawn="1"/>
        </p:nvGrpSpPr>
        <p:grpSpPr>
          <a:xfrm>
            <a:off x="609600" y="1193800"/>
            <a:ext cx="10972800" cy="0"/>
            <a:chOff x="457200" y="990600"/>
            <a:chExt cx="8229600" cy="0"/>
          </a:xfrm>
        </p:grpSpPr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BAFCBDB1-8BB2-6D28-E6A9-4B9672FDDABD}"/>
                </a:ext>
              </a:extLst>
            </p:cNvPr>
            <p:cNvCxnSpPr/>
            <p:nvPr userDrawn="1"/>
          </p:nvCxnSpPr>
          <p:spPr>
            <a:xfrm>
              <a:off x="457200" y="990600"/>
              <a:ext cx="914400" cy="0"/>
            </a:xfrm>
            <a:prstGeom prst="line">
              <a:avLst/>
            </a:prstGeom>
            <a:ln w="50800">
              <a:solidFill>
                <a:srgbClr val="58283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19C4928B-B517-CF6A-2422-17F90192DD3B}"/>
                </a:ext>
              </a:extLst>
            </p:cNvPr>
            <p:cNvCxnSpPr/>
            <p:nvPr userDrawn="1"/>
          </p:nvCxnSpPr>
          <p:spPr>
            <a:xfrm>
              <a:off x="1371600" y="990600"/>
              <a:ext cx="914400" cy="0"/>
            </a:xfrm>
            <a:prstGeom prst="line">
              <a:avLst/>
            </a:prstGeom>
            <a:ln w="50800">
              <a:solidFill>
                <a:srgbClr val="96969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5EA539B0-DEA3-0B97-25F6-57161B439896}"/>
                </a:ext>
              </a:extLst>
            </p:cNvPr>
            <p:cNvCxnSpPr/>
            <p:nvPr userDrawn="1"/>
          </p:nvCxnSpPr>
          <p:spPr>
            <a:xfrm>
              <a:off x="2286000" y="990600"/>
              <a:ext cx="914400" cy="0"/>
            </a:xfrm>
            <a:prstGeom prst="line">
              <a:avLst/>
            </a:prstGeom>
            <a:ln w="50800">
              <a:solidFill>
                <a:srgbClr val="09206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A42816FD-BAB7-8637-A19E-1D4DA94C335B}"/>
                </a:ext>
              </a:extLst>
            </p:cNvPr>
            <p:cNvCxnSpPr/>
            <p:nvPr userDrawn="1"/>
          </p:nvCxnSpPr>
          <p:spPr>
            <a:xfrm>
              <a:off x="3200400" y="990600"/>
              <a:ext cx="914400" cy="0"/>
            </a:xfrm>
            <a:prstGeom prst="line">
              <a:avLst/>
            </a:prstGeom>
            <a:ln w="50800">
              <a:solidFill>
                <a:srgbClr val="96969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04B48E0C-5E90-4E7C-DFEB-A2CC914D3011}"/>
                </a:ext>
              </a:extLst>
            </p:cNvPr>
            <p:cNvCxnSpPr/>
            <p:nvPr userDrawn="1"/>
          </p:nvCxnSpPr>
          <p:spPr>
            <a:xfrm>
              <a:off x="4114800" y="990600"/>
              <a:ext cx="914400" cy="0"/>
            </a:xfrm>
            <a:prstGeom prst="line">
              <a:avLst/>
            </a:prstGeom>
            <a:ln w="50800">
              <a:solidFill>
                <a:srgbClr val="58283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2D181B70-BDEE-E605-DB24-6EB7838902D2}"/>
                </a:ext>
              </a:extLst>
            </p:cNvPr>
            <p:cNvCxnSpPr/>
            <p:nvPr userDrawn="1"/>
          </p:nvCxnSpPr>
          <p:spPr>
            <a:xfrm>
              <a:off x="5029200" y="990600"/>
              <a:ext cx="914400" cy="0"/>
            </a:xfrm>
            <a:prstGeom prst="line">
              <a:avLst/>
            </a:prstGeom>
            <a:ln w="50800">
              <a:solidFill>
                <a:srgbClr val="96969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D1F4197C-3D57-B14D-00D8-DFEE5C1BC7A9}"/>
                </a:ext>
              </a:extLst>
            </p:cNvPr>
            <p:cNvCxnSpPr/>
            <p:nvPr userDrawn="1"/>
          </p:nvCxnSpPr>
          <p:spPr>
            <a:xfrm>
              <a:off x="5943600" y="990600"/>
              <a:ext cx="914400" cy="0"/>
            </a:xfrm>
            <a:prstGeom prst="line">
              <a:avLst/>
            </a:prstGeom>
            <a:ln w="50800">
              <a:solidFill>
                <a:srgbClr val="09206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06AEA9F5-B328-E31B-5BFF-C12388D8F88B}"/>
                </a:ext>
              </a:extLst>
            </p:cNvPr>
            <p:cNvCxnSpPr/>
            <p:nvPr userDrawn="1"/>
          </p:nvCxnSpPr>
          <p:spPr>
            <a:xfrm>
              <a:off x="6858000" y="990600"/>
              <a:ext cx="914400" cy="0"/>
            </a:xfrm>
            <a:prstGeom prst="line">
              <a:avLst/>
            </a:prstGeom>
            <a:ln w="50800">
              <a:solidFill>
                <a:srgbClr val="96969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53E647F0-F308-E92F-BD0F-A4E0581430D0}"/>
                </a:ext>
              </a:extLst>
            </p:cNvPr>
            <p:cNvCxnSpPr/>
            <p:nvPr userDrawn="1"/>
          </p:nvCxnSpPr>
          <p:spPr>
            <a:xfrm>
              <a:off x="7772400" y="990600"/>
              <a:ext cx="914400" cy="0"/>
            </a:xfrm>
            <a:prstGeom prst="line">
              <a:avLst/>
            </a:prstGeom>
            <a:ln w="50800">
              <a:solidFill>
                <a:srgbClr val="58283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4AEC41EA-67D2-83EE-D3C3-D5FD711B584C}"/>
              </a:ext>
            </a:extLst>
          </p:cNvPr>
          <p:cNvSpPr txBox="1"/>
          <p:nvPr userDrawn="1"/>
        </p:nvSpPr>
        <p:spPr>
          <a:xfrm>
            <a:off x="1576576" y="6172205"/>
            <a:ext cx="9038848" cy="5002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b="0" i="1" u="none" strike="noStrike" kern="1200" baseline="0" dirty="0">
                <a:solidFill>
                  <a:schemeClr val="bg1"/>
                </a:solidFill>
                <a:latin typeface="Garamond" panose="02020404030301010803" pitchFamily="18" charset="0"/>
                <a:ea typeface="+mn-ea"/>
                <a:cs typeface="+mn-cs"/>
              </a:rPr>
              <a:t>Improving Health and Building Readiness. Anytime, Anywhere — Always</a:t>
            </a:r>
          </a:p>
          <a:p>
            <a:pPr algn="ctr"/>
            <a:endParaRPr lang="en-US" sz="1051" i="0" baseline="0" dirty="0">
              <a:solidFill>
                <a:schemeClr val="bg1"/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3D3A14E2-9E68-A847-A599-D3C2FDD49C6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45600" y="6471289"/>
            <a:ext cx="27432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rgbClr val="000000"/>
                </a:solidFill>
              </a:defRPr>
            </a:lvl1pPr>
          </a:lstStyle>
          <a:p>
            <a:fld id="{B8EC6C1D-B94A-4A9A-BD8D-A546578E37E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8" name="Picture 17" descr="DOD seal">
            <a:extLst>
              <a:ext uri="{FF2B5EF4-FFF2-40B4-BE49-F238E27FC236}">
                <a16:creationId xmlns:a16="http://schemas.microsoft.com/office/drawing/2014/main" id="{F3969662-D3BF-C7DF-48B7-371212BB5D6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" y="172790"/>
            <a:ext cx="919412" cy="919412"/>
          </a:xfrm>
          <a:prstGeom prst="rect">
            <a:avLst/>
          </a:prstGeom>
        </p:spPr>
      </p:pic>
      <p:pic>
        <p:nvPicPr>
          <p:cNvPr id="19" name="Picture 18" descr="DHA seal">
            <a:extLst>
              <a:ext uri="{FF2B5EF4-FFF2-40B4-BE49-F238E27FC236}">
                <a16:creationId xmlns:a16="http://schemas.microsoft.com/office/drawing/2014/main" id="{009A3B2B-4DB7-2E5B-AAC3-29E42EF53A9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277601" y="254343"/>
            <a:ext cx="756303" cy="756301"/>
          </a:xfrm>
          <a:prstGeom prst="rect">
            <a:avLst/>
          </a:prstGeom>
        </p:spPr>
      </p:pic>
      <p:sp>
        <p:nvSpPr>
          <p:cNvPr id="20" name="Title 1" descr="Slide title">
            <a:extLst>
              <a:ext uri="{FF2B5EF4-FFF2-40B4-BE49-F238E27FC236}">
                <a16:creationId xmlns:a16="http://schemas.microsoft.com/office/drawing/2014/main" id="{872CAB97-82B4-AAFC-A7D2-7BB0BCA162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00" y="177800"/>
            <a:ext cx="10261600" cy="1143000"/>
          </a:xfrm>
        </p:spPr>
        <p:txBody>
          <a:bodyPr>
            <a:normAutofit/>
          </a:bodyPr>
          <a:lstStyle>
            <a:lvl1pPr algn="l">
              <a:lnSpc>
                <a:spcPts val="2800"/>
              </a:lnSpc>
              <a:defRPr sz="2800" b="1" baseline="0">
                <a:solidFill>
                  <a:srgbClr val="242B64"/>
                </a:solidFill>
              </a:defRPr>
            </a:lvl1pPr>
          </a:lstStyle>
          <a:p>
            <a:r>
              <a:rPr lang="en-US" dirty="0"/>
              <a:t>Different title per slide, Franklin Gothic Medium 28pt</a:t>
            </a:r>
          </a:p>
        </p:txBody>
      </p:sp>
    </p:spTree>
    <p:extLst>
      <p:ext uri="{BB962C8B-B14F-4D97-AF65-F5344CB8AC3E}">
        <p14:creationId xmlns:p14="http://schemas.microsoft.com/office/powerpoint/2010/main" val="15093587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 descr="Slide title"/>
          <p:cNvSpPr>
            <a:spLocks noGrp="1"/>
          </p:cNvSpPr>
          <p:nvPr>
            <p:ph type="title"/>
          </p:nvPr>
        </p:nvSpPr>
        <p:spPr>
          <a:xfrm>
            <a:off x="609600" y="177800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Different title per slide, Franklin Gothic Medium 28pt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506E65C-B97F-9E4D-7064-D587C6584AFD}"/>
              </a:ext>
            </a:extLst>
          </p:cNvPr>
          <p:cNvSpPr txBox="1"/>
          <p:nvPr userDrawn="1"/>
        </p:nvSpPr>
        <p:spPr>
          <a:xfrm>
            <a:off x="5336883" y="-25400"/>
            <a:ext cx="15182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0" spc="27" baseline="0" dirty="0">
                <a:solidFill>
                  <a:srgbClr val="5AAC45"/>
                </a:solidFill>
                <a:latin typeface="Franklin Gothic Medium" panose="020B0603020102020204" pitchFamily="34" charset="0"/>
              </a:rPr>
              <a:t>UNCLASSIFIED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9333DF3-86EF-1D1C-28A0-0EAEDF643E54}"/>
              </a:ext>
            </a:extLst>
          </p:cNvPr>
          <p:cNvSpPr txBox="1"/>
          <p:nvPr userDrawn="1"/>
        </p:nvSpPr>
        <p:spPr>
          <a:xfrm>
            <a:off x="5336883" y="6547455"/>
            <a:ext cx="15182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0" kern="1200" spc="27" baseline="0" dirty="0">
                <a:solidFill>
                  <a:srgbClr val="5AAC45"/>
                </a:solidFill>
                <a:latin typeface="Franklin Gothic Medium" panose="020B0603020102020204" pitchFamily="34" charset="0"/>
                <a:ea typeface="+mn-ea"/>
                <a:cs typeface="+mn-cs"/>
              </a:rPr>
              <a:t>UNCLASSIFIED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A299400C-0AA0-C00B-6CC1-B550E75326F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45600" y="6471283"/>
            <a:ext cx="27432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67">
                <a:solidFill>
                  <a:srgbClr val="000000"/>
                </a:solidFill>
              </a:defRPr>
            </a:lvl1pPr>
          </a:lstStyle>
          <a:p>
            <a:fld id="{B8EC6C1D-B94A-4A9A-BD8D-A546578E37E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20442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</p:sldLayoutIdLst>
  <p:hf hdr="0" ftr="0" dt="0"/>
  <p:txStyles>
    <p:titleStyle>
      <a:lvl1pPr algn="ctr" defTabSz="1219170" rtl="0" eaLnBrk="1" latinLnBrk="0" hangingPunct="1">
        <a:spcBef>
          <a:spcPct val="0"/>
        </a:spcBef>
        <a:buNone/>
        <a:defRPr sz="3733" b="1" kern="1200" baseline="0">
          <a:solidFill>
            <a:srgbClr val="242B64"/>
          </a:solidFill>
          <a:latin typeface="+mj-lt"/>
          <a:ea typeface="+mj-ea"/>
          <a:cs typeface="+mj-cs"/>
        </a:defRPr>
      </a:lvl1pPr>
    </p:titleStyle>
    <p:bodyStyle>
      <a:lvl1pPr marL="457189" indent="-457189" algn="l" defTabSz="1219170" rtl="0" eaLnBrk="1" latinLnBrk="0" hangingPunct="1">
        <a:spcBef>
          <a:spcPct val="20000"/>
        </a:spcBef>
        <a:buClr>
          <a:srgbClr val="092068"/>
        </a:buClr>
        <a:buSzPct val="125000"/>
        <a:buFont typeface="Arial" panose="020B0604020202020204" pitchFamily="34" charset="0"/>
        <a:buChar char="•"/>
        <a:defRPr sz="2933" kern="1200">
          <a:solidFill>
            <a:srgbClr val="000000"/>
          </a:solidFill>
          <a:latin typeface="Franklin Gothic Book" panose="020B0503020102020204" pitchFamily="34" charset="0"/>
          <a:ea typeface="+mn-ea"/>
          <a:cs typeface="+mn-cs"/>
        </a:defRPr>
      </a:lvl1pPr>
      <a:lvl2pPr marL="990575" indent="-380990" algn="l" defTabSz="1219170" rtl="0" eaLnBrk="1" latinLnBrk="0" hangingPunct="1">
        <a:spcBef>
          <a:spcPct val="20000"/>
        </a:spcBef>
        <a:buClr>
          <a:srgbClr val="092068"/>
        </a:buClr>
        <a:buFont typeface="Wingdings" panose="05000000000000000000" pitchFamily="2" charset="2"/>
        <a:buChar char="§"/>
        <a:defRPr sz="2667" kern="1200">
          <a:solidFill>
            <a:srgbClr val="000000"/>
          </a:solidFill>
          <a:latin typeface="Franklin Gothic Book" panose="020B0503020102020204" pitchFamily="34" charset="0"/>
          <a:ea typeface="+mn-ea"/>
          <a:cs typeface="+mn-cs"/>
        </a:defRPr>
      </a:lvl2pPr>
      <a:lvl3pPr marL="1523962" indent="-304792" algn="l" defTabSz="1219170" rtl="0" eaLnBrk="1" latinLnBrk="0" hangingPunct="1">
        <a:spcBef>
          <a:spcPct val="20000"/>
        </a:spcBef>
        <a:buClr>
          <a:srgbClr val="092068"/>
        </a:buClr>
        <a:buFont typeface="Wingdings" panose="05000000000000000000" pitchFamily="2" charset="2"/>
        <a:buChar char="ü"/>
        <a:defRPr sz="2400" kern="1200">
          <a:solidFill>
            <a:srgbClr val="000000"/>
          </a:solidFill>
          <a:latin typeface="Franklin Gothic Book" panose="020B0503020102020204" pitchFamily="34" charset="0"/>
          <a:ea typeface="+mn-ea"/>
          <a:cs typeface="+mn-cs"/>
        </a:defRPr>
      </a:lvl3pPr>
      <a:lvl4pPr marL="2133547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dha.ncr.j7.mbx.continuing-education-office@health.mil" TargetMode="External"/><Relationship Id="rId2" Type="http://schemas.openxmlformats.org/officeDocument/2006/relationships/hyperlink" Target="https://www.dhaj7-cepo.com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cmcertification.org/about-ccmc/code-professional-conduct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8C6404-227D-F967-269D-A5A2D03F08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254000"/>
            <a:ext cx="10261600" cy="1143000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2400" dirty="0"/>
              <a:t>Clinical Communities Speaker Series</a:t>
            </a:r>
            <a:br>
              <a:rPr lang="en-US" sz="2133" dirty="0"/>
            </a:br>
            <a:r>
              <a:rPr lang="en-US" sz="1467" b="0" dirty="0"/>
              <a:t>June 27, 2019</a:t>
            </a:r>
            <a:br>
              <a:rPr lang="en-US" sz="1467" b="0" dirty="0"/>
            </a:br>
            <a:r>
              <a:rPr lang="en-US" sz="1467" b="0" dirty="0"/>
              <a:t>0925 – 1025 ET</a:t>
            </a:r>
            <a:br>
              <a:rPr lang="en-US" sz="1467" b="0" dirty="0"/>
            </a:br>
            <a:r>
              <a:rPr lang="en-US" sz="1467" b="0" dirty="0"/>
              <a:t>(Add location or link to virtual room)</a:t>
            </a:r>
            <a:endParaRPr lang="en-US" sz="2133" b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EDE1F22-19B7-0838-8B6D-7BB95CE553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defTabSz="1219170"/>
            <a:fld id="{B8EC6C1D-B94A-4A9A-BD8D-A546578E37EF}" type="slidenum">
              <a:rPr lang="en-US">
                <a:latin typeface="Franklin Gothic Book" panose="020B0503020102020204"/>
              </a:rPr>
              <a:pPr defTabSz="1219170"/>
              <a:t>1</a:t>
            </a:fld>
            <a:endParaRPr lang="en-US" dirty="0">
              <a:latin typeface="Franklin Gothic Book" panose="020B0503020102020204"/>
            </a:endParaRPr>
          </a:p>
        </p:txBody>
      </p:sp>
      <p:sp>
        <p:nvSpPr>
          <p:cNvPr id="15" name="TextBox 8">
            <a:extLst>
              <a:ext uri="{FF2B5EF4-FFF2-40B4-BE49-F238E27FC236}">
                <a16:creationId xmlns:a16="http://schemas.microsoft.com/office/drawing/2014/main" id="{7D6CF4E3-D0C5-472E-85A0-12DBA9871253}"/>
              </a:ext>
            </a:extLst>
          </p:cNvPr>
          <p:cNvSpPr txBox="1"/>
          <p:nvPr/>
        </p:nvSpPr>
        <p:spPr>
          <a:xfrm>
            <a:off x="203201" y="6182678"/>
            <a:ext cx="35411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pPr algn="ctr" defTabSz="1219170"/>
            <a:r>
              <a:rPr lang="en-US" sz="1200" b="1" u="sng" dirty="0">
                <a:solidFill>
                  <a:srgbClr val="283446"/>
                </a:solidFill>
              </a:rPr>
              <a:t>Participation Costs:</a:t>
            </a:r>
          </a:p>
          <a:p>
            <a:pPr algn="ctr" defTabSz="1219170"/>
            <a:r>
              <a:rPr lang="en-US" sz="1200" dirty="0">
                <a:solidFill>
                  <a:srgbClr val="283446"/>
                </a:solidFill>
              </a:rPr>
              <a:t>There is no cost to participate in this activity.</a:t>
            </a:r>
          </a:p>
        </p:txBody>
      </p:sp>
      <p:sp>
        <p:nvSpPr>
          <p:cNvPr id="16" name="TextBox 23">
            <a:extLst>
              <a:ext uri="{FF2B5EF4-FFF2-40B4-BE49-F238E27FC236}">
                <a16:creationId xmlns:a16="http://schemas.microsoft.com/office/drawing/2014/main" id="{B176DF3B-E903-4027-99CA-5CF0010D3C80}"/>
              </a:ext>
            </a:extLst>
          </p:cNvPr>
          <p:cNvSpPr txBox="1"/>
          <p:nvPr/>
        </p:nvSpPr>
        <p:spPr>
          <a:xfrm>
            <a:off x="3614209" y="6181794"/>
            <a:ext cx="44555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pPr algn="ctr" defTabSz="1219170"/>
            <a:r>
              <a:rPr lang="en-US" sz="1200" b="1" u="sng" dirty="0">
                <a:solidFill>
                  <a:srgbClr val="283446"/>
                </a:solidFill>
              </a:rPr>
              <a:t>Cancellation Policy:</a:t>
            </a:r>
          </a:p>
          <a:p>
            <a:pPr algn="ctr" defTabSz="1219170"/>
            <a:r>
              <a:rPr lang="en-US" sz="1200" dirty="0">
                <a:solidFill>
                  <a:srgbClr val="283446"/>
                </a:solidFill>
              </a:rPr>
              <a:t>You will be notified via email if the activity is cancelled.</a:t>
            </a:r>
          </a:p>
        </p:txBody>
      </p:sp>
      <p:sp>
        <p:nvSpPr>
          <p:cNvPr id="17" name="TextBox 24">
            <a:extLst>
              <a:ext uri="{FF2B5EF4-FFF2-40B4-BE49-F238E27FC236}">
                <a16:creationId xmlns:a16="http://schemas.microsoft.com/office/drawing/2014/main" id="{64C4A363-6903-47CA-AF80-AF88F8A7CCE8}"/>
              </a:ext>
            </a:extLst>
          </p:cNvPr>
          <p:cNvSpPr txBox="1"/>
          <p:nvPr/>
        </p:nvSpPr>
        <p:spPr>
          <a:xfrm>
            <a:off x="7924800" y="6169425"/>
            <a:ext cx="37443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pPr algn="ctr" defTabSz="1219170"/>
            <a:r>
              <a:rPr lang="en-US" sz="1200" b="1" u="sng" dirty="0">
                <a:solidFill>
                  <a:srgbClr val="283446"/>
                </a:solidFill>
              </a:rPr>
              <a:t>Commercial Support:</a:t>
            </a:r>
          </a:p>
          <a:p>
            <a:pPr algn="ctr" defTabSz="1219170"/>
            <a:r>
              <a:rPr lang="en-US" sz="1200" dirty="0">
                <a:solidFill>
                  <a:srgbClr val="283446"/>
                </a:solidFill>
              </a:rPr>
              <a:t>There is no known commercial support for this activity.</a:t>
            </a:r>
          </a:p>
        </p:txBody>
      </p:sp>
      <p:sp>
        <p:nvSpPr>
          <p:cNvPr id="18" name="TextBox 3">
            <a:extLst>
              <a:ext uri="{FF2B5EF4-FFF2-40B4-BE49-F238E27FC236}">
                <a16:creationId xmlns:a16="http://schemas.microsoft.com/office/drawing/2014/main" id="{DE8B17A6-A0A9-4676-B019-FFDAE10B838D}"/>
              </a:ext>
            </a:extLst>
          </p:cNvPr>
          <p:cNvSpPr txBox="1"/>
          <p:nvPr/>
        </p:nvSpPr>
        <p:spPr>
          <a:xfrm>
            <a:off x="2707529" y="5933360"/>
            <a:ext cx="1903635" cy="50257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pPr algn="ctr" defTabSz="1219170"/>
            <a:r>
              <a:rPr lang="en-US" sz="1333" b="1" dirty="0">
                <a:solidFill>
                  <a:srgbClr val="4694E1"/>
                </a:solidFill>
              </a:rPr>
              <a:t>ADD ONLY IF CCMC ETHICS APPLY</a:t>
            </a:r>
          </a:p>
        </p:txBody>
      </p:sp>
      <p:sp>
        <p:nvSpPr>
          <p:cNvPr id="19" name="Arrow: Bent-Up 18">
            <a:extLst>
              <a:ext uri="{FF2B5EF4-FFF2-40B4-BE49-F238E27FC236}">
                <a16:creationId xmlns:a16="http://schemas.microsoft.com/office/drawing/2014/main" id="{1F9D76B3-A240-4788-84AA-90692D3EFA0D}"/>
              </a:ext>
            </a:extLst>
          </p:cNvPr>
          <p:cNvSpPr/>
          <p:nvPr/>
        </p:nvSpPr>
        <p:spPr>
          <a:xfrm>
            <a:off x="4368801" y="5977389"/>
            <a:ext cx="493556" cy="270932"/>
          </a:xfrm>
          <a:prstGeom prst="bentUpArrow">
            <a:avLst/>
          </a:prstGeom>
          <a:solidFill>
            <a:srgbClr val="0B13B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219170"/>
            <a:endParaRPr lang="en-US" sz="1467">
              <a:solidFill>
                <a:prstClr val="white"/>
              </a:solidFill>
              <a:latin typeface="Franklin Gothic Book" panose="020B0503020102020204"/>
            </a:endParaRPr>
          </a:p>
        </p:txBody>
      </p:sp>
      <p:sp>
        <p:nvSpPr>
          <p:cNvPr id="20" name="object 15">
            <a:extLst>
              <a:ext uri="{FF2B5EF4-FFF2-40B4-BE49-F238E27FC236}">
                <a16:creationId xmlns:a16="http://schemas.microsoft.com/office/drawing/2014/main" id="{D6034EBC-37AC-EE1A-F93E-EC30A0DDC299}"/>
              </a:ext>
            </a:extLst>
          </p:cNvPr>
          <p:cNvSpPr txBox="1"/>
          <p:nvPr/>
        </p:nvSpPr>
        <p:spPr>
          <a:xfrm>
            <a:off x="152400" y="3632200"/>
            <a:ext cx="11887200" cy="2274277"/>
          </a:xfrm>
          <a:prstGeom prst="rect">
            <a:avLst/>
          </a:prstGeom>
        </p:spPr>
        <p:txBody>
          <a:bodyPr wrap="square" lIns="0" tIns="17780" rIns="0" bIns="0">
            <a:spAutoFit/>
          </a:bodyPr>
          <a:lstStyle>
            <a:defPPr>
              <a:defRPr lang="en-US"/>
            </a:defPPr>
            <a:lvl1pPr marL="25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514600" indent="-228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971800" indent="-228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429000" indent="-228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886200" indent="-228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pPr marL="33866" algn="ctr" defTabSz="1219170" eaLnBrk="1" hangingPunct="1">
              <a:spcBef>
                <a:spcPts val="0"/>
              </a:spcBef>
            </a:pPr>
            <a:r>
              <a:rPr lang="en-US" altLang="en-US" sz="1333" b="1" u="sng" dirty="0">
                <a:solidFill>
                  <a:srgbClr val="000000"/>
                </a:solidFill>
                <a:latin typeface="Franklin Gothic Medium" panose="020B0603020102020204" pitchFamily="34" charset="0"/>
                <a:ea typeface="Franklin Gothic Medium" panose="020B0603020102020204" pitchFamily="34" charset="0"/>
                <a:cs typeface="Franklin Gothic Medium" panose="020B0603020102020204" pitchFamily="34" charset="0"/>
              </a:rPr>
              <a:t>Target Audience</a:t>
            </a:r>
            <a:r>
              <a:rPr lang="en-US" altLang="en-US" sz="1333" dirty="0">
                <a:solidFill>
                  <a:srgbClr val="000000"/>
                </a:solidFill>
                <a:latin typeface="Franklin Gothic Medium" panose="020B0603020102020204" pitchFamily="34" charset="0"/>
                <a:ea typeface="Franklin Gothic Medium" panose="020B0603020102020204" pitchFamily="34" charset="0"/>
                <a:cs typeface="Franklin Gothic Medium" panose="020B0603020102020204" pitchFamily="34" charset="0"/>
              </a:rPr>
              <a:t> </a:t>
            </a:r>
            <a:r>
              <a:rPr lang="en-US" altLang="en-US" sz="1333" b="1" dirty="0">
                <a:solidFill>
                  <a:srgbClr val="000000"/>
                </a:solidFill>
                <a:latin typeface="Franklin Gothic Medium" panose="020B0603020102020204" pitchFamily="34" charset="0"/>
                <a:ea typeface="Franklin Gothic Medium" panose="020B0603020102020204" pitchFamily="34" charset="0"/>
                <a:cs typeface="Franklin Gothic Medium" panose="020B0603020102020204" pitchFamily="34" charset="0"/>
              </a:rPr>
              <a:t>(Introductory) </a:t>
            </a:r>
          </a:p>
          <a:p>
            <a:pPr marL="33866" algn="ctr" defTabSz="1219170" eaLnBrk="1" hangingPunct="1">
              <a:spcBef>
                <a:spcPts val="0"/>
              </a:spcBef>
            </a:pPr>
            <a:r>
              <a:rPr lang="en-US" altLang="en-US" sz="1333" dirty="0">
                <a:solidFill>
                  <a:srgbClr val="FF0000"/>
                </a:solidFill>
                <a:latin typeface="Franklin Gothic Medium" panose="020B0603020102020204" pitchFamily="34" charset="0"/>
                <a:ea typeface="Franklin Gothic Medium" panose="020B0603020102020204" pitchFamily="34" charset="0"/>
                <a:cs typeface="Franklin Gothic Medium" panose="020B0603020102020204" pitchFamily="34" charset="0"/>
              </a:rPr>
              <a:t>Physicians (ACCME) </a:t>
            </a:r>
            <a:r>
              <a:rPr lang="en-US" altLang="en-US" sz="1333" dirty="0">
                <a:solidFill>
                  <a:srgbClr val="FF0000"/>
                </a:solidFill>
                <a:latin typeface="Wingdings" panose="05000000000000000000" pitchFamily="2" charset="2"/>
                <a:ea typeface="Wingdings" panose="05000000000000000000" pitchFamily="2" charset="2"/>
                <a:cs typeface="Wingdings" panose="05000000000000000000" pitchFamily="2" charset="2"/>
              </a:rPr>
              <a:t></a:t>
            </a:r>
            <a:r>
              <a:rPr lang="en-US" altLang="en-US" sz="1333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333" dirty="0">
                <a:solidFill>
                  <a:srgbClr val="FF0000"/>
                </a:solidFill>
                <a:latin typeface="Franklin Gothic Medium" panose="020B0603020102020204" pitchFamily="34" charset="0"/>
                <a:ea typeface="Franklin Gothic Medium" panose="020B0603020102020204" pitchFamily="34" charset="0"/>
                <a:cs typeface="Franklin Gothic Medium" panose="020B0603020102020204" pitchFamily="34" charset="0"/>
              </a:rPr>
              <a:t>Physician Assistants (AAPA) </a:t>
            </a:r>
            <a:r>
              <a:rPr lang="en-US" altLang="en-US" sz="1333" dirty="0">
                <a:solidFill>
                  <a:srgbClr val="FF0000"/>
                </a:solidFill>
                <a:latin typeface="Wingdings" panose="05000000000000000000" pitchFamily="2" charset="2"/>
                <a:ea typeface="Wingdings" panose="05000000000000000000" pitchFamily="2" charset="2"/>
                <a:cs typeface="Wingdings" panose="05000000000000000000" pitchFamily="2" charset="2"/>
              </a:rPr>
              <a:t></a:t>
            </a:r>
            <a:r>
              <a:rPr lang="en-US" altLang="en-US" sz="1333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333" dirty="0">
                <a:solidFill>
                  <a:srgbClr val="FF0000"/>
                </a:solidFill>
                <a:latin typeface="Franklin Gothic Medium" panose="020B0603020102020204" pitchFamily="34" charset="0"/>
                <a:ea typeface="Franklin Gothic Medium" panose="020B0603020102020204" pitchFamily="34" charset="0"/>
                <a:cs typeface="Franklin Gothic Medium" panose="020B0603020102020204" pitchFamily="34" charset="0"/>
              </a:rPr>
              <a:t>Nurses (ANCC) </a:t>
            </a:r>
            <a:r>
              <a:rPr lang="en-US" altLang="en-US" sz="1333" dirty="0">
                <a:solidFill>
                  <a:srgbClr val="FF0000"/>
                </a:solidFill>
                <a:latin typeface="Wingdings" panose="05000000000000000000" pitchFamily="2" charset="2"/>
                <a:ea typeface="Wingdings" panose="05000000000000000000" pitchFamily="2" charset="2"/>
                <a:cs typeface="Wingdings" panose="05000000000000000000" pitchFamily="2" charset="2"/>
              </a:rPr>
              <a:t></a:t>
            </a:r>
            <a:r>
              <a:rPr lang="en-US" altLang="en-US" sz="1333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333" dirty="0">
                <a:solidFill>
                  <a:srgbClr val="FF0000"/>
                </a:solidFill>
                <a:latin typeface="Franklin Gothic Medium" panose="020B0603020102020204" pitchFamily="34" charset="0"/>
                <a:ea typeface="Franklin Gothic Medium" panose="020B0603020102020204" pitchFamily="34" charset="0"/>
                <a:cs typeface="Franklin Gothic Medium" panose="020B0603020102020204" pitchFamily="34" charset="0"/>
              </a:rPr>
              <a:t>Pharmacists/Pharmacy Technicians (ACPE) </a:t>
            </a:r>
            <a:r>
              <a:rPr lang="en-US" altLang="en-US" sz="1333" dirty="0">
                <a:solidFill>
                  <a:srgbClr val="FF0000"/>
                </a:solidFill>
                <a:latin typeface="Wingdings" panose="05000000000000000000" pitchFamily="2" charset="2"/>
                <a:ea typeface="Wingdings" panose="05000000000000000000" pitchFamily="2" charset="2"/>
                <a:cs typeface="Wingdings" panose="05000000000000000000" pitchFamily="2" charset="2"/>
              </a:rPr>
              <a:t></a:t>
            </a:r>
            <a:r>
              <a:rPr lang="en-US" altLang="en-US" sz="1333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333" dirty="0">
                <a:solidFill>
                  <a:srgbClr val="FF0000"/>
                </a:solidFill>
                <a:latin typeface="Franklin Gothic Medium" panose="020B0603020102020204" pitchFamily="34" charset="0"/>
                <a:ea typeface="Franklin Gothic Medium" panose="020B0603020102020204" pitchFamily="34" charset="0"/>
                <a:cs typeface="Franklin Gothic Medium" panose="020B0603020102020204" pitchFamily="34" charset="0"/>
              </a:rPr>
              <a:t>Social Workers (ASWB) </a:t>
            </a:r>
            <a:r>
              <a:rPr lang="en-US" altLang="en-US" sz="1333" dirty="0">
                <a:solidFill>
                  <a:srgbClr val="FF0000"/>
                </a:solidFill>
                <a:latin typeface="Wingdings" panose="05000000000000000000" pitchFamily="2" charset="2"/>
                <a:ea typeface="Wingdings" panose="05000000000000000000" pitchFamily="2" charset="2"/>
                <a:cs typeface="Wingdings" panose="05000000000000000000" pitchFamily="2" charset="2"/>
              </a:rPr>
              <a:t></a:t>
            </a:r>
            <a:r>
              <a:rPr lang="en-US" altLang="en-US" sz="1333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333" dirty="0">
                <a:solidFill>
                  <a:srgbClr val="FF0000"/>
                </a:solidFill>
                <a:latin typeface="Franklin Gothic Medium" panose="020B0603020102020204" pitchFamily="34" charset="0"/>
                <a:ea typeface="Franklin Gothic Medium" panose="020B0603020102020204" pitchFamily="34" charset="0"/>
                <a:cs typeface="Franklin Gothic Medium" panose="020B0603020102020204" pitchFamily="34" charset="0"/>
              </a:rPr>
              <a:t>Psychologists (APA) </a:t>
            </a:r>
            <a:r>
              <a:rPr lang="en-US" altLang="en-US" sz="1333" dirty="0">
                <a:solidFill>
                  <a:srgbClr val="FF0000"/>
                </a:solidFill>
                <a:latin typeface="Wingdings" panose="05000000000000000000" pitchFamily="2" charset="2"/>
                <a:ea typeface="Wingdings" panose="05000000000000000000" pitchFamily="2" charset="2"/>
                <a:cs typeface="Wingdings" panose="05000000000000000000" pitchFamily="2" charset="2"/>
              </a:rPr>
              <a:t></a:t>
            </a:r>
            <a:r>
              <a:rPr lang="en-US" altLang="en-US" sz="1333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333" dirty="0">
                <a:solidFill>
                  <a:srgbClr val="FF0000"/>
                </a:solidFill>
                <a:latin typeface="Franklin Gothic Medium" panose="020B0603020102020204" pitchFamily="34" charset="0"/>
                <a:ea typeface="Franklin Gothic Medium" panose="020B0603020102020204" pitchFamily="34" charset="0"/>
                <a:cs typeface="Franklin Gothic Medium" panose="020B0603020102020204" pitchFamily="34" charset="0"/>
              </a:rPr>
              <a:t>Optometrists (ARBO/COPE) </a:t>
            </a:r>
            <a:r>
              <a:rPr lang="en-US" altLang="en-US" sz="1333" dirty="0">
                <a:solidFill>
                  <a:srgbClr val="FF0000"/>
                </a:solidFill>
                <a:latin typeface="Wingdings" panose="05000000000000000000" pitchFamily="2" charset="2"/>
                <a:ea typeface="Wingdings" panose="05000000000000000000" pitchFamily="2" charset="2"/>
                <a:cs typeface="Wingdings" panose="05000000000000000000" pitchFamily="2" charset="2"/>
              </a:rPr>
              <a:t></a:t>
            </a:r>
            <a:r>
              <a:rPr lang="en-US" altLang="en-US" sz="1333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333" dirty="0">
                <a:solidFill>
                  <a:srgbClr val="FF0000"/>
                </a:solidFill>
                <a:latin typeface="Franklin Gothic Medium" panose="020B0603020102020204" pitchFamily="34" charset="0"/>
                <a:ea typeface="Franklin Gothic Medium" panose="020B0603020102020204" pitchFamily="34" charset="0"/>
                <a:cs typeface="Franklin Gothic Medium" panose="020B0603020102020204" pitchFamily="34" charset="0"/>
              </a:rPr>
              <a:t>Registered  Dieticians/Dietetic Technicians (CDR)</a:t>
            </a:r>
            <a:r>
              <a:rPr lang="en-US" altLang="en-US" sz="1333" dirty="0">
                <a:solidFill>
                  <a:srgbClr val="FF0000"/>
                </a:solidFill>
                <a:latin typeface="Wingdings" panose="05000000000000000000" pitchFamily="2" charset="2"/>
                <a:ea typeface="Franklin Gothic Medium" panose="020B0603020102020204" pitchFamily="34" charset="0"/>
                <a:cs typeface="Franklin Gothic Medium" panose="020B0603020102020204" pitchFamily="34" charset="0"/>
              </a:rPr>
              <a:t> </a:t>
            </a:r>
            <a:r>
              <a:rPr lang="en-US" altLang="en-US" sz="1333" dirty="0">
                <a:solidFill>
                  <a:srgbClr val="FF0000"/>
                </a:solidFill>
                <a:latin typeface="Wingdings" panose="05000000000000000000" pitchFamily="2" charset="2"/>
                <a:ea typeface="Wingdings" panose="05000000000000000000" pitchFamily="2" charset="2"/>
                <a:cs typeface="Wingdings" panose="05000000000000000000" pitchFamily="2" charset="2"/>
              </a:rPr>
              <a:t></a:t>
            </a:r>
            <a:r>
              <a:rPr lang="en-US" altLang="en-US" sz="1333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333" dirty="0">
                <a:solidFill>
                  <a:srgbClr val="FF0000"/>
                </a:solidFill>
                <a:latin typeface="Franklin Gothic Medium" panose="020B0603020102020204" pitchFamily="34" charset="0"/>
                <a:ea typeface="Franklin Gothic Medium" panose="020B0603020102020204" pitchFamily="34" charset="0"/>
                <a:cs typeface="Franklin Gothic Medium" panose="020B0603020102020204" pitchFamily="34" charset="0"/>
              </a:rPr>
              <a:t>Dentists, Dental Hygienists, Dental Technicians (ADA) </a:t>
            </a:r>
            <a:r>
              <a:rPr lang="en-US" altLang="en-US" sz="1333" dirty="0">
                <a:solidFill>
                  <a:srgbClr val="FF0000"/>
                </a:solidFill>
                <a:latin typeface="Wingdings" panose="05000000000000000000" pitchFamily="2" charset="2"/>
                <a:ea typeface="Wingdings" panose="05000000000000000000" pitchFamily="2" charset="2"/>
                <a:cs typeface="Wingdings" panose="05000000000000000000" pitchFamily="2" charset="2"/>
              </a:rPr>
              <a:t></a:t>
            </a:r>
            <a:r>
              <a:rPr lang="en-US" altLang="en-US" sz="1333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333" dirty="0">
                <a:solidFill>
                  <a:srgbClr val="FF0000"/>
                </a:solidFill>
                <a:latin typeface="Franklin Gothic Medium" panose="020B0603020102020204" pitchFamily="34" charset="0"/>
                <a:ea typeface="Franklin Gothic Medium" panose="020B0603020102020204" pitchFamily="34" charset="0"/>
                <a:cs typeface="Franklin Gothic Medium" panose="020B0603020102020204" pitchFamily="34" charset="0"/>
              </a:rPr>
              <a:t>Athletic Trainers (BOC)  </a:t>
            </a:r>
            <a:r>
              <a:rPr lang="en-US" altLang="en-US" sz="1333" dirty="0">
                <a:solidFill>
                  <a:srgbClr val="FF0000"/>
                </a:solidFill>
                <a:latin typeface="Wingdings" panose="05000000000000000000" pitchFamily="2" charset="2"/>
                <a:ea typeface="Wingdings" panose="05000000000000000000" pitchFamily="2" charset="2"/>
                <a:cs typeface="Wingdings" panose="05000000000000000000" pitchFamily="2" charset="2"/>
              </a:rPr>
              <a:t></a:t>
            </a:r>
            <a:r>
              <a:rPr lang="en-US" altLang="en-US" sz="1333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333" dirty="0">
                <a:solidFill>
                  <a:srgbClr val="FF0000"/>
                </a:solidFill>
                <a:latin typeface="Franklin Gothic Medium" panose="020B0603020102020204" pitchFamily="34" charset="0"/>
                <a:ea typeface="Franklin Gothic Medium" panose="020B0603020102020204" pitchFamily="34" charset="0"/>
                <a:cs typeface="Franklin Gothic Medium" panose="020B0603020102020204" pitchFamily="34" charset="0"/>
              </a:rPr>
              <a:t>Occupational Therapists, Occupational Therapist Assistants (AOTA) </a:t>
            </a:r>
            <a:r>
              <a:rPr lang="en-US" altLang="en-US" sz="1333" dirty="0">
                <a:solidFill>
                  <a:srgbClr val="FF0000"/>
                </a:solidFill>
                <a:latin typeface="Wingdings" panose="05000000000000000000" pitchFamily="2" charset="2"/>
                <a:ea typeface="Wingdings" panose="05000000000000000000" pitchFamily="2" charset="2"/>
                <a:cs typeface="Wingdings" panose="05000000000000000000" pitchFamily="2" charset="2"/>
              </a:rPr>
              <a:t></a:t>
            </a:r>
            <a:r>
              <a:rPr lang="en-US" altLang="en-US" sz="1333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333" dirty="0">
                <a:solidFill>
                  <a:srgbClr val="FF0000"/>
                </a:solidFill>
                <a:latin typeface="Franklin Gothic Medium" panose="020B0603020102020204" pitchFamily="34" charset="0"/>
                <a:ea typeface="Franklin Gothic Medium" panose="020B0603020102020204" pitchFamily="34" charset="0"/>
                <a:cs typeface="Franklin Gothic Medium" panose="020B0603020102020204" pitchFamily="34" charset="0"/>
              </a:rPr>
              <a:t>Kinesiotherapists (COPSKT) </a:t>
            </a:r>
            <a:r>
              <a:rPr lang="en-US" altLang="en-US" sz="1333" dirty="0">
                <a:solidFill>
                  <a:srgbClr val="FF0000"/>
                </a:solidFill>
                <a:latin typeface="Wingdings" panose="05000000000000000000" pitchFamily="2" charset="2"/>
                <a:ea typeface="Wingdings" panose="05000000000000000000" pitchFamily="2" charset="2"/>
                <a:cs typeface="Wingdings" panose="05000000000000000000" pitchFamily="2" charset="2"/>
              </a:rPr>
              <a:t></a:t>
            </a:r>
            <a:r>
              <a:rPr lang="en-US" altLang="en-US" sz="1333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333" dirty="0">
                <a:solidFill>
                  <a:srgbClr val="FF0000"/>
                </a:solidFill>
                <a:latin typeface="Franklin Gothic Medium" panose="020B0603020102020204" pitchFamily="34" charset="0"/>
                <a:ea typeface="Franklin Gothic Medium" panose="020B0603020102020204" pitchFamily="34" charset="0"/>
                <a:cs typeface="Franklin Gothic Medium" panose="020B0603020102020204" pitchFamily="34" charset="0"/>
              </a:rPr>
              <a:t>Certified Counselors (NBCC) </a:t>
            </a:r>
            <a:r>
              <a:rPr lang="en-US" altLang="en-US" sz="1333" dirty="0">
                <a:solidFill>
                  <a:srgbClr val="FF0000"/>
                </a:solidFill>
                <a:latin typeface="Wingdings" panose="05000000000000000000" pitchFamily="2" charset="2"/>
                <a:ea typeface="Wingdings" panose="05000000000000000000" pitchFamily="2" charset="2"/>
                <a:cs typeface="Wingdings" panose="05000000000000000000" pitchFamily="2" charset="2"/>
              </a:rPr>
              <a:t></a:t>
            </a:r>
            <a:r>
              <a:rPr lang="en-US" altLang="en-US" sz="1333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333" dirty="0">
                <a:solidFill>
                  <a:srgbClr val="FF0000"/>
                </a:solidFill>
                <a:latin typeface="Franklin Gothic Medium" panose="020B0603020102020204" pitchFamily="34" charset="0"/>
                <a:ea typeface="Franklin Gothic Medium" panose="020B0603020102020204" pitchFamily="34" charset="0"/>
                <a:cs typeface="Franklin Gothic Medium" panose="020B0603020102020204" pitchFamily="34" charset="0"/>
              </a:rPr>
              <a:t>Healthcare Executives (ACHE) </a:t>
            </a:r>
            <a:r>
              <a:rPr lang="en-US" altLang="en-US" sz="1333" dirty="0">
                <a:solidFill>
                  <a:srgbClr val="FF0000"/>
                </a:solidFill>
                <a:latin typeface="Wingdings" panose="05000000000000000000" pitchFamily="2" charset="2"/>
                <a:ea typeface="Wingdings" panose="05000000000000000000" pitchFamily="2" charset="2"/>
                <a:cs typeface="Wingdings" panose="05000000000000000000" pitchFamily="2" charset="2"/>
              </a:rPr>
              <a:t></a:t>
            </a:r>
            <a:r>
              <a:rPr lang="en-US" altLang="en-US" sz="1333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333" dirty="0">
                <a:solidFill>
                  <a:srgbClr val="FF0000"/>
                </a:solidFill>
                <a:latin typeface="Franklin Gothic Medium" panose="020B0603020102020204" pitchFamily="34" charset="0"/>
                <a:ea typeface="Franklin Gothic Medium" panose="020B0603020102020204" pitchFamily="34" charset="0"/>
                <a:cs typeface="Franklin Gothic Medium" panose="020B0603020102020204" pitchFamily="34" charset="0"/>
              </a:rPr>
              <a:t>Speech Language Pathologists, Audiologists (ASHA) </a:t>
            </a:r>
            <a:r>
              <a:rPr lang="en-US" altLang="en-US" sz="1333" dirty="0">
                <a:solidFill>
                  <a:srgbClr val="FF0000"/>
                </a:solidFill>
                <a:latin typeface="Wingdings" panose="05000000000000000000" pitchFamily="2" charset="2"/>
                <a:ea typeface="Wingdings" panose="05000000000000000000" pitchFamily="2" charset="2"/>
                <a:cs typeface="Wingdings" panose="05000000000000000000" pitchFamily="2" charset="2"/>
              </a:rPr>
              <a:t></a:t>
            </a:r>
            <a:r>
              <a:rPr lang="en-US" altLang="en-US" sz="1333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333" dirty="0">
                <a:solidFill>
                  <a:srgbClr val="FF0000"/>
                </a:solidFill>
                <a:latin typeface="Franklin Gothic Medium" panose="020B0603020102020204" pitchFamily="34" charset="0"/>
                <a:ea typeface="Franklin Gothic Medium" panose="020B0603020102020204" pitchFamily="34" charset="0"/>
                <a:cs typeface="Franklin Gothic Medium" panose="020B0603020102020204" pitchFamily="34" charset="0"/>
              </a:rPr>
              <a:t>Case Managers (CCMC) </a:t>
            </a:r>
            <a:r>
              <a:rPr lang="en-US" altLang="en-US" sz="1333" dirty="0">
                <a:solidFill>
                  <a:srgbClr val="FF0000"/>
                </a:solidFill>
                <a:latin typeface="Wingdings" panose="05000000000000000000" pitchFamily="2" charset="2"/>
                <a:ea typeface="Wingdings" panose="05000000000000000000" pitchFamily="2" charset="2"/>
                <a:cs typeface="Wingdings" panose="05000000000000000000" pitchFamily="2" charset="2"/>
              </a:rPr>
              <a:t></a:t>
            </a:r>
            <a:r>
              <a:rPr lang="en-US" altLang="en-US" sz="1333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333" dirty="0">
                <a:solidFill>
                  <a:srgbClr val="FF0000"/>
                </a:solidFill>
                <a:latin typeface="Franklin Gothic Medium" panose="020B0603020102020204" pitchFamily="34" charset="0"/>
                <a:ea typeface="Franklin Gothic Medium" panose="020B0603020102020204" pitchFamily="34" charset="0"/>
                <a:cs typeface="Franklin Gothic Medium" panose="020B0603020102020204" pitchFamily="34" charset="0"/>
              </a:rPr>
              <a:t>Physical Therapists, Physical Therapist Assistants (APTA) </a:t>
            </a:r>
            <a:r>
              <a:rPr lang="en-US" altLang="en-US" sz="1333" dirty="0">
                <a:solidFill>
                  <a:srgbClr val="FF0000"/>
                </a:solidFill>
                <a:latin typeface="Wingdings" panose="05000000000000000000" pitchFamily="2" charset="2"/>
                <a:ea typeface="Wingdings" panose="05000000000000000000" pitchFamily="2" charset="2"/>
                <a:cs typeface="Wingdings" panose="05000000000000000000" pitchFamily="2" charset="2"/>
              </a:rPr>
              <a:t></a:t>
            </a:r>
            <a:r>
              <a:rPr lang="en-US" altLang="en-US" sz="1333" dirty="0">
                <a:solidFill>
                  <a:srgbClr val="FF0000"/>
                </a:solidFill>
                <a:latin typeface="Franklin Gothic Medium" panose="020B0603020102020204" pitchFamily="34" charset="0"/>
                <a:ea typeface="Franklin Gothic Medium" panose="020B0603020102020204" pitchFamily="34" charset="0"/>
                <a:cs typeface="Franklin Gothic Medium" panose="020B0603020102020204" pitchFamily="34" charset="0"/>
              </a:rPr>
              <a:t>And other health care professionals</a:t>
            </a:r>
            <a:endParaRPr lang="en-US" altLang="en-US" sz="1333" dirty="0">
              <a:solidFill>
                <a:srgbClr val="000000"/>
              </a:solidFill>
              <a:latin typeface="Franklin Gothic Medium" panose="020B0603020102020204" pitchFamily="34" charset="0"/>
              <a:ea typeface="Franklin Gothic Medium" panose="020B0603020102020204" pitchFamily="34" charset="0"/>
              <a:cs typeface="Franklin Gothic Medium" panose="020B0603020102020204" pitchFamily="34" charset="0"/>
            </a:endParaRPr>
          </a:p>
          <a:p>
            <a:pPr marL="33866" algn="ctr" defTabSz="1219170" eaLnBrk="1" hangingPunct="1"/>
            <a:r>
              <a:rPr lang="en-US" altLang="en-US" sz="1333" dirty="0">
                <a:solidFill>
                  <a:srgbClr val="283446"/>
                </a:solidFill>
                <a:latin typeface="Franklin Gothic Medium" panose="020B0603020102020204" pitchFamily="34" charset="0"/>
                <a:ea typeface="Franklin Gothic Medium" panose="020B0603020102020204" pitchFamily="34" charset="0"/>
                <a:cs typeface="Franklin Gothic Medium" panose="020B0603020102020204" pitchFamily="34" charset="0"/>
              </a:rPr>
              <a:t>This Continuing Education (CE)/Continuing medical Education (CME) activities is provided through DHA, J-7, CEPO and is approved for 1.0 CE/CME credits.</a:t>
            </a:r>
          </a:p>
          <a:p>
            <a:pPr marL="33866" algn="ctr" defTabSz="1219170" eaLnBrk="1" hangingPunct="1"/>
            <a:r>
              <a:rPr lang="en-US" altLang="en-US" sz="1333" dirty="0">
                <a:solidFill>
                  <a:srgbClr val="283446"/>
                </a:solidFill>
                <a:latin typeface="Franklin Gothic Medium" panose="020B0603020102020204" pitchFamily="34" charset="0"/>
                <a:ea typeface="Franklin Gothic Medium" panose="020B0603020102020204" pitchFamily="34" charset="0"/>
                <a:cs typeface="Franklin Gothic Medium" panose="020B0603020102020204" pitchFamily="34" charset="0"/>
              </a:rPr>
              <a:t>To register, participate and complete the posttest and evaluation, please visit the following link: </a:t>
            </a:r>
            <a:r>
              <a:rPr lang="en-US" altLang="en-US" sz="1333" dirty="0">
                <a:solidFill>
                  <a:srgbClr val="283446"/>
                </a:solidFill>
                <a:latin typeface="Franklin Gothic Medium" panose="020B0603020102020204" pitchFamily="34" charset="0"/>
                <a:ea typeface="Franklin Gothic Medium" panose="020B0603020102020204" pitchFamily="34" charset="0"/>
                <a:cs typeface="Franklin Gothic Medium" panose="020B0603020102020204" pitchFamily="34" charset="0"/>
                <a:hlinkClick r:id="rId2"/>
              </a:rPr>
              <a:t>https://www.dhaj7-cepo.com</a:t>
            </a:r>
            <a:endParaRPr lang="en-US" altLang="en-US" sz="1333" dirty="0">
              <a:solidFill>
                <a:srgbClr val="283446"/>
              </a:solidFill>
              <a:latin typeface="Franklin Gothic Medium" panose="020B0603020102020204" pitchFamily="34" charset="0"/>
              <a:ea typeface="Franklin Gothic Medium" panose="020B0603020102020204" pitchFamily="34" charset="0"/>
              <a:cs typeface="Franklin Gothic Medium" panose="020B0603020102020204" pitchFamily="34" charset="0"/>
            </a:endParaRPr>
          </a:p>
          <a:p>
            <a:pPr marL="33866" algn="ctr" defTabSz="1219170" eaLnBrk="1" hangingPunct="1"/>
            <a:r>
              <a:rPr lang="en-US" altLang="en-US" sz="1333" dirty="0">
                <a:solidFill>
                  <a:srgbClr val="283446"/>
                </a:solidFill>
                <a:latin typeface="Franklin Gothic Medium" panose="020B0603020102020204" pitchFamily="34" charset="0"/>
                <a:ea typeface="Franklin Gothic Medium" panose="020B0603020102020204" pitchFamily="34" charset="0"/>
                <a:cs typeface="Franklin Gothic Medium" panose="020B0603020102020204" pitchFamily="34" charset="0"/>
              </a:rPr>
              <a:t>You have 14 days after the program to complete the posttest and evaluation to earn your CE certificate.</a:t>
            </a:r>
          </a:p>
          <a:p>
            <a:pPr marL="33866" algn="ctr" defTabSz="1219170" eaLnBrk="1" hangingPunct="1"/>
            <a:r>
              <a:rPr lang="en-US" altLang="en-US" sz="1333" dirty="0">
                <a:solidFill>
                  <a:srgbClr val="283446"/>
                </a:solidFill>
                <a:latin typeface="Franklin Gothic Medium" panose="020B0603020102020204" pitchFamily="34" charset="0"/>
                <a:ea typeface="Franklin Gothic Medium" panose="020B0603020102020204" pitchFamily="34" charset="0"/>
                <a:cs typeface="Franklin Gothic Medium" panose="020B0603020102020204" pitchFamily="34" charset="0"/>
              </a:rPr>
              <a:t>For more information, please contact: </a:t>
            </a:r>
            <a:r>
              <a:rPr lang="en-US" altLang="en-US" sz="1333" u="sng" dirty="0">
                <a:solidFill>
                  <a:srgbClr val="283446"/>
                </a:solidFill>
                <a:latin typeface="Franklin Gothic Medium" panose="020B0603020102020204" pitchFamily="34" charset="0"/>
                <a:ea typeface="Franklin Gothic Medium" panose="020B0603020102020204" pitchFamily="34" charset="0"/>
                <a:cs typeface="Franklin Gothic Medium" panose="020B0603020102020204" pitchFamily="34" charset="0"/>
                <a:hlinkClick r:id="rId3"/>
              </a:rPr>
              <a:t>dha.ncr.j7.mbx.continuing-education-office@health.mil</a:t>
            </a:r>
            <a:endParaRPr lang="en-US" altLang="en-US" sz="1333" u="sng" dirty="0">
              <a:solidFill>
                <a:srgbClr val="283446"/>
              </a:solidFill>
              <a:latin typeface="Franklin Gothic Medium" panose="020B0603020102020204" pitchFamily="34" charset="0"/>
              <a:ea typeface="Franklin Gothic Medium" panose="020B0603020102020204" pitchFamily="34" charset="0"/>
              <a:cs typeface="Franklin Gothic Medium" panose="020B0603020102020204" pitchFamily="34" charset="0"/>
            </a:endParaRPr>
          </a:p>
          <a:p>
            <a:pPr marL="33866" algn="ctr" defTabSz="1219170" eaLnBrk="1" hangingPunct="1"/>
            <a:r>
              <a:rPr lang="en-US" altLang="en-US" sz="1333" b="1" dirty="0">
                <a:solidFill>
                  <a:srgbClr val="283446"/>
                </a:solidFill>
                <a:latin typeface="Franklin Gothic Medium" panose="020B0603020102020204" pitchFamily="34" charset="0"/>
                <a:ea typeface="Franklin Gothic Medium" panose="020B0603020102020204" pitchFamily="34" charset="0"/>
                <a:cs typeface="Franklin Gothic Medium" panose="020B0603020102020204" pitchFamily="34" charset="0"/>
              </a:rPr>
              <a:t>*Reference: Code of Professional Conduct for Case Managers (2015). Retrieved from </a:t>
            </a:r>
            <a:r>
              <a:rPr lang="en-US" altLang="en-US" sz="1333" b="1" dirty="0">
                <a:solidFill>
                  <a:srgbClr val="283446"/>
                </a:solidFill>
                <a:latin typeface="Franklin Gothic Medium" panose="020B0603020102020204" pitchFamily="34" charset="0"/>
                <a:ea typeface="Franklin Gothic Medium" panose="020B0603020102020204" pitchFamily="34" charset="0"/>
                <a:cs typeface="Franklin Gothic Medium" panose="020B0603020102020204" pitchFamily="34" charset="0"/>
                <a:hlinkClick r:id="rId4"/>
              </a:rPr>
              <a:t>https://ccmcertification.org/about-ccmc/code-professional-conduct</a:t>
            </a:r>
            <a:r>
              <a:rPr lang="en-US" altLang="en-US" sz="1333" b="1" dirty="0">
                <a:solidFill>
                  <a:srgbClr val="283446"/>
                </a:solidFill>
                <a:latin typeface="Franklin Gothic Medium" panose="020B0603020102020204" pitchFamily="34" charset="0"/>
                <a:ea typeface="Franklin Gothic Medium" panose="020B0603020102020204" pitchFamily="34" charset="0"/>
                <a:cs typeface="Franklin Gothic Medium" panose="020B0603020102020204" pitchFamily="34" charset="0"/>
              </a:rPr>
              <a:t> </a:t>
            </a:r>
          </a:p>
        </p:txBody>
      </p:sp>
      <p:sp>
        <p:nvSpPr>
          <p:cNvPr id="21" name="TextBox 1">
            <a:extLst>
              <a:ext uri="{FF2B5EF4-FFF2-40B4-BE49-F238E27FC236}">
                <a16:creationId xmlns:a16="http://schemas.microsoft.com/office/drawing/2014/main" id="{0A802260-B710-D666-9F14-99A6CA76A4D7}"/>
              </a:ext>
            </a:extLst>
          </p:cNvPr>
          <p:cNvSpPr txBox="1"/>
          <p:nvPr/>
        </p:nvSpPr>
        <p:spPr>
          <a:xfrm>
            <a:off x="304801" y="2311400"/>
            <a:ext cx="5521120" cy="132305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pPr defTabSz="121917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33" b="1" dirty="0">
                <a:solidFill>
                  <a:prstClr val="black"/>
                </a:solidFill>
                <a:latin typeface="Franklin Gothic Book" panose="020B0503020102020204" pitchFamily="34" charset="0"/>
              </a:rPr>
              <a:t>Retired Army Col. Steven Cohen, M.D. </a:t>
            </a:r>
            <a:r>
              <a:rPr lang="en-US" sz="1333" dirty="0">
                <a:solidFill>
                  <a:prstClr val="black"/>
                </a:solidFill>
                <a:latin typeface="Franklin Gothic Book" panose="020B0503020102020204" pitchFamily="34" charset="0"/>
              </a:rPr>
              <a:t>has no financial/nonfinancial disclosures</a:t>
            </a:r>
            <a:endParaRPr lang="en-US" sz="1333" b="1" dirty="0">
              <a:solidFill>
                <a:prstClr val="black"/>
              </a:solidFill>
              <a:latin typeface="Franklin Gothic Book" panose="020B0503020102020204" pitchFamily="34" charset="0"/>
            </a:endParaRPr>
          </a:p>
          <a:p>
            <a:pPr defTabSz="121917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33" dirty="0">
                <a:solidFill>
                  <a:prstClr val="black"/>
                </a:solidFill>
                <a:latin typeface="Franklin Gothic Book" panose="020B0503020102020204" pitchFamily="34" charset="0"/>
              </a:rPr>
              <a:t>Director of Pain Research, WRNMMC, </a:t>
            </a:r>
          </a:p>
          <a:p>
            <a:pPr defTabSz="121917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33" dirty="0">
                <a:solidFill>
                  <a:prstClr val="black"/>
                </a:solidFill>
                <a:latin typeface="Franklin Gothic Book" panose="020B0503020102020204" pitchFamily="34" charset="0"/>
              </a:rPr>
              <a:t>Director of Medical Education – Pain Medicine Division, Professor of Anesthesiology and Critical Care Medicine, Johns Hopkins Hospital, Baltimore, Md.</a:t>
            </a:r>
          </a:p>
        </p:txBody>
      </p:sp>
      <p:sp>
        <p:nvSpPr>
          <p:cNvPr id="22" name="TextBox 2">
            <a:extLst>
              <a:ext uri="{FF2B5EF4-FFF2-40B4-BE49-F238E27FC236}">
                <a16:creationId xmlns:a16="http://schemas.microsoft.com/office/drawing/2014/main" id="{5FA9B8F0-6D26-23F9-411D-B9BB04B7DA88}"/>
              </a:ext>
            </a:extLst>
          </p:cNvPr>
          <p:cNvSpPr txBox="1"/>
          <p:nvPr/>
        </p:nvSpPr>
        <p:spPr>
          <a:xfrm>
            <a:off x="5729288" y="2294692"/>
            <a:ext cx="6310313" cy="132305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pPr defTabSz="121917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33" b="1" dirty="0">
                <a:solidFill>
                  <a:prstClr val="black"/>
                </a:solidFill>
                <a:latin typeface="Franklin Gothic Book" panose="020B0503020102020204" pitchFamily="34" charset="0"/>
              </a:rPr>
              <a:t>Learning Objectives:</a:t>
            </a:r>
          </a:p>
          <a:p>
            <a:pPr marL="457189" indent="-457189" defTabSz="1219170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sz="1333" dirty="0">
                <a:solidFill>
                  <a:prstClr val="black"/>
                </a:solidFill>
                <a:latin typeface="Franklin Gothic Book" panose="020B0503020102020204" pitchFamily="34" charset="0"/>
              </a:rPr>
              <a:t>Identify types of pain conditions physicians confront in theater and garrison.</a:t>
            </a:r>
          </a:p>
          <a:p>
            <a:pPr marL="457189" indent="-457189" defTabSz="1219170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sz="1333" dirty="0">
                <a:solidFill>
                  <a:prstClr val="black"/>
                </a:solidFill>
                <a:latin typeface="Franklin Gothic Book" panose="020B0503020102020204" pitchFamily="34" charset="0"/>
              </a:rPr>
              <a:t>Distinguish the effects psychiatric co-morbidities have on the prevalence of pain and treatment outcomes.</a:t>
            </a:r>
          </a:p>
          <a:p>
            <a:pPr marL="457189" indent="-457189" defTabSz="1219170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sz="1333" dirty="0">
                <a:solidFill>
                  <a:prstClr val="black"/>
                </a:solidFill>
                <a:latin typeface="Franklin Gothic Book" panose="020B0503020102020204" pitchFamily="34" charset="0"/>
              </a:rPr>
              <a:t>Discover the effect treatment location has on return-to-duty rates.</a:t>
            </a:r>
          </a:p>
          <a:p>
            <a:pPr marL="457189" indent="-457189" defTabSz="1219170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sz="1333" dirty="0">
                <a:solidFill>
                  <a:prstClr val="black"/>
                </a:solidFill>
                <a:latin typeface="Franklin Gothic Book" panose="020B0503020102020204" pitchFamily="34" charset="0"/>
              </a:rPr>
              <a:t>Assess the selection of patients for procedural interventions.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1E83983-8B89-43AF-9519-E5C37D249FD0}"/>
              </a:ext>
            </a:extLst>
          </p:cNvPr>
          <p:cNvSpPr txBox="1"/>
          <p:nvPr/>
        </p:nvSpPr>
        <p:spPr>
          <a:xfrm>
            <a:off x="508000" y="1515628"/>
            <a:ext cx="11161184" cy="76963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pPr algn="ctr" defTabSz="121917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67" b="1" u="heavy" spc="-7" dirty="0">
                <a:solidFill>
                  <a:prstClr val="black"/>
                </a:solidFill>
                <a:latin typeface="Franklin Gothic Book" panose="020B0503020102020204" pitchFamily="34" charset="0"/>
                <a:cs typeface="Calibri"/>
              </a:rPr>
              <a:t>Overview</a:t>
            </a:r>
          </a:p>
          <a:p>
            <a:pPr algn="ctr" defTabSz="121917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67" dirty="0">
                <a:solidFill>
                  <a:prstClr val="black"/>
                </a:solidFill>
                <a:latin typeface="Franklin Gothic Book" panose="020B0503020102020204" pitchFamily="34" charset="0"/>
              </a:rPr>
              <a:t>This internet live course will address “A Comprehensive Analysis of Spinal Pain in Service Members.” Include a course description along with teaching strategies that will be used.</a:t>
            </a:r>
            <a:endParaRPr lang="en-US" sz="1467" u="sng" dirty="0">
              <a:solidFill>
                <a:prstClr val="black"/>
              </a:solidFill>
              <a:latin typeface="Franklin Gothic Book" panose="020B0503020102020204" pitchFamily="34" charset="0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94268480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Custom 2">
      <a:dk1>
        <a:srgbClr val="283446"/>
      </a:dk1>
      <a:lt1>
        <a:sysClr val="window" lastClr="FFFFFF"/>
      </a:lt1>
      <a:dk2>
        <a:srgbClr val="3D4D69"/>
      </a:dk2>
      <a:lt2>
        <a:srgbClr val="BFC6D4"/>
      </a:lt2>
      <a:accent1>
        <a:srgbClr val="582831"/>
      </a:accent1>
      <a:accent2>
        <a:srgbClr val="6C82A7"/>
      </a:accent2>
      <a:accent3>
        <a:srgbClr val="283446"/>
      </a:accent3>
      <a:accent4>
        <a:srgbClr val="3D4D69"/>
      </a:accent4>
      <a:accent5>
        <a:srgbClr val="C4BD97"/>
      </a:accent5>
      <a:accent6>
        <a:srgbClr val="BFC6D4"/>
      </a:accent6>
      <a:hlink>
        <a:srgbClr val="0000FF"/>
      </a:hlink>
      <a:folHlink>
        <a:srgbClr val="800080"/>
      </a:folHlink>
    </a:clrScheme>
    <a:fontScheme name="Franklin Gothic">
      <a:majorFont>
        <a:latin typeface="Franklin Gothic Medium" panose="020B0603020102020204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6" id="{92585B5D-FDDA-4CDC-9232-34405CE6454F}" vid="{E7D48F1A-AED2-42B6-B395-27E9F8C1331E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EC825F3FB463346B43B0DFCE6205878" ma:contentTypeVersion="17" ma:contentTypeDescription="Create a new document." ma:contentTypeScope="" ma:versionID="66210c63b67ac89cf0d77e29333cf20c">
  <xsd:schema xmlns:xsd="http://www.w3.org/2001/XMLSchema" xmlns:xs="http://www.w3.org/2001/XMLSchema" xmlns:p="http://schemas.microsoft.com/office/2006/metadata/properties" xmlns:ns1="http://schemas.microsoft.com/sharepoint/v3" xmlns:ns2="d3bc0bcd-a413-4881-b8b4-2d1bcdeabdfe" xmlns:ns3="d9a84e91-7310-4a2d-a070-072c3788980e" targetNamespace="http://schemas.microsoft.com/office/2006/metadata/properties" ma:root="true" ma:fieldsID="558adefa613ef07dd3b7e6721afb20bb" ns1:_="" ns2:_="" ns3:_="">
    <xsd:import namespace="http://schemas.microsoft.com/sharepoint/v3"/>
    <xsd:import namespace="d3bc0bcd-a413-4881-b8b4-2d1bcdeabdfe"/>
    <xsd:import namespace="d9a84e91-7310-4a2d-a070-072c3788980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LengthInSeconds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SearchProperties" minOccurs="0"/>
                <xsd:element ref="ns2:MediaServiceLocation" minOccurs="0"/>
                <xsd:element ref="ns1:_ip_UnifiedCompliancePolicyProperties" minOccurs="0"/>
                <xsd:element ref="ns1:_ip_UnifiedCompliancePolicyUIAc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3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4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3bc0bcd-a413-4881-b8b4-2d1bcdeabdf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3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4fe196db-0334-4477-9bbc-2f8ce82265d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9a84e91-7310-4a2d-a070-072c3788980e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9" nillable="true" ma:displayName="Taxonomy Catch All Column" ma:hidden="true" ma:list="{b8a91fa8-e484-4fb0-9b14-48aecf8ead90}" ma:internalName="TaxCatchAll" ma:showField="CatchAllData" ma:web="d9a84e91-7310-4a2d-a070-072c3788980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9a84e91-7310-4a2d-a070-072c3788980e" xsi:nil="true"/>
    <lcf76f155ced4ddcb4097134ff3c332f xmlns="d3bc0bcd-a413-4881-b8b4-2d1bcdeabdfe">
      <Terms xmlns="http://schemas.microsoft.com/office/infopath/2007/PartnerControls"/>
    </lcf76f155ced4ddcb4097134ff3c332f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ED0D4709-1347-4740-A037-2A45B6DAE2BA}"/>
</file>

<file path=customXml/itemProps2.xml><?xml version="1.0" encoding="utf-8"?>
<ds:datastoreItem xmlns:ds="http://schemas.openxmlformats.org/officeDocument/2006/customXml" ds:itemID="{A4A08543-F97B-4D5C-B985-F99135CCCB5D}"/>
</file>

<file path=customXml/itemProps3.xml><?xml version="1.0" encoding="utf-8"?>
<ds:datastoreItem xmlns:ds="http://schemas.openxmlformats.org/officeDocument/2006/customXml" ds:itemID="{1FB032CF-25DB-455D-A9F8-DF5D78707347}"/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449</Words>
  <Application>Microsoft Office PowerPoint</Application>
  <PresentationFormat>Widescreen</PresentationFormat>
  <Paragraphs>26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Arial</vt:lpstr>
      <vt:lpstr>Franklin Gothic Book</vt:lpstr>
      <vt:lpstr>Franklin Gothic Medium</vt:lpstr>
      <vt:lpstr>Garamond</vt:lpstr>
      <vt:lpstr>Times New Roman</vt:lpstr>
      <vt:lpstr>Wingdings</vt:lpstr>
      <vt:lpstr>1_Office Theme</vt:lpstr>
      <vt:lpstr>Clinical Communities Speaker Series June 27, 2019 0925 – 1025 ET (Add location or link to virtual room)</vt:lpstr>
    </vt:vector>
  </TitlesOfParts>
  <Company>Defense Health Agency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Mckiernan, Catherine A CTR (USA)</dc:creator>
  <cp:lastModifiedBy>Mckiernan, Catherine A CTR (USA)</cp:lastModifiedBy>
  <cp:revision>1</cp:revision>
  <dcterms:created xsi:type="dcterms:W3CDTF">2025-05-21T14:31:20Z</dcterms:created>
  <dcterms:modified xsi:type="dcterms:W3CDTF">2025-05-21T14:34:01Z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0x0101005EC825F3FB463346B43B0DFCE6205878</vt:lpwstr>
  </property>
</Properties>
</file>