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2419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8600" y="237995"/>
            <a:ext cx="7315200" cy="25052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601" y="4379806"/>
            <a:ext cx="7315200" cy="640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8600" y="2313432"/>
            <a:ext cx="731520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144000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144000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144000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niel.e.hatz.mil@mail.mil" TargetMode="External"/><Relationship Id="rId3" Type="http://schemas.openxmlformats.org/officeDocument/2006/relationships/hyperlink" Target="mailto:john.j.casey.civ@mail.mil" TargetMode="External"/><Relationship Id="rId7" Type="http://schemas.openxmlformats.org/officeDocument/2006/relationships/hyperlink" Target="mailto:Christian.k.olson.mil@mail.mi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Julie.r.duffy.mil@mail.mil" TargetMode="External"/><Relationship Id="rId11" Type="http://schemas.openxmlformats.org/officeDocument/2006/relationships/hyperlink" Target="mailto:matthew.d.Rodgers.mil@mail.mil" TargetMode="External"/><Relationship Id="rId5" Type="http://schemas.openxmlformats.org/officeDocument/2006/relationships/hyperlink" Target="mailto:darcy.l.sowards.civ@mail.mil" TargetMode="External"/><Relationship Id="rId10" Type="http://schemas.openxmlformats.org/officeDocument/2006/relationships/hyperlink" Target="mailto:chad.m.flick.mil@mail.mil" TargetMode="External"/><Relationship Id="rId4" Type="http://schemas.openxmlformats.org/officeDocument/2006/relationships/hyperlink" Target="mailto:vincent.a.diaz.mil@mail.mil" TargetMode="External"/><Relationship Id="rId9" Type="http://schemas.openxmlformats.org/officeDocument/2006/relationships/hyperlink" Target="mailto:michelle.s.clark9.mil@mail.m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8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8597" y="2819401"/>
            <a:ext cx="7315202" cy="7010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521" y="228600"/>
            <a:ext cx="7315201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2800" b="1" spc="30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anose="020B0604020202020204" pitchFamily="34" charset="0"/>
              </a:rPr>
              <a:t>Regional Health Command Europe </a:t>
            </a:r>
            <a:r>
              <a:rPr lang="en-US" sz="3900" b="1" spc="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900" b="1" spc="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3600" b="1" spc="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sz="3600" b="1" spc="-4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sz="3600" b="1" spc="-4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18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</a:t>
            </a:r>
            <a:r>
              <a:rPr sz="3600" b="1" spc="-4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1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endParaRPr sz="3600" b="1" spc="-1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6770" y="8839200"/>
            <a:ext cx="1171030" cy="9273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4677" y="2889647"/>
            <a:ext cx="712304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62610" algn="ctr">
              <a:lnSpc>
                <a:spcPct val="100000"/>
              </a:lnSpc>
            </a:pPr>
            <a:r>
              <a:rPr lang="en-US" sz="2000" b="1" spc="105" dirty="0" smtClean="0">
                <a:solidFill>
                  <a:srgbClr val="C00000"/>
                </a:solidFill>
                <a:latin typeface="Monotype Corsiva" panose="03010101010201010101" pitchFamily="66" charset="0"/>
                <a:cs typeface="Arial" panose="020B0604020202020204" pitchFamily="34" charset="0"/>
              </a:rPr>
              <a:t>Quality &amp; Safety</a:t>
            </a:r>
          </a:p>
          <a:p>
            <a:pPr marR="562610" algn="ctr">
              <a:lnSpc>
                <a:spcPct val="100000"/>
              </a:lnSpc>
            </a:pPr>
            <a:r>
              <a:rPr lang="en-US" sz="2000" b="1" spc="105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>“</a:t>
            </a:r>
            <a:r>
              <a:rPr sz="2000" b="1" spc="105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>Implementing</a:t>
            </a:r>
            <a:r>
              <a:rPr sz="2000" b="1" spc="-250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> </a:t>
            </a:r>
            <a:r>
              <a:rPr sz="2000" b="1" spc="15" dirty="0">
                <a:latin typeface="Monotype Corsiva" panose="03010101010201010101" pitchFamily="66" charset="0"/>
                <a:cs typeface="Arial" panose="020B0604020202020204" pitchFamily="34" charset="0"/>
              </a:rPr>
              <a:t>Evidence,</a:t>
            </a:r>
            <a:r>
              <a:rPr sz="2000" b="1" spc="-250" dirty="0">
                <a:latin typeface="Monotype Corsiva" panose="03010101010201010101" pitchFamily="66" charset="0"/>
                <a:cs typeface="Arial" panose="020B0604020202020204" pitchFamily="34" charset="0"/>
              </a:rPr>
              <a:t> </a:t>
            </a:r>
            <a:r>
              <a:rPr sz="2000" b="1" spc="100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>Impacting</a:t>
            </a:r>
            <a:r>
              <a:rPr sz="2000" b="1" spc="-250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> </a:t>
            </a:r>
            <a:r>
              <a:rPr sz="2000" b="1" spc="70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>Patients</a:t>
            </a:r>
            <a:r>
              <a:rPr lang="en-US" sz="2000" b="1" spc="70" dirty="0" smtClean="0">
                <a:latin typeface="Monotype Corsiva" panose="03010101010201010101" pitchFamily="66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object 3"/>
          <p:cNvSpPr/>
          <p:nvPr/>
        </p:nvSpPr>
        <p:spPr>
          <a:xfrm>
            <a:off x="6386020" y="8839200"/>
            <a:ext cx="1143000" cy="936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76770" y="3657600"/>
            <a:ext cx="7252251" cy="301944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R="1640205" defTabSz="0"/>
            <a:r>
              <a:rPr lang="en-US" sz="1700" b="1" u="sng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Dates</a:t>
            </a:r>
            <a:r>
              <a:rPr lang="en-US" sz="17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7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21-23 November, 2019</a:t>
            </a:r>
          </a:p>
          <a:p>
            <a:pPr marR="1640205" defTabSz="0"/>
            <a:endParaRPr lang="en-US" sz="400" spc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640205" defTabSz="0"/>
            <a:r>
              <a:rPr lang="en-US" sz="1700" b="1" u="sng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r>
              <a:rPr lang="en-US" sz="17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7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Edelweiss </a:t>
            </a:r>
            <a:r>
              <a:rPr lang="en-US" sz="1700" spc="100" dirty="0">
                <a:latin typeface="Arial" panose="020B0604020202020204" pitchFamily="34" charset="0"/>
                <a:cs typeface="Arial" panose="020B0604020202020204" pitchFamily="34" charset="0"/>
              </a:rPr>
              <a:t>Lodge &amp; </a:t>
            </a:r>
            <a:r>
              <a:rPr lang="en-US" sz="17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Resort, </a:t>
            </a:r>
            <a:r>
              <a:rPr lang="en-US" sz="1700" spc="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Garmisch</a:t>
            </a:r>
            <a:endParaRPr lang="en-US" sz="1700" spc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640205" defTabSz="0"/>
            <a:endParaRPr lang="en-US" sz="400" spc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640205" algn="ctr" defTabSz="0"/>
            <a:r>
              <a:rPr lang="en-US" sz="17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b="1" u="sng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Tracks Leaders</a:t>
            </a:r>
            <a:r>
              <a:rPr lang="en-US" sz="1700" b="1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R="1640205" defTabSz="0"/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 </a:t>
            </a:r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Mr.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Casey,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john.j.casey.civ@mail.mil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640205" defTabSz="0"/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Anesthesia –  </a:t>
            </a:r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 Vincent Diaz, </a:t>
            </a:r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vincent.a.diaz.mil@mail.mil</a:t>
            </a:r>
            <a:endParaRPr lang="en-US" sz="1600" spc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640205" defTabSz="0"/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Behavioral Health </a:t>
            </a:r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 Dr.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Darcy Sowards,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darcy.l.sowards.civ@mail.mil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Nursing </a:t>
            </a:r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 Julie Duffy,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Julie.r.duffy.mil@mail.mil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640205" defTabSz="0"/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Optometry </a:t>
            </a:r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LTC Christian Olsen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Christian.k.olson.mil@mail.mil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640205" defTabSz="0"/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Orthopedic </a:t>
            </a:r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MAJ Daniel Hatz, </a:t>
            </a:r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Daniel.e.hatz.mil@mail.mil</a:t>
            </a:r>
            <a:endParaRPr lang="en-US" sz="1600" spc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640205" defTabSz="0"/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Pediatrics </a:t>
            </a:r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LTC Michelle Clark,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michelle.s.clark9.mil@mail.mil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640205" defTabSz="0"/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Therapy </a:t>
            </a:r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LTC Chad Flick, </a:t>
            </a:r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chad.m.flick.mil@mail.mil</a:t>
            </a:r>
            <a:endParaRPr lang="en-US" sz="1600" spc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640205" defTabSz="0"/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Care/Medicine </a:t>
            </a:r>
            <a:r>
              <a:rPr lang="en-US" sz="1600" spc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LTC Matthew Rodgers,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matthew.d.Rodgers.mil@mail.mil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640205" defTabSz="0"/>
            <a:endParaRPr lang="en-US" sz="1600" spc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640205" algn="ctr" defTabSz="0"/>
            <a:endParaRPr lang="en-US" spc="1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475" y="6763896"/>
            <a:ext cx="7280545" cy="3065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 algn="ctr">
              <a:lnSpc>
                <a:spcPct val="112900"/>
              </a:lnSpc>
            </a:pP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Free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Continuing Education (CE) Credits </a:t>
            </a:r>
            <a:endParaRPr lang="en-US" sz="1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algn="ctr">
              <a:lnSpc>
                <a:spcPct val="112900"/>
              </a:lnSpc>
            </a:pPr>
            <a:r>
              <a:rPr lang="en-US" sz="2000" b="1" i="1" spc="-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***Attendees </a:t>
            </a:r>
            <a:r>
              <a:rPr lang="en-US" sz="2000" b="1" i="1" u="sng" spc="-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units</a:t>
            </a:r>
            <a:r>
              <a:rPr lang="en-US" sz="2000" b="1" i="1" spc="-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responsible </a:t>
            </a:r>
            <a:r>
              <a:rPr lang="en-US" sz="2000" b="1" i="1" spc="-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all TDY </a:t>
            </a:r>
            <a:r>
              <a:rPr lang="en-US" sz="2000" b="1" i="1" spc="-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expenses***</a:t>
            </a:r>
          </a:p>
          <a:p>
            <a:pPr marR="5080" algn="ctr">
              <a:lnSpc>
                <a:spcPct val="112900"/>
              </a:lnSpc>
            </a:pPr>
            <a:r>
              <a:rPr lang="en-US" sz="1600" b="1" i="1" spc="-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Space is Limited</a:t>
            </a:r>
          </a:p>
          <a:p>
            <a:pPr marR="5080" algn="ctr">
              <a:lnSpc>
                <a:spcPct val="112900"/>
              </a:lnSpc>
            </a:pPr>
            <a:r>
              <a:rPr lang="en-US" sz="1600" i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$206.50 </a:t>
            </a:r>
            <a:r>
              <a:rPr lang="en-US" sz="1600" i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US" sz="1600" i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night </a:t>
            </a:r>
            <a:r>
              <a:rPr lang="en-US" sz="1600" i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(single occupancy)</a:t>
            </a:r>
            <a:r>
              <a:rPr lang="en-US" sz="1600" i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139.00 </a:t>
            </a: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night </a:t>
            </a: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(double occupancy)</a:t>
            </a:r>
          </a:p>
          <a:p>
            <a:pPr marR="5080" algn="ctr">
              <a:lnSpc>
                <a:spcPct val="112900"/>
              </a:lnSpc>
            </a:pPr>
            <a:r>
              <a:rPr lang="en-US" sz="1600" i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which includes </a:t>
            </a:r>
            <a:r>
              <a:rPr lang="en-US" sz="1600" i="1" spc="-10" dirty="0">
                <a:latin typeface="Arial" panose="020B0604020202020204" pitchFamily="34" charset="0"/>
                <a:cs typeface="Arial" panose="020B0604020202020204" pitchFamily="34" charset="0"/>
              </a:rPr>
              <a:t>hotel, meals &amp; conference </a:t>
            </a:r>
            <a:r>
              <a:rPr lang="en-US" sz="1600" i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fee</a:t>
            </a:r>
            <a:endParaRPr lang="en-US" sz="16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algn="ctr">
              <a:lnSpc>
                <a:spcPct val="112900"/>
              </a:lnSpc>
            </a:pP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Attendee’s </a:t>
            </a: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lodging offsite </a:t>
            </a: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subject </a:t>
            </a: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to a </a:t>
            </a: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.50 per day</a:t>
            </a:r>
            <a:r>
              <a:rPr lang="en-US" sz="16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conference fee</a:t>
            </a:r>
          </a:p>
          <a:p>
            <a:pPr marR="5080" algn="ctr">
              <a:lnSpc>
                <a:spcPct val="112900"/>
              </a:lnSpc>
            </a:pPr>
            <a:endParaRPr lang="en-US" sz="900" spc="-1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algn="ctr">
              <a:lnSpc>
                <a:spcPct val="112900"/>
              </a:lnSpc>
            </a:pPr>
            <a:r>
              <a:rPr lang="en-US" sz="1500" b="1" spc="-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***</a:t>
            </a:r>
            <a:r>
              <a:rPr lang="en-US" sz="1500" b="1" u="sng" spc="-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 up with your track leader NLT </a:t>
            </a:r>
            <a:r>
              <a:rPr lang="en-US" sz="1500" b="1" u="sng" spc="-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OCTOBER 2019</a:t>
            </a:r>
            <a:r>
              <a:rPr lang="en-US" sz="1500" b="1" spc="-1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***</a:t>
            </a:r>
          </a:p>
          <a:p>
            <a:pPr marR="5080" algn="ctr">
              <a:lnSpc>
                <a:spcPct val="112900"/>
              </a:lnSpc>
            </a:pPr>
            <a:endParaRPr lang="en-US" sz="1100" b="1" u="sng" spc="-1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algn="ctr">
              <a:lnSpc>
                <a:spcPct val="112900"/>
              </a:lnSpc>
            </a:pPr>
            <a:r>
              <a:rPr lang="en-US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Conference POC: Mrs. Katherine A. </a:t>
            </a:r>
            <a:r>
              <a:rPr lang="en-US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Rachanow</a:t>
            </a:r>
            <a:endParaRPr lang="en-US" spc="-1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indent="559435" algn="ctr">
              <a:lnSpc>
                <a:spcPct val="112900"/>
              </a:lnSpc>
            </a:pPr>
            <a:r>
              <a:rPr lang="en-US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DSN: 314-590-2255</a:t>
            </a:r>
            <a:endParaRPr lang="en-US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44be07d-7465-4746-b40c-f2df032bad02">GDIT-1227932057-4227</_dlc_DocId>
    <_dlc_DocIdUrl xmlns="544be07d-7465-4746-b40c-f2df032bad02">
      <Url>https://spspi.gdit.com/opshcsd/hsg/DCoEEP/_layouts/DocIdRedir.aspx?ID=GDIT-1227932057-4227</Url>
      <Description>GDIT-1227932057-4227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6ABE32C2AD5F48B9BD2A4200D8B544" ma:contentTypeVersion="0" ma:contentTypeDescription="Create a new document." ma:contentTypeScope="" ma:versionID="8698f26c2dd0ecf1d94f2e88af26f4b5">
  <xsd:schema xmlns:xsd="http://www.w3.org/2001/XMLSchema" xmlns:xs="http://www.w3.org/2001/XMLSchema" xmlns:p="http://schemas.microsoft.com/office/2006/metadata/properties" xmlns:ns2="544be07d-7465-4746-b40c-f2df032bad02" targetNamespace="http://schemas.microsoft.com/office/2006/metadata/properties" ma:root="true" ma:fieldsID="92637c7f3ac00c926dcfc299c11716d0" ns2:_="">
    <xsd:import namespace="544be07d-7465-4746-b40c-f2df032bad0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be07d-7465-4746-b40c-f2df032bad0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4F5F5B-DE9B-4600-AAB4-E2C0A9259D9B}"/>
</file>

<file path=customXml/itemProps2.xml><?xml version="1.0" encoding="utf-8"?>
<ds:datastoreItem xmlns:ds="http://schemas.openxmlformats.org/officeDocument/2006/customXml" ds:itemID="{33B2A063-EB9A-4869-A632-BDCAFEA11CF6}"/>
</file>

<file path=customXml/itemProps3.xml><?xml version="1.0" encoding="utf-8"?>
<ds:datastoreItem xmlns:ds="http://schemas.openxmlformats.org/officeDocument/2006/customXml" ds:itemID="{2D687484-AC1F-4B9D-B479-1B3F18CFEDF5}"/>
</file>

<file path=customXml/itemProps4.xml><?xml version="1.0" encoding="utf-8"?>
<ds:datastoreItem xmlns:ds="http://schemas.openxmlformats.org/officeDocument/2006/customXml" ds:itemID="{B02563D6-F24B-4621-8E89-489F789547B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4783</TotalTime>
  <Words>109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Monotype Corsiva</vt:lpstr>
      <vt:lpstr>Times New Roman</vt:lpstr>
      <vt:lpstr>Office Theme</vt:lpstr>
      <vt:lpstr>Regional Health Command Europe  2019 MED SURG CONFERENCE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MED SURG CONFERENCE</dc:title>
  <dc:creator>krachanow</dc:creator>
  <cp:keywords>DADiz0s9qS0,BAB7kZCRIG8</cp:keywords>
  <cp:lastModifiedBy>Rachanow, Katherine A CIV USARMY MEDCOM RHCE</cp:lastModifiedBy>
  <cp:revision>40</cp:revision>
  <cp:lastPrinted>2019-08-26T08:19:15Z</cp:lastPrinted>
  <dcterms:created xsi:type="dcterms:W3CDTF">2019-08-19T09:50:33Z</dcterms:created>
  <dcterms:modified xsi:type="dcterms:W3CDTF">2019-09-03T12:10:31Z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2019-08-17T00:00:00Z</vt:filetime>
  </property>
  <property fmtid="{D5CDD505-2E9C-101B-9397-08002B2CF9AE}" pid="3" name="Creator">
    <vt:lpwstr>Canva</vt:lpwstr>
  </property>
  <property fmtid="{D5CDD505-2E9C-101B-9397-08002B2CF9AE}" pid="4" name="LastSaved">
    <vt:filetime>2019-08-19T00:00:00Z</vt:filetime>
  </property>
  <property fmtid="{D5CDD505-2E9C-101B-9397-08002B2CF9AE}" pid="5" name="ContentTypeId">
    <vt:lpwstr>0x010100556ABE32C2AD5F48B9BD2A4200D8B544</vt:lpwstr>
  </property>
  <property fmtid="{D5CDD505-2E9C-101B-9397-08002B2CF9AE}" pid="6" name="_dlc_DocIdItemGuid">
    <vt:lpwstr>105b0932-3b05-433a-b161-c5b9b6737cbc</vt:lpwstr>
  </property>
</Properties>
</file>